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256" r:id="rId3"/>
    <p:sldId id="2053842324" r:id="rId4"/>
    <p:sldId id="2053842444" r:id="rId5"/>
    <p:sldId id="2053842445" r:id="rId6"/>
    <p:sldId id="2053842443" r:id="rId7"/>
    <p:sldId id="2053842439" r:id="rId8"/>
    <p:sldId id="2053842440" r:id="rId9"/>
    <p:sldId id="2053842442" r:id="rId10"/>
    <p:sldId id="20538422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52033-CADC-4BA4-95A2-F660D4EA2CEB}">
          <p14:sldIdLst>
            <p14:sldId id="256"/>
            <p14:sldId id="2053842324"/>
            <p14:sldId id="2053842444"/>
            <p14:sldId id="2053842445"/>
            <p14:sldId id="2053842443"/>
            <p14:sldId id="2053842439"/>
            <p14:sldId id="2053842440"/>
            <p14:sldId id="2053842442"/>
            <p14:sldId id="20538422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01325-96B9-5051-BDCA-29CD2D6ED2CB}" name="Amanda Green" initials="AG" userId="Amanda Green" providerId="None"/>
  <p188:author id="{D83EF139-1731-5093-8FFD-3673772C28B9}" name="Cary Conway" initials="CC" userId="S::cconway@nationalalliancehealth.org::12db5b9f-587e-4433-9702-17742b97470c" providerId="AD"/>
  <p188:author id="{A81700E7-660F-2EF0-4A05-0077E2E7F93A}" name="Amanda Green" initials="AG" userId="S::agreen@nationalalliancehealth.org::e38c95e7-aba6-4c34-b89c-a85c2e33e6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0C0"/>
    <a:srgbClr val="4F81BD"/>
    <a:srgbClr val="FFFFFF"/>
    <a:srgbClr val="DDB0AE"/>
    <a:srgbClr val="DBA3A1"/>
    <a:srgbClr val="6F97C6"/>
    <a:srgbClr val="3C608C"/>
    <a:srgbClr val="6992C4"/>
    <a:srgbClr val="E0B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B8FA9-DDAA-4009-9B1F-5095FC2A2DF8}" v="124" dt="2024-03-19T14:52:42.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79" autoAdjust="0"/>
  </p:normalViewPr>
  <p:slideViewPr>
    <p:cSldViewPr snapToGrid="0">
      <p:cViewPr varScale="1">
        <p:scale>
          <a:sx n="49" d="100"/>
          <a:sy n="49" d="100"/>
        </p:scale>
        <p:origin x="13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nationalalliancehealth-my.sharepoint.com/personal/agreen_nationalalliancehealth_org/Documents/Desktop/Projects/Pulse%20of%20Purchaser/New%20folder/pulse%20of%20the%20purchaser%20202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98366340855023"/>
          <c:y val="2.5293743283895564E-2"/>
          <c:w val="0.41318675605211758"/>
          <c:h val="0.86624027607659093"/>
        </c:manualLayout>
      </c:layout>
      <c:barChart>
        <c:barDir val="bar"/>
        <c:grouping val="stacked"/>
        <c:varyColors val="0"/>
        <c:ser>
          <c:idx val="0"/>
          <c:order val="0"/>
          <c:tx>
            <c:strRef>
              <c:f>'1 13. As a fiduciary, how c'!$C$51</c:f>
              <c:strCache>
                <c:ptCount val="1"/>
                <c:pt idx="0">
                  <c:v>Confident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8"/>
                <c:pt idx="0">
                  <c:v>Reasonability of broker or consultant fees for the services provided</c:v>
                </c:pt>
                <c:pt idx="1">
                  <c:v>Independence and lack of conflicts of my brokers and consultants</c:v>
                </c:pt>
                <c:pt idx="2">
                  <c:v>Reasonability of medical TPA direct and indirect compensation for services provided</c:v>
                </c:pt>
                <c:pt idx="3">
                  <c:v>Integrity and lack of conflicts in medical TPA administration</c:v>
                </c:pt>
                <c:pt idx="4">
                  <c:v>Integrity and lack of conflicts in PBM administration</c:v>
                </c:pt>
                <c:pt idx="5">
                  <c:v>Reasonability of PBM direct and indirect compensation for services provided</c:v>
                </c:pt>
                <c:pt idx="6">
                  <c:v>Reasonability of hospital charges for the services provided</c:v>
                </c:pt>
                <c:pt idx="7">
                  <c:v>Integrity and lack of conflicts in hospital billing practices</c:v>
                </c:pt>
              </c:strCache>
              <c:extLst/>
            </c:strRef>
          </c:cat>
          <c:val>
            <c:numRef>
              <c:f>'1 13. As a fiduciary, how c'!$C$52:$C$64</c:f>
              <c:numCache>
                <c:formatCode>0%</c:formatCode>
                <c:ptCount val="8"/>
                <c:pt idx="0">
                  <c:v>0.48958333333333331</c:v>
                </c:pt>
                <c:pt idx="1">
                  <c:v>0.43010752688172044</c:v>
                </c:pt>
                <c:pt idx="2">
                  <c:v>0.39080459770114945</c:v>
                </c:pt>
                <c:pt idx="3">
                  <c:v>0.38823529411764707</c:v>
                </c:pt>
                <c:pt idx="4">
                  <c:v>0.26136363636363635</c:v>
                </c:pt>
                <c:pt idx="5">
                  <c:v>0.21839080459770116</c:v>
                </c:pt>
                <c:pt idx="6">
                  <c:v>9.7826086956521743E-2</c:v>
                </c:pt>
                <c:pt idx="7">
                  <c:v>7.7777777777777779E-2</c:v>
                </c:pt>
              </c:numCache>
              <c:extLst/>
            </c:numRef>
          </c:val>
          <c:extLst>
            <c:ext xmlns:c16="http://schemas.microsoft.com/office/drawing/2014/chart" uri="{C3380CC4-5D6E-409C-BE32-E72D297353CC}">
              <c16:uniqueId val="{00000000-75F0-4E9A-974B-E1FB4F70A23C}"/>
            </c:ext>
          </c:extLst>
        </c:ser>
        <c:ser>
          <c:idx val="1"/>
          <c:order val="1"/>
          <c:tx>
            <c:strRef>
              <c:f>'1 13. As a fiduciary, how c'!$D$51</c:f>
              <c:strCache>
                <c:ptCount val="1"/>
                <c:pt idx="0">
                  <c:v>Somewhat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8"/>
                <c:pt idx="0">
                  <c:v>Reasonability of broker or consultant fees for the services provided</c:v>
                </c:pt>
                <c:pt idx="1">
                  <c:v>Independence and lack of conflicts of my brokers and consultants</c:v>
                </c:pt>
                <c:pt idx="2">
                  <c:v>Reasonability of medical TPA direct and indirect compensation for services provided</c:v>
                </c:pt>
                <c:pt idx="3">
                  <c:v>Integrity and lack of conflicts in medical TPA administration</c:v>
                </c:pt>
                <c:pt idx="4">
                  <c:v>Integrity and lack of conflicts in PBM administration</c:v>
                </c:pt>
                <c:pt idx="5">
                  <c:v>Reasonability of PBM direct and indirect compensation for services provided</c:v>
                </c:pt>
                <c:pt idx="6">
                  <c:v>Reasonability of hospital charges for the services provided</c:v>
                </c:pt>
                <c:pt idx="7">
                  <c:v>Integrity and lack of conflicts in hospital billing practices</c:v>
                </c:pt>
              </c:strCache>
              <c:extLst/>
            </c:strRef>
          </c:cat>
          <c:val>
            <c:numRef>
              <c:f>'1 13. As a fiduciary, how c'!$D$52:$D$64</c:f>
              <c:numCache>
                <c:formatCode>0%</c:formatCode>
                <c:ptCount val="8"/>
                <c:pt idx="0">
                  <c:v>0.34375</c:v>
                </c:pt>
                <c:pt idx="1">
                  <c:v>0.36559139784946237</c:v>
                </c:pt>
                <c:pt idx="2">
                  <c:v>0.32183908045977011</c:v>
                </c:pt>
                <c:pt idx="3">
                  <c:v>0.29411764705882354</c:v>
                </c:pt>
                <c:pt idx="4">
                  <c:v>0.23863636363636365</c:v>
                </c:pt>
                <c:pt idx="5">
                  <c:v>0.2988505747126437</c:v>
                </c:pt>
                <c:pt idx="6">
                  <c:v>0.18478260869565216</c:v>
                </c:pt>
                <c:pt idx="7">
                  <c:v>0.23333333333333334</c:v>
                </c:pt>
              </c:numCache>
              <c:extLst/>
            </c:numRef>
          </c:val>
          <c:extLst>
            <c:ext xmlns:c16="http://schemas.microsoft.com/office/drawing/2014/chart" uri="{C3380CC4-5D6E-409C-BE32-E72D297353CC}">
              <c16:uniqueId val="{00000001-75F0-4E9A-974B-E1FB4F70A23C}"/>
            </c:ext>
          </c:extLst>
        </c:ser>
        <c:ser>
          <c:idx val="2"/>
          <c:order val="2"/>
          <c:tx>
            <c:strRef>
              <c:f>'1 13. As a fiduciary, how c'!$E$51</c:f>
              <c:strCache>
                <c:ptCount val="1"/>
                <c:pt idx="0">
                  <c:v>Somewhat Concerned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8"/>
                <c:pt idx="0">
                  <c:v>Reasonability of broker or consultant fees for the services provided</c:v>
                </c:pt>
                <c:pt idx="1">
                  <c:v>Independence and lack of conflicts of my brokers and consultants</c:v>
                </c:pt>
                <c:pt idx="2">
                  <c:v>Reasonability of medical TPA direct and indirect compensation for services provided</c:v>
                </c:pt>
                <c:pt idx="3">
                  <c:v>Integrity and lack of conflicts in medical TPA administration</c:v>
                </c:pt>
                <c:pt idx="4">
                  <c:v>Integrity and lack of conflicts in PBM administration</c:v>
                </c:pt>
                <c:pt idx="5">
                  <c:v>Reasonability of PBM direct and indirect compensation for services provided</c:v>
                </c:pt>
                <c:pt idx="6">
                  <c:v>Reasonability of hospital charges for the services provided</c:v>
                </c:pt>
                <c:pt idx="7">
                  <c:v>Integrity and lack of conflicts in hospital billing practices</c:v>
                </c:pt>
              </c:strCache>
              <c:extLst/>
            </c:strRef>
          </c:cat>
          <c:val>
            <c:numRef>
              <c:f>'1 13. As a fiduciary, how c'!$E$52:$E$64</c:f>
              <c:numCache>
                <c:formatCode>0%</c:formatCode>
                <c:ptCount val="8"/>
                <c:pt idx="0">
                  <c:v>9.375E-2</c:v>
                </c:pt>
                <c:pt idx="1">
                  <c:v>9.6774193548387094E-2</c:v>
                </c:pt>
                <c:pt idx="2">
                  <c:v>0.13793103448275862</c:v>
                </c:pt>
                <c:pt idx="3">
                  <c:v>0.15294117647058825</c:v>
                </c:pt>
                <c:pt idx="4">
                  <c:v>0.125</c:v>
                </c:pt>
                <c:pt idx="5">
                  <c:v>0.16091954022988506</c:v>
                </c:pt>
                <c:pt idx="6">
                  <c:v>0.29347826086956524</c:v>
                </c:pt>
                <c:pt idx="7">
                  <c:v>0.28888888888888886</c:v>
                </c:pt>
              </c:numCache>
              <c:extLst/>
            </c:numRef>
          </c:val>
          <c:extLst>
            <c:ext xmlns:c16="http://schemas.microsoft.com/office/drawing/2014/chart" uri="{C3380CC4-5D6E-409C-BE32-E72D297353CC}">
              <c16:uniqueId val="{00000002-75F0-4E9A-974B-E1FB4F70A23C}"/>
            </c:ext>
          </c:extLst>
        </c:ser>
        <c:ser>
          <c:idx val="3"/>
          <c:order val="3"/>
          <c:tx>
            <c:strRef>
              <c:f>'1 13. As a fiduciary, how c'!$F$51</c:f>
              <c:strCache>
                <c:ptCount val="1"/>
                <c:pt idx="0">
                  <c:v>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8"/>
                <c:pt idx="0">
                  <c:v>Reasonability of broker or consultant fees for the services provided</c:v>
                </c:pt>
                <c:pt idx="1">
                  <c:v>Independence and lack of conflicts of my brokers and consultants</c:v>
                </c:pt>
                <c:pt idx="2">
                  <c:v>Reasonability of medical TPA direct and indirect compensation for services provided</c:v>
                </c:pt>
                <c:pt idx="3">
                  <c:v>Integrity and lack of conflicts in medical TPA administration</c:v>
                </c:pt>
                <c:pt idx="4">
                  <c:v>Integrity and lack of conflicts in PBM administration</c:v>
                </c:pt>
                <c:pt idx="5">
                  <c:v>Reasonability of PBM direct and indirect compensation for services provided</c:v>
                </c:pt>
                <c:pt idx="6">
                  <c:v>Reasonability of hospital charges for the services provided</c:v>
                </c:pt>
                <c:pt idx="7">
                  <c:v>Integrity and lack of conflicts in hospital billing practices</c:v>
                </c:pt>
              </c:strCache>
              <c:extLst/>
            </c:strRef>
          </c:cat>
          <c:val>
            <c:numRef>
              <c:f>'1 13. As a fiduciary, how c'!$F$52:$F$64</c:f>
              <c:numCache>
                <c:formatCode>0%</c:formatCode>
                <c:ptCount val="8"/>
                <c:pt idx="0">
                  <c:v>7.2916666666666671E-2</c:v>
                </c:pt>
                <c:pt idx="1">
                  <c:v>0.10752688172043011</c:v>
                </c:pt>
                <c:pt idx="2">
                  <c:v>0.14942528735632185</c:v>
                </c:pt>
                <c:pt idx="3">
                  <c:v>0.16470588235294117</c:v>
                </c:pt>
                <c:pt idx="4">
                  <c:v>0.375</c:v>
                </c:pt>
                <c:pt idx="5">
                  <c:v>0.32183908045977011</c:v>
                </c:pt>
                <c:pt idx="6">
                  <c:v>0.42391304347826086</c:v>
                </c:pt>
                <c:pt idx="7">
                  <c:v>0.4</c:v>
                </c:pt>
              </c:numCache>
              <c:extLst/>
            </c:numRef>
          </c:val>
          <c:extLst>
            <c:ext xmlns:c16="http://schemas.microsoft.com/office/drawing/2014/chart" uri="{C3380CC4-5D6E-409C-BE32-E72D297353CC}">
              <c16:uniqueId val="{00000003-75F0-4E9A-974B-E1FB4F70A23C}"/>
            </c:ext>
          </c:extLst>
        </c:ser>
        <c:dLbls>
          <c:dLblPos val="ctr"/>
          <c:showLegendKey val="0"/>
          <c:showVal val="1"/>
          <c:showCatName val="0"/>
          <c:showSerName val="0"/>
          <c:showPercent val="0"/>
          <c:showBubbleSize val="0"/>
        </c:dLbls>
        <c:gapWidth val="150"/>
        <c:overlap val="100"/>
        <c:axId val="1257681648"/>
        <c:axId val="1257676608"/>
      </c:barChart>
      <c:catAx>
        <c:axId val="125768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7676608"/>
        <c:crosses val="autoZero"/>
        <c:auto val="1"/>
        <c:lblAlgn val="ctr"/>
        <c:lblOffset val="100"/>
        <c:noMultiLvlLbl val="0"/>
      </c:catAx>
      <c:valAx>
        <c:axId val="1257676608"/>
        <c:scaling>
          <c:orientation val="minMax"/>
        </c:scaling>
        <c:delete val="1"/>
        <c:axPos val="b"/>
        <c:numFmt formatCode="0%" sourceLinked="1"/>
        <c:majorTickMark val="none"/>
        <c:minorTickMark val="none"/>
        <c:tickLblPos val="nextTo"/>
        <c:crossAx val="125768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8132647371167"/>
          <c:y val="3.1739015252632181E-2"/>
          <c:w val="0.41318675605211758"/>
          <c:h val="0.86624027607659093"/>
        </c:manualLayout>
      </c:layout>
      <c:barChart>
        <c:barDir val="bar"/>
        <c:grouping val="stacked"/>
        <c:varyColors val="0"/>
        <c:ser>
          <c:idx val="0"/>
          <c:order val="0"/>
          <c:tx>
            <c:strRef>
              <c:f>'1 13. As a fiduciary, how c'!$C$51</c:f>
              <c:strCache>
                <c:ptCount val="1"/>
                <c:pt idx="0">
                  <c:v>Confident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5"/>
                <c:pt idx="0">
                  <c:v>Support of my TPA(s) to meet current requirements for machine readable files of all contracted rates for medical services</c:v>
                </c:pt>
                <c:pt idx="1">
                  <c:v>Support of my TPA(s) to provide the Comparison Price Tool as required by 1/1/2024</c:v>
                </c:pt>
                <c:pt idx="2">
                  <c:v>Support of my TPA(s) to meet current requirements related to elimination of gag clauses</c:v>
                </c:pt>
                <c:pt idx="3">
                  <c:v>Support of my PBM to meet 6/1/2024 requirements for machine readable files of contract rates for pharmacy services</c:v>
                </c:pt>
                <c:pt idx="4">
                  <c:v>Compliance of my plan administrators with mental health parity requirements as specified in new proposed regulations</c:v>
                </c:pt>
              </c:strCache>
              <c:extLst/>
            </c:strRef>
          </c:cat>
          <c:val>
            <c:numRef>
              <c:f>'1 13. As a fiduciary, how c'!$C$52:$C$64</c:f>
              <c:numCache>
                <c:formatCode>0%</c:formatCode>
                <c:ptCount val="5"/>
                <c:pt idx="0">
                  <c:v>0.43023255813953487</c:v>
                </c:pt>
                <c:pt idx="1">
                  <c:v>0.40476190476190477</c:v>
                </c:pt>
                <c:pt idx="2">
                  <c:v>0.40229885057471265</c:v>
                </c:pt>
                <c:pt idx="3">
                  <c:v>0.38823529411764707</c:v>
                </c:pt>
                <c:pt idx="4">
                  <c:v>0.33333333333333331</c:v>
                </c:pt>
              </c:numCache>
              <c:extLst/>
            </c:numRef>
          </c:val>
          <c:extLst>
            <c:ext xmlns:c16="http://schemas.microsoft.com/office/drawing/2014/chart" uri="{C3380CC4-5D6E-409C-BE32-E72D297353CC}">
              <c16:uniqueId val="{00000000-75F0-4E9A-974B-E1FB4F70A23C}"/>
            </c:ext>
          </c:extLst>
        </c:ser>
        <c:ser>
          <c:idx val="1"/>
          <c:order val="1"/>
          <c:tx>
            <c:strRef>
              <c:f>'1 13. As a fiduciary, how c'!$D$51</c:f>
              <c:strCache>
                <c:ptCount val="1"/>
                <c:pt idx="0">
                  <c:v>Somewhat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5"/>
                <c:pt idx="0">
                  <c:v>Support of my TPA(s) to meet current requirements for machine readable files of all contracted rates for medical services</c:v>
                </c:pt>
                <c:pt idx="1">
                  <c:v>Support of my TPA(s) to provide the Comparison Price Tool as required by 1/1/2024</c:v>
                </c:pt>
                <c:pt idx="2">
                  <c:v>Support of my TPA(s) to meet current requirements related to elimination of gag clauses</c:v>
                </c:pt>
                <c:pt idx="3">
                  <c:v>Support of my PBM to meet 6/1/2024 requirements for machine readable files of contract rates for pharmacy services</c:v>
                </c:pt>
                <c:pt idx="4">
                  <c:v>Compliance of my plan administrators with mental health parity requirements as specified in new proposed regulations</c:v>
                </c:pt>
              </c:strCache>
              <c:extLst/>
            </c:strRef>
          </c:cat>
          <c:val>
            <c:numRef>
              <c:f>'1 13. As a fiduciary, how c'!$D$52:$D$64</c:f>
              <c:numCache>
                <c:formatCode>0%</c:formatCode>
                <c:ptCount val="5"/>
                <c:pt idx="0">
                  <c:v>0.34883720930232559</c:v>
                </c:pt>
                <c:pt idx="1">
                  <c:v>0.32142857142857145</c:v>
                </c:pt>
                <c:pt idx="2">
                  <c:v>0.33333333333333331</c:v>
                </c:pt>
                <c:pt idx="3">
                  <c:v>0.35294117647058826</c:v>
                </c:pt>
                <c:pt idx="4">
                  <c:v>0.36666666666666664</c:v>
                </c:pt>
              </c:numCache>
              <c:extLst/>
            </c:numRef>
          </c:val>
          <c:extLst>
            <c:ext xmlns:c16="http://schemas.microsoft.com/office/drawing/2014/chart" uri="{C3380CC4-5D6E-409C-BE32-E72D297353CC}">
              <c16:uniqueId val="{00000001-75F0-4E9A-974B-E1FB4F70A23C}"/>
            </c:ext>
          </c:extLst>
        </c:ser>
        <c:ser>
          <c:idx val="2"/>
          <c:order val="2"/>
          <c:tx>
            <c:strRef>
              <c:f>'1 13. As a fiduciary, how c'!$E$51</c:f>
              <c:strCache>
                <c:ptCount val="1"/>
                <c:pt idx="0">
                  <c:v>Somewhat Concerned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5"/>
                <c:pt idx="0">
                  <c:v>Support of my TPA(s) to meet current requirements for machine readable files of all contracted rates for medical services</c:v>
                </c:pt>
                <c:pt idx="1">
                  <c:v>Support of my TPA(s) to provide the Comparison Price Tool as required by 1/1/2024</c:v>
                </c:pt>
                <c:pt idx="2">
                  <c:v>Support of my TPA(s) to meet current requirements related to elimination of gag clauses</c:v>
                </c:pt>
                <c:pt idx="3">
                  <c:v>Support of my PBM to meet 6/1/2024 requirements for machine readable files of contract rates for pharmacy services</c:v>
                </c:pt>
                <c:pt idx="4">
                  <c:v>Compliance of my plan administrators with mental health parity requirements as specified in new proposed regulations</c:v>
                </c:pt>
              </c:strCache>
              <c:extLst/>
            </c:strRef>
          </c:cat>
          <c:val>
            <c:numRef>
              <c:f>'1 13. As a fiduciary, how c'!$E$52:$E$64</c:f>
              <c:numCache>
                <c:formatCode>0%</c:formatCode>
                <c:ptCount val="5"/>
                <c:pt idx="0">
                  <c:v>0.13953488372093023</c:v>
                </c:pt>
                <c:pt idx="1">
                  <c:v>0.10714285714285714</c:v>
                </c:pt>
                <c:pt idx="2">
                  <c:v>0.17241379310344829</c:v>
                </c:pt>
                <c:pt idx="3">
                  <c:v>0.12941176470588237</c:v>
                </c:pt>
                <c:pt idx="4">
                  <c:v>0.16666666666666666</c:v>
                </c:pt>
              </c:numCache>
              <c:extLst/>
            </c:numRef>
          </c:val>
          <c:extLst>
            <c:ext xmlns:c16="http://schemas.microsoft.com/office/drawing/2014/chart" uri="{C3380CC4-5D6E-409C-BE32-E72D297353CC}">
              <c16:uniqueId val="{00000002-75F0-4E9A-974B-E1FB4F70A23C}"/>
            </c:ext>
          </c:extLst>
        </c:ser>
        <c:ser>
          <c:idx val="3"/>
          <c:order val="3"/>
          <c:tx>
            <c:strRef>
              <c:f>'1 13. As a fiduciary, how c'!$F$51</c:f>
              <c:strCache>
                <c:ptCount val="1"/>
                <c:pt idx="0">
                  <c:v>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13. As a fiduciary, how c'!$B$52:$B$64</c:f>
              <c:strCache>
                <c:ptCount val="5"/>
                <c:pt idx="0">
                  <c:v>Support of my TPA(s) to meet current requirements for machine readable files of all contracted rates for medical services</c:v>
                </c:pt>
                <c:pt idx="1">
                  <c:v>Support of my TPA(s) to provide the Comparison Price Tool as required by 1/1/2024</c:v>
                </c:pt>
                <c:pt idx="2">
                  <c:v>Support of my TPA(s) to meet current requirements related to elimination of gag clauses</c:v>
                </c:pt>
                <c:pt idx="3">
                  <c:v>Support of my PBM to meet 6/1/2024 requirements for machine readable files of contract rates for pharmacy services</c:v>
                </c:pt>
                <c:pt idx="4">
                  <c:v>Compliance of my plan administrators with mental health parity requirements as specified in new proposed regulations</c:v>
                </c:pt>
              </c:strCache>
              <c:extLst/>
            </c:strRef>
          </c:cat>
          <c:val>
            <c:numRef>
              <c:f>'1 13. As a fiduciary, how c'!$F$52:$F$64</c:f>
              <c:numCache>
                <c:formatCode>0%</c:formatCode>
                <c:ptCount val="5"/>
                <c:pt idx="0">
                  <c:v>8.1395348837209308E-2</c:v>
                </c:pt>
                <c:pt idx="1">
                  <c:v>0.16666666666666666</c:v>
                </c:pt>
                <c:pt idx="2">
                  <c:v>9.1954022988505746E-2</c:v>
                </c:pt>
                <c:pt idx="3">
                  <c:v>0.12941176470588237</c:v>
                </c:pt>
                <c:pt idx="4">
                  <c:v>0.13333333333333333</c:v>
                </c:pt>
              </c:numCache>
              <c:extLst/>
            </c:numRef>
          </c:val>
          <c:extLst>
            <c:ext xmlns:c16="http://schemas.microsoft.com/office/drawing/2014/chart" uri="{C3380CC4-5D6E-409C-BE32-E72D297353CC}">
              <c16:uniqueId val="{00000003-75F0-4E9A-974B-E1FB4F70A23C}"/>
            </c:ext>
          </c:extLst>
        </c:ser>
        <c:dLbls>
          <c:dLblPos val="ctr"/>
          <c:showLegendKey val="0"/>
          <c:showVal val="1"/>
          <c:showCatName val="0"/>
          <c:showSerName val="0"/>
          <c:showPercent val="0"/>
          <c:showBubbleSize val="0"/>
        </c:dLbls>
        <c:gapWidth val="150"/>
        <c:overlap val="100"/>
        <c:axId val="1257681648"/>
        <c:axId val="1257676608"/>
      </c:barChart>
      <c:catAx>
        <c:axId val="125768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7676608"/>
        <c:crosses val="autoZero"/>
        <c:auto val="1"/>
        <c:lblAlgn val="ctr"/>
        <c:lblOffset val="100"/>
        <c:noMultiLvlLbl val="0"/>
      </c:catAx>
      <c:valAx>
        <c:axId val="1257676608"/>
        <c:scaling>
          <c:orientation val="minMax"/>
        </c:scaling>
        <c:delete val="1"/>
        <c:axPos val="b"/>
        <c:numFmt formatCode="0%" sourceLinked="1"/>
        <c:majorTickMark val="none"/>
        <c:minorTickMark val="none"/>
        <c:tickLblPos val="nextTo"/>
        <c:crossAx val="125768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Hospital!$C$25</c:f>
              <c:strCache>
                <c:ptCount val="1"/>
                <c:pt idx="0">
                  <c:v>Strongly Disagree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Hospital!$B$26:$B$32</c:f>
              <c:strCache>
                <c:ptCount val="7"/>
                <c:pt idx="0">
                  <c:v>Hospitals are subject to market pressures similar to other sectors of the US economy</c:v>
                </c:pt>
                <c:pt idx="1">
                  <c:v>High quality hospitals are more expensive than low quality hospitals</c:v>
                </c:pt>
                <c:pt idx="2">
                  <c:v>Hospitals generally operate efficiently</c:v>
                </c:pt>
                <c:pt idx="3">
                  <c:v>Hospital margins are both reasonable and defensible</c:v>
                </c:pt>
                <c:pt idx="4">
                  <c:v>Hospital prices are justified by uncompensated care and negative margins on public programs (e.g., Medicaid, Medicare)</c:v>
                </c:pt>
                <c:pt idx="5">
                  <c:v>Hospital pricing practices are both reasonable and defensible</c:v>
                </c:pt>
                <c:pt idx="6">
                  <c:v>Market consolidation has improved cost and quality of services</c:v>
                </c:pt>
              </c:strCache>
            </c:strRef>
          </c:cat>
          <c:val>
            <c:numRef>
              <c:f>Hospital!$C$26:$C$32</c:f>
              <c:numCache>
                <c:formatCode>0%</c:formatCode>
                <c:ptCount val="7"/>
                <c:pt idx="0">
                  <c:v>0.16853932584269662</c:v>
                </c:pt>
                <c:pt idx="1">
                  <c:v>0.30952380952380953</c:v>
                </c:pt>
                <c:pt idx="2">
                  <c:v>0.33720930232558138</c:v>
                </c:pt>
                <c:pt idx="3">
                  <c:v>0.39743589743589741</c:v>
                </c:pt>
                <c:pt idx="4">
                  <c:v>0.40476190476190477</c:v>
                </c:pt>
                <c:pt idx="5">
                  <c:v>0.44186046511627908</c:v>
                </c:pt>
                <c:pt idx="6">
                  <c:v>0.51898734177215189</c:v>
                </c:pt>
              </c:numCache>
            </c:numRef>
          </c:val>
          <c:extLst>
            <c:ext xmlns:c16="http://schemas.microsoft.com/office/drawing/2014/chart" uri="{C3380CC4-5D6E-409C-BE32-E72D297353CC}">
              <c16:uniqueId val="{00000000-BEA0-4DFA-860B-2E5957B0A62A}"/>
            </c:ext>
          </c:extLst>
        </c:ser>
        <c:ser>
          <c:idx val="1"/>
          <c:order val="1"/>
          <c:tx>
            <c:strRef>
              <c:f>Hospital!$D$25</c:f>
              <c:strCache>
                <c:ptCount val="1"/>
                <c:pt idx="0">
                  <c:v>Disagree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Hospital!$B$26:$B$32</c:f>
              <c:strCache>
                <c:ptCount val="7"/>
                <c:pt idx="0">
                  <c:v>Hospitals are subject to market pressures similar to other sectors of the US economy</c:v>
                </c:pt>
                <c:pt idx="1">
                  <c:v>High quality hospitals are more expensive than low quality hospitals</c:v>
                </c:pt>
                <c:pt idx="2">
                  <c:v>Hospitals generally operate efficiently</c:v>
                </c:pt>
                <c:pt idx="3">
                  <c:v>Hospital margins are both reasonable and defensible</c:v>
                </c:pt>
                <c:pt idx="4">
                  <c:v>Hospital prices are justified by uncompensated care and negative margins on public programs (e.g., Medicaid, Medicare)</c:v>
                </c:pt>
                <c:pt idx="5">
                  <c:v>Hospital pricing practices are both reasonable and defensible</c:v>
                </c:pt>
                <c:pt idx="6">
                  <c:v>Market consolidation has improved cost and quality of services</c:v>
                </c:pt>
              </c:strCache>
            </c:strRef>
          </c:cat>
          <c:val>
            <c:numRef>
              <c:f>Hospital!$D$26:$D$32</c:f>
              <c:numCache>
                <c:formatCode>0%</c:formatCode>
                <c:ptCount val="7"/>
                <c:pt idx="0">
                  <c:v>0.14606741573033707</c:v>
                </c:pt>
                <c:pt idx="1">
                  <c:v>0.40476190476190477</c:v>
                </c:pt>
                <c:pt idx="2">
                  <c:v>0.47674418604651164</c:v>
                </c:pt>
                <c:pt idx="3">
                  <c:v>0.5</c:v>
                </c:pt>
                <c:pt idx="4">
                  <c:v>0.42857142857142855</c:v>
                </c:pt>
                <c:pt idx="5">
                  <c:v>0.44186046511627908</c:v>
                </c:pt>
                <c:pt idx="6">
                  <c:v>0.4050632911392405</c:v>
                </c:pt>
              </c:numCache>
            </c:numRef>
          </c:val>
          <c:extLst>
            <c:ext xmlns:c16="http://schemas.microsoft.com/office/drawing/2014/chart" uri="{C3380CC4-5D6E-409C-BE32-E72D297353CC}">
              <c16:uniqueId val="{00000001-BEA0-4DFA-860B-2E5957B0A62A}"/>
            </c:ext>
          </c:extLst>
        </c:ser>
        <c:ser>
          <c:idx val="2"/>
          <c:order val="2"/>
          <c:tx>
            <c:strRef>
              <c:f>Hospital!$E$25</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Hospital!$B$26:$B$32</c:f>
              <c:strCache>
                <c:ptCount val="7"/>
                <c:pt idx="0">
                  <c:v>Hospitals are subject to market pressures similar to other sectors of the US economy</c:v>
                </c:pt>
                <c:pt idx="1">
                  <c:v>High quality hospitals are more expensive than low quality hospitals</c:v>
                </c:pt>
                <c:pt idx="2">
                  <c:v>Hospitals generally operate efficiently</c:v>
                </c:pt>
                <c:pt idx="3">
                  <c:v>Hospital margins are both reasonable and defensible</c:v>
                </c:pt>
                <c:pt idx="4">
                  <c:v>Hospital prices are justified by uncompensated care and negative margins on public programs (e.g., Medicaid, Medicare)</c:v>
                </c:pt>
                <c:pt idx="5">
                  <c:v>Hospital pricing practices are both reasonable and defensible</c:v>
                </c:pt>
                <c:pt idx="6">
                  <c:v>Market consolidation has improved cost and quality of services</c:v>
                </c:pt>
              </c:strCache>
            </c:strRef>
          </c:cat>
          <c:val>
            <c:numRef>
              <c:f>Hospital!$E$26:$E$32</c:f>
              <c:numCache>
                <c:formatCode>0%</c:formatCode>
                <c:ptCount val="7"/>
                <c:pt idx="0">
                  <c:v>0.550561797752809</c:v>
                </c:pt>
                <c:pt idx="1">
                  <c:v>0.22619047619047619</c:v>
                </c:pt>
                <c:pt idx="2">
                  <c:v>0.18604651162790697</c:v>
                </c:pt>
                <c:pt idx="3">
                  <c:v>8.9743589743589744E-2</c:v>
                </c:pt>
                <c:pt idx="4">
                  <c:v>0.13095238095238096</c:v>
                </c:pt>
                <c:pt idx="5">
                  <c:v>0.11627906976744186</c:v>
                </c:pt>
                <c:pt idx="6">
                  <c:v>7.5949367088607597E-2</c:v>
                </c:pt>
              </c:numCache>
            </c:numRef>
          </c:val>
          <c:extLst>
            <c:ext xmlns:c16="http://schemas.microsoft.com/office/drawing/2014/chart" uri="{C3380CC4-5D6E-409C-BE32-E72D297353CC}">
              <c16:uniqueId val="{00000002-BEA0-4DFA-860B-2E5957B0A62A}"/>
            </c:ext>
          </c:extLst>
        </c:ser>
        <c:ser>
          <c:idx val="3"/>
          <c:order val="3"/>
          <c:tx>
            <c:strRef>
              <c:f>Hospital!$F$25</c:f>
              <c:strCache>
                <c:ptCount val="1"/>
                <c:pt idx="0">
                  <c:v>Strongly Agree</c:v>
                </c:pt>
              </c:strCache>
            </c:strRef>
          </c:tx>
          <c:spPr>
            <a:solidFill>
              <a:schemeClr val="tx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BEA0-4DFA-860B-2E5957B0A62A}"/>
                </c:ext>
              </c:extLst>
            </c:dLbl>
            <c:dLbl>
              <c:idx val="3"/>
              <c:delete val="1"/>
              <c:extLst>
                <c:ext xmlns:c15="http://schemas.microsoft.com/office/drawing/2012/chart" uri="{CE6537A1-D6FC-4f65-9D91-7224C49458BB}"/>
                <c:ext xmlns:c16="http://schemas.microsoft.com/office/drawing/2014/chart" uri="{C3380CC4-5D6E-409C-BE32-E72D297353CC}">
                  <c16:uniqueId val="{00000004-BEA0-4DFA-860B-2E5957B0A62A}"/>
                </c:ext>
              </c:extLst>
            </c:dLbl>
            <c:dLbl>
              <c:idx val="4"/>
              <c:delete val="1"/>
              <c:extLst>
                <c:ext xmlns:c15="http://schemas.microsoft.com/office/drawing/2012/chart" uri="{CE6537A1-D6FC-4f65-9D91-7224C49458BB}"/>
                <c:ext xmlns:c16="http://schemas.microsoft.com/office/drawing/2014/chart" uri="{C3380CC4-5D6E-409C-BE32-E72D297353CC}">
                  <c16:uniqueId val="{00000005-BEA0-4DFA-860B-2E5957B0A62A}"/>
                </c:ext>
              </c:extLst>
            </c:dLbl>
            <c:dLbl>
              <c:idx val="5"/>
              <c:delete val="1"/>
              <c:extLst>
                <c:ext xmlns:c15="http://schemas.microsoft.com/office/drawing/2012/chart" uri="{CE6537A1-D6FC-4f65-9D91-7224C49458BB}"/>
                <c:ext xmlns:c16="http://schemas.microsoft.com/office/drawing/2014/chart" uri="{C3380CC4-5D6E-409C-BE32-E72D297353CC}">
                  <c16:uniqueId val="{00000006-BEA0-4DFA-860B-2E5957B0A62A}"/>
                </c:ext>
              </c:extLst>
            </c:dLbl>
            <c:dLbl>
              <c:idx val="6"/>
              <c:delete val="1"/>
              <c:extLst>
                <c:ext xmlns:c15="http://schemas.microsoft.com/office/drawing/2012/chart" uri="{CE6537A1-D6FC-4f65-9D91-7224C49458BB}"/>
                <c:ext xmlns:c16="http://schemas.microsoft.com/office/drawing/2014/chart" uri="{C3380CC4-5D6E-409C-BE32-E72D297353CC}">
                  <c16:uniqueId val="{00000007-BEA0-4DFA-860B-2E5957B0A62A}"/>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Hospital!$B$26:$B$32</c:f>
              <c:strCache>
                <c:ptCount val="7"/>
                <c:pt idx="0">
                  <c:v>Hospitals are subject to market pressures similar to other sectors of the US economy</c:v>
                </c:pt>
                <c:pt idx="1">
                  <c:v>High quality hospitals are more expensive than low quality hospitals</c:v>
                </c:pt>
                <c:pt idx="2">
                  <c:v>Hospitals generally operate efficiently</c:v>
                </c:pt>
                <c:pt idx="3">
                  <c:v>Hospital margins are both reasonable and defensible</c:v>
                </c:pt>
                <c:pt idx="4">
                  <c:v>Hospital prices are justified by uncompensated care and negative margins on public programs (e.g., Medicaid, Medicare)</c:v>
                </c:pt>
                <c:pt idx="5">
                  <c:v>Hospital pricing practices are both reasonable and defensible</c:v>
                </c:pt>
                <c:pt idx="6">
                  <c:v>Market consolidation has improved cost and quality of services</c:v>
                </c:pt>
              </c:strCache>
            </c:strRef>
          </c:cat>
          <c:val>
            <c:numRef>
              <c:f>Hospital!$F$26:$F$32</c:f>
              <c:numCache>
                <c:formatCode>0%</c:formatCode>
                <c:ptCount val="7"/>
                <c:pt idx="0">
                  <c:v>0.1348314606741573</c:v>
                </c:pt>
                <c:pt idx="1">
                  <c:v>5.9523809523809521E-2</c:v>
                </c:pt>
                <c:pt idx="2">
                  <c:v>0</c:v>
                </c:pt>
                <c:pt idx="3">
                  <c:v>1.282051282051282E-2</c:v>
                </c:pt>
                <c:pt idx="4">
                  <c:v>3.5714285714285712E-2</c:v>
                </c:pt>
                <c:pt idx="5">
                  <c:v>0</c:v>
                </c:pt>
                <c:pt idx="6">
                  <c:v>0</c:v>
                </c:pt>
              </c:numCache>
            </c:numRef>
          </c:val>
          <c:extLst>
            <c:ext xmlns:c16="http://schemas.microsoft.com/office/drawing/2014/chart" uri="{C3380CC4-5D6E-409C-BE32-E72D297353CC}">
              <c16:uniqueId val="{00000008-BEA0-4DFA-860B-2E5957B0A62A}"/>
            </c:ext>
          </c:extLst>
        </c:ser>
        <c:dLbls>
          <c:dLblPos val="ctr"/>
          <c:showLegendKey val="0"/>
          <c:showVal val="1"/>
          <c:showCatName val="0"/>
          <c:showSerName val="0"/>
          <c:showPercent val="0"/>
          <c:showBubbleSize val="0"/>
        </c:dLbls>
        <c:gapWidth val="150"/>
        <c:overlap val="100"/>
        <c:axId val="1467491416"/>
        <c:axId val="1467482056"/>
      </c:barChart>
      <c:catAx>
        <c:axId val="1467491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467482056"/>
        <c:crosses val="autoZero"/>
        <c:auto val="1"/>
        <c:lblAlgn val="ctr"/>
        <c:lblOffset val="100"/>
        <c:noMultiLvlLbl val="0"/>
      </c:catAx>
      <c:valAx>
        <c:axId val="1467482056"/>
        <c:scaling>
          <c:orientation val="minMax"/>
        </c:scaling>
        <c:delete val="1"/>
        <c:axPos val="b"/>
        <c:numFmt formatCode="0%" sourceLinked="1"/>
        <c:majorTickMark val="none"/>
        <c:minorTickMark val="none"/>
        <c:tickLblPos val="nextTo"/>
        <c:crossAx val="1467491416"/>
        <c:crosses val="autoZero"/>
        <c:crossBetween val="between"/>
      </c:valAx>
      <c:spPr>
        <a:noFill/>
        <a:ln>
          <a:noFill/>
        </a:ln>
        <a:effectLst/>
      </c:spPr>
    </c:plotArea>
    <c:legend>
      <c:legendPos val="b"/>
      <c:layout>
        <c:manualLayout>
          <c:xMode val="edge"/>
          <c:yMode val="edge"/>
          <c:x val="6.3524150130155041E-2"/>
          <c:y val="0.92622664361138063"/>
          <c:w val="0.77092869667312935"/>
          <c:h val="5.65129565608740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 15. In light of hospital'!$C$20</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15. In light of hospital'!$B$21:$B$26</c:f>
              <c:strCache>
                <c:ptCount val="6"/>
                <c:pt idx="0">
                  <c:v>Reference-based pricing</c:v>
                </c:pt>
                <c:pt idx="1">
                  <c:v>Tiered networks</c:v>
                </c:pt>
                <c:pt idx="2">
                  <c:v>Direct contracting</c:v>
                </c:pt>
                <c:pt idx="3">
                  <c:v>Advanced primary care</c:v>
                </c:pt>
                <c:pt idx="4">
                  <c:v>Site of care strategies</c:v>
                </c:pt>
                <c:pt idx="5">
                  <c:v>Centers of excellence</c:v>
                </c:pt>
              </c:strCache>
            </c:strRef>
          </c:cat>
          <c:val>
            <c:numRef>
              <c:f>'1 15. In light of hospital'!$C$21:$C$26</c:f>
              <c:numCache>
                <c:formatCode>0%</c:formatCode>
                <c:ptCount val="6"/>
                <c:pt idx="0">
                  <c:v>0.11392405063291139</c:v>
                </c:pt>
                <c:pt idx="1">
                  <c:v>0.2</c:v>
                </c:pt>
                <c:pt idx="2">
                  <c:v>0.20481927710843373</c:v>
                </c:pt>
                <c:pt idx="3">
                  <c:v>0.21333333333333335</c:v>
                </c:pt>
                <c:pt idx="4">
                  <c:v>0.32467532467532467</c:v>
                </c:pt>
                <c:pt idx="5">
                  <c:v>0.40740740740740738</c:v>
                </c:pt>
              </c:numCache>
            </c:numRef>
          </c:val>
          <c:extLst>
            <c:ext xmlns:c16="http://schemas.microsoft.com/office/drawing/2014/chart" uri="{C3380CC4-5D6E-409C-BE32-E72D297353CC}">
              <c16:uniqueId val="{00000000-5D22-4351-9C37-EFD45D42898D}"/>
            </c:ext>
          </c:extLst>
        </c:ser>
        <c:ser>
          <c:idx val="1"/>
          <c:order val="1"/>
          <c:tx>
            <c:strRef>
              <c:f>'1 15. In light of hospital'!$D$20</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15. In light of hospital'!$B$21:$B$26</c:f>
              <c:strCache>
                <c:ptCount val="6"/>
                <c:pt idx="0">
                  <c:v>Reference-based pricing</c:v>
                </c:pt>
                <c:pt idx="1">
                  <c:v>Tiered networks</c:v>
                </c:pt>
                <c:pt idx="2">
                  <c:v>Direct contracting</c:v>
                </c:pt>
                <c:pt idx="3">
                  <c:v>Advanced primary care</c:v>
                </c:pt>
                <c:pt idx="4">
                  <c:v>Site of care strategies</c:v>
                </c:pt>
                <c:pt idx="5">
                  <c:v>Centers of excellence</c:v>
                </c:pt>
              </c:strCache>
            </c:strRef>
          </c:cat>
          <c:val>
            <c:numRef>
              <c:f>'1 15. In light of hospital'!$D$21:$D$26</c:f>
              <c:numCache>
                <c:formatCode>0%</c:formatCode>
                <c:ptCount val="6"/>
                <c:pt idx="0">
                  <c:v>0.46835443037974683</c:v>
                </c:pt>
                <c:pt idx="1">
                  <c:v>0.5625</c:v>
                </c:pt>
                <c:pt idx="2">
                  <c:v>0.28915662650602408</c:v>
                </c:pt>
                <c:pt idx="3">
                  <c:v>0.57333333333333336</c:v>
                </c:pt>
                <c:pt idx="4">
                  <c:v>0.41558441558441561</c:v>
                </c:pt>
                <c:pt idx="5">
                  <c:v>0.46913580246913578</c:v>
                </c:pt>
              </c:numCache>
            </c:numRef>
          </c:val>
          <c:extLst>
            <c:ext xmlns:c16="http://schemas.microsoft.com/office/drawing/2014/chart" uri="{C3380CC4-5D6E-409C-BE32-E72D297353CC}">
              <c16:uniqueId val="{00000001-5D22-4351-9C37-EFD45D42898D}"/>
            </c:ext>
          </c:extLst>
        </c:ser>
        <c:ser>
          <c:idx val="2"/>
          <c:order val="2"/>
          <c:tx>
            <c:strRef>
              <c:f>'1 15. In light of hospital'!$E$20</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15. In light of hospital'!$B$21:$B$26</c:f>
              <c:strCache>
                <c:ptCount val="6"/>
                <c:pt idx="0">
                  <c:v>Reference-based pricing</c:v>
                </c:pt>
                <c:pt idx="1">
                  <c:v>Tiered networks</c:v>
                </c:pt>
                <c:pt idx="2">
                  <c:v>Direct contracting</c:v>
                </c:pt>
                <c:pt idx="3">
                  <c:v>Advanced primary care</c:v>
                </c:pt>
                <c:pt idx="4">
                  <c:v>Site of care strategies</c:v>
                </c:pt>
                <c:pt idx="5">
                  <c:v>Centers of excellence</c:v>
                </c:pt>
              </c:strCache>
            </c:strRef>
          </c:cat>
          <c:val>
            <c:numRef>
              <c:f>'1 15. In light of hospital'!$E$21:$E$26</c:f>
              <c:numCache>
                <c:formatCode>0%</c:formatCode>
                <c:ptCount val="6"/>
                <c:pt idx="0">
                  <c:v>0.41772151898734178</c:v>
                </c:pt>
                <c:pt idx="1">
                  <c:v>0.23749999999999999</c:v>
                </c:pt>
                <c:pt idx="2">
                  <c:v>0.50602409638554213</c:v>
                </c:pt>
                <c:pt idx="3">
                  <c:v>0.21333333333333335</c:v>
                </c:pt>
                <c:pt idx="4">
                  <c:v>0.25974025974025972</c:v>
                </c:pt>
                <c:pt idx="5">
                  <c:v>0.12345679012345678</c:v>
                </c:pt>
              </c:numCache>
            </c:numRef>
          </c:val>
          <c:extLst>
            <c:ext xmlns:c16="http://schemas.microsoft.com/office/drawing/2014/chart" uri="{C3380CC4-5D6E-409C-BE32-E72D297353CC}">
              <c16:uniqueId val="{00000002-5D22-4351-9C37-EFD45D42898D}"/>
            </c:ext>
          </c:extLst>
        </c:ser>
        <c:dLbls>
          <c:dLblPos val="ctr"/>
          <c:showLegendKey val="0"/>
          <c:showVal val="1"/>
          <c:showCatName val="0"/>
          <c:showSerName val="0"/>
          <c:showPercent val="0"/>
          <c:showBubbleSize val="0"/>
        </c:dLbls>
        <c:gapWidth val="150"/>
        <c:overlap val="100"/>
        <c:axId val="1467501856"/>
        <c:axId val="1467502576"/>
      </c:barChart>
      <c:catAx>
        <c:axId val="146750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467502576"/>
        <c:crosses val="autoZero"/>
        <c:auto val="1"/>
        <c:lblAlgn val="ctr"/>
        <c:lblOffset val="100"/>
        <c:noMultiLvlLbl val="0"/>
      </c:catAx>
      <c:valAx>
        <c:axId val="1467502576"/>
        <c:scaling>
          <c:orientation val="minMax"/>
        </c:scaling>
        <c:delete val="1"/>
        <c:axPos val="b"/>
        <c:numFmt formatCode="0%" sourceLinked="1"/>
        <c:majorTickMark val="none"/>
        <c:minorTickMark val="none"/>
        <c:tickLblPos val="nextTo"/>
        <c:crossAx val="146750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 12. In your relationship'!$C$19</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relationship'!$B$20:$B$29</c:f>
              <c:strCache>
                <c:ptCount val="6"/>
                <c:pt idx="0">
                  <c:v>Full disclosure of all revenue streams with affiliated pharmacy-related entities</c:v>
                </c:pt>
                <c:pt idx="1">
                  <c:v>Complete transparency regarding net/ingredient cost by drug</c:v>
                </c:pt>
                <c:pt idx="2">
                  <c:v>Comprehensive definition of the term 'rebate' to include other revenue streams (e.g., access fees, credits)</c:v>
                </c:pt>
                <c:pt idx="3">
                  <c:v>Full and independent audit rights of PBM contract and rebate agreements</c:v>
                </c:pt>
                <c:pt idx="4">
                  <c:v>Confirmation that advisors do not receive any direct or indirect compensation from PBM or related third-party</c:v>
                </c:pt>
                <c:pt idx="5">
                  <c:v>Ownership of all data generated by the health plan</c:v>
                </c:pt>
              </c:strCache>
              <c:extLst/>
            </c:strRef>
          </c:cat>
          <c:val>
            <c:numRef>
              <c:f>'1 12. In your relationship'!$C$20:$C$29</c:f>
              <c:numCache>
                <c:formatCode>0%</c:formatCode>
                <c:ptCount val="6"/>
                <c:pt idx="0">
                  <c:v>0.21917808219178081</c:v>
                </c:pt>
                <c:pt idx="1">
                  <c:v>0.28000000000000003</c:v>
                </c:pt>
                <c:pt idx="2">
                  <c:v>0.323943661971831</c:v>
                </c:pt>
                <c:pt idx="3">
                  <c:v>0.55421686746987953</c:v>
                </c:pt>
                <c:pt idx="4">
                  <c:v>0.56578947368421051</c:v>
                </c:pt>
                <c:pt idx="5">
                  <c:v>0.625</c:v>
                </c:pt>
              </c:numCache>
              <c:extLst/>
            </c:numRef>
          </c:val>
          <c:extLst>
            <c:ext xmlns:c16="http://schemas.microsoft.com/office/drawing/2014/chart" uri="{C3380CC4-5D6E-409C-BE32-E72D297353CC}">
              <c16:uniqueId val="{00000000-0ED8-47C8-9700-D039D4855AAF}"/>
            </c:ext>
          </c:extLst>
        </c:ser>
        <c:ser>
          <c:idx val="1"/>
          <c:order val="1"/>
          <c:tx>
            <c:strRef>
              <c:f>'1 12. In your relationship'!$D$19</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relationship'!$B$20:$B$29</c:f>
              <c:strCache>
                <c:ptCount val="6"/>
                <c:pt idx="0">
                  <c:v>Full disclosure of all revenue streams with affiliated pharmacy-related entities</c:v>
                </c:pt>
                <c:pt idx="1">
                  <c:v>Complete transparency regarding net/ingredient cost by drug</c:v>
                </c:pt>
                <c:pt idx="2">
                  <c:v>Comprehensive definition of the term 'rebate' to include other revenue streams (e.g., access fees, credits)</c:v>
                </c:pt>
                <c:pt idx="3">
                  <c:v>Full and independent audit rights of PBM contract and rebate agreements</c:v>
                </c:pt>
                <c:pt idx="4">
                  <c:v>Confirmation that advisors do not receive any direct or indirect compensation from PBM or related third-party</c:v>
                </c:pt>
                <c:pt idx="5">
                  <c:v>Ownership of all data generated by the health plan</c:v>
                </c:pt>
              </c:strCache>
              <c:extLst/>
            </c:strRef>
          </c:cat>
          <c:val>
            <c:numRef>
              <c:f>'1 12. In your relationship'!$D$20:$D$29</c:f>
              <c:numCache>
                <c:formatCode>0%</c:formatCode>
                <c:ptCount val="6"/>
                <c:pt idx="0">
                  <c:v>0.63013698630136983</c:v>
                </c:pt>
                <c:pt idx="1">
                  <c:v>0.58666666666666667</c:v>
                </c:pt>
                <c:pt idx="2">
                  <c:v>0.49295774647887325</c:v>
                </c:pt>
                <c:pt idx="3">
                  <c:v>0.36144578313253012</c:v>
                </c:pt>
                <c:pt idx="4">
                  <c:v>0.35526315789473684</c:v>
                </c:pt>
                <c:pt idx="5">
                  <c:v>0.3</c:v>
                </c:pt>
              </c:numCache>
              <c:extLst/>
            </c:numRef>
          </c:val>
          <c:extLst>
            <c:ext xmlns:c16="http://schemas.microsoft.com/office/drawing/2014/chart" uri="{C3380CC4-5D6E-409C-BE32-E72D297353CC}">
              <c16:uniqueId val="{00000001-0ED8-47C8-9700-D039D4855AAF}"/>
            </c:ext>
          </c:extLst>
        </c:ser>
        <c:ser>
          <c:idx val="2"/>
          <c:order val="2"/>
          <c:tx>
            <c:strRef>
              <c:f>'1 12. In your relationship'!$E$19</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relationship'!$B$20:$B$29</c:f>
              <c:strCache>
                <c:ptCount val="6"/>
                <c:pt idx="0">
                  <c:v>Full disclosure of all revenue streams with affiliated pharmacy-related entities</c:v>
                </c:pt>
                <c:pt idx="1">
                  <c:v>Complete transparency regarding net/ingredient cost by drug</c:v>
                </c:pt>
                <c:pt idx="2">
                  <c:v>Comprehensive definition of the term 'rebate' to include other revenue streams (e.g., access fees, credits)</c:v>
                </c:pt>
                <c:pt idx="3">
                  <c:v>Full and independent audit rights of PBM contract and rebate agreements</c:v>
                </c:pt>
                <c:pt idx="4">
                  <c:v>Confirmation that advisors do not receive any direct or indirect compensation from PBM or related third-party</c:v>
                </c:pt>
                <c:pt idx="5">
                  <c:v>Ownership of all data generated by the health plan</c:v>
                </c:pt>
              </c:strCache>
              <c:extLst/>
            </c:strRef>
          </c:cat>
          <c:val>
            <c:numRef>
              <c:f>'1 12. In your relationship'!$E$20:$E$29</c:f>
              <c:numCache>
                <c:formatCode>0%</c:formatCode>
                <c:ptCount val="6"/>
                <c:pt idx="0">
                  <c:v>0.15068493150684931</c:v>
                </c:pt>
                <c:pt idx="1">
                  <c:v>0.13333333333333333</c:v>
                </c:pt>
                <c:pt idx="2">
                  <c:v>0.18309859154929578</c:v>
                </c:pt>
                <c:pt idx="3">
                  <c:v>8.4337349397590355E-2</c:v>
                </c:pt>
                <c:pt idx="4">
                  <c:v>7.8947368421052627E-2</c:v>
                </c:pt>
                <c:pt idx="5">
                  <c:v>7.4999999999999997E-2</c:v>
                </c:pt>
              </c:numCache>
              <c:extLst/>
            </c:numRef>
          </c:val>
          <c:extLst>
            <c:ext xmlns:c16="http://schemas.microsoft.com/office/drawing/2014/chart" uri="{C3380CC4-5D6E-409C-BE32-E72D297353CC}">
              <c16:uniqueId val="{00000002-0ED8-47C8-9700-D039D4855AAF}"/>
            </c:ext>
          </c:extLst>
        </c:ser>
        <c:dLbls>
          <c:dLblPos val="ctr"/>
          <c:showLegendKey val="0"/>
          <c:showVal val="1"/>
          <c:showCatName val="0"/>
          <c:showSerName val="0"/>
          <c:showPercent val="0"/>
          <c:showBubbleSize val="0"/>
        </c:dLbls>
        <c:gapWidth val="150"/>
        <c:overlap val="100"/>
        <c:axId val="1590302640"/>
        <c:axId val="1590294000"/>
      </c:barChart>
      <c:catAx>
        <c:axId val="159030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590294000"/>
        <c:crosses val="autoZero"/>
        <c:auto val="1"/>
        <c:lblAlgn val="ctr"/>
        <c:lblOffset val="100"/>
        <c:noMultiLvlLbl val="0"/>
      </c:catAx>
      <c:valAx>
        <c:axId val="1590294000"/>
        <c:scaling>
          <c:orientation val="minMax"/>
        </c:scaling>
        <c:delete val="1"/>
        <c:axPos val="b"/>
        <c:numFmt formatCode="0%" sourceLinked="1"/>
        <c:majorTickMark val="none"/>
        <c:minorTickMark val="none"/>
        <c:tickLblPos val="nextTo"/>
        <c:crossAx val="159030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PBM!$D$21</c:f>
              <c:strCache>
                <c:ptCount val="1"/>
                <c:pt idx="0">
                  <c:v>Currently Doing</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PBM!$C$22:$C$24</c:f>
              <c:strCache>
                <c:ptCount val="3"/>
                <c:pt idx="0">
                  <c:v>Ensuring cost transparency and pass-through</c:v>
                </c:pt>
                <c:pt idx="1">
                  <c:v>Ensuring value-based formulary and utilization management</c:v>
                </c:pt>
                <c:pt idx="2">
                  <c:v>Managing member affordability</c:v>
                </c:pt>
              </c:strCache>
            </c:strRef>
          </c:cat>
          <c:val>
            <c:numRef>
              <c:f>PBM!$D$22:$D$24</c:f>
              <c:numCache>
                <c:formatCode>0%</c:formatCode>
                <c:ptCount val="3"/>
                <c:pt idx="0">
                  <c:v>0.61111111111111116</c:v>
                </c:pt>
                <c:pt idx="1">
                  <c:v>0.67045454545454541</c:v>
                </c:pt>
                <c:pt idx="2">
                  <c:v>0.74712643678160917</c:v>
                </c:pt>
              </c:numCache>
            </c:numRef>
          </c:val>
          <c:extLst>
            <c:ext xmlns:c16="http://schemas.microsoft.com/office/drawing/2014/chart" uri="{C3380CC4-5D6E-409C-BE32-E72D297353CC}">
              <c16:uniqueId val="{00000000-DEF3-4E2A-90B4-43FF98DCDDF0}"/>
            </c:ext>
          </c:extLst>
        </c:ser>
        <c:ser>
          <c:idx val="1"/>
          <c:order val="1"/>
          <c:tx>
            <c:strRef>
              <c:f>PBM!$E$21</c:f>
              <c:strCache>
                <c:ptCount val="1"/>
                <c:pt idx="0">
                  <c:v>Considering Next 1-3 Years</c:v>
                </c:pt>
              </c:strCache>
            </c:strRef>
          </c:tx>
          <c:spPr>
            <a:solidFill>
              <a:srgbClr val="F7964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PBM!$C$22:$C$24</c:f>
              <c:strCache>
                <c:ptCount val="3"/>
                <c:pt idx="0">
                  <c:v>Ensuring cost transparency and pass-through</c:v>
                </c:pt>
                <c:pt idx="1">
                  <c:v>Ensuring value-based formulary and utilization management</c:v>
                </c:pt>
                <c:pt idx="2">
                  <c:v>Managing member affordability</c:v>
                </c:pt>
              </c:strCache>
            </c:strRef>
          </c:cat>
          <c:val>
            <c:numRef>
              <c:f>PBM!$E$22:$E$24</c:f>
              <c:numCache>
                <c:formatCode>0%</c:formatCode>
                <c:ptCount val="3"/>
                <c:pt idx="0">
                  <c:v>0.34444444444444444</c:v>
                </c:pt>
                <c:pt idx="1">
                  <c:v>0.28409090909090912</c:v>
                </c:pt>
                <c:pt idx="2">
                  <c:v>0.18390804597701149</c:v>
                </c:pt>
              </c:numCache>
            </c:numRef>
          </c:val>
          <c:extLst>
            <c:ext xmlns:c16="http://schemas.microsoft.com/office/drawing/2014/chart" uri="{C3380CC4-5D6E-409C-BE32-E72D297353CC}">
              <c16:uniqueId val="{00000001-DEF3-4E2A-90B4-43FF98DCDDF0}"/>
            </c:ext>
          </c:extLst>
        </c:ser>
        <c:ser>
          <c:idx val="2"/>
          <c:order val="2"/>
          <c:tx>
            <c:strRef>
              <c:f>PBM!$F$21</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PBM!$C$22:$C$24</c:f>
              <c:strCache>
                <c:ptCount val="3"/>
                <c:pt idx="0">
                  <c:v>Ensuring cost transparency and pass-through</c:v>
                </c:pt>
                <c:pt idx="1">
                  <c:v>Ensuring value-based formulary and utilization management</c:v>
                </c:pt>
                <c:pt idx="2">
                  <c:v>Managing member affordability</c:v>
                </c:pt>
              </c:strCache>
            </c:strRef>
          </c:cat>
          <c:val>
            <c:numRef>
              <c:f>PBM!$F$22:$F$24</c:f>
              <c:numCache>
                <c:formatCode>0%</c:formatCode>
                <c:ptCount val="3"/>
                <c:pt idx="0">
                  <c:v>4.4444444444444446E-2</c:v>
                </c:pt>
                <c:pt idx="1">
                  <c:v>4.5454545454545456E-2</c:v>
                </c:pt>
                <c:pt idx="2">
                  <c:v>6.8965517241379309E-2</c:v>
                </c:pt>
              </c:numCache>
            </c:numRef>
          </c:val>
          <c:extLst>
            <c:ext xmlns:c16="http://schemas.microsoft.com/office/drawing/2014/chart" uri="{C3380CC4-5D6E-409C-BE32-E72D297353CC}">
              <c16:uniqueId val="{00000002-DEF3-4E2A-90B4-43FF98DCDDF0}"/>
            </c:ext>
          </c:extLst>
        </c:ser>
        <c:dLbls>
          <c:dLblPos val="ctr"/>
          <c:showLegendKey val="0"/>
          <c:showVal val="1"/>
          <c:showCatName val="0"/>
          <c:showSerName val="0"/>
          <c:showPercent val="0"/>
          <c:showBubbleSize val="0"/>
        </c:dLbls>
        <c:gapWidth val="150"/>
        <c:overlap val="100"/>
        <c:axId val="904049440"/>
        <c:axId val="904057000"/>
      </c:barChart>
      <c:catAx>
        <c:axId val="90404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904057000"/>
        <c:crosses val="autoZero"/>
        <c:auto val="1"/>
        <c:lblAlgn val="ctr"/>
        <c:lblOffset val="100"/>
        <c:noMultiLvlLbl val="0"/>
      </c:catAx>
      <c:valAx>
        <c:axId val="904057000"/>
        <c:scaling>
          <c:orientation val="minMax"/>
        </c:scaling>
        <c:delete val="1"/>
        <c:axPos val="l"/>
        <c:numFmt formatCode="0%" sourceLinked="1"/>
        <c:majorTickMark val="none"/>
        <c:minorTickMark val="none"/>
        <c:tickLblPos val="nextTo"/>
        <c:crossAx val="904049440"/>
        <c:crosses val="autoZero"/>
        <c:crossBetween val="between"/>
      </c:valAx>
      <c:spPr>
        <a:noFill/>
        <a:ln>
          <a:noFill/>
        </a:ln>
        <a:effectLst/>
      </c:spPr>
    </c:plotArea>
    <c:legend>
      <c:legendPos val="b"/>
      <c:layout>
        <c:manualLayout>
          <c:xMode val="edge"/>
          <c:yMode val="edge"/>
          <c:x val="4.4231945355785052E-3"/>
          <c:y val="0.93347061382074981"/>
          <c:w val="0.98903639836334833"/>
          <c:h val="6.652938617925023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 12. In your relationship'!$C$19</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relationship'!$B$22,'1 12. In your relationship'!$B$24:$B$25,'1 12. In your relationship'!$B$29)</c:f>
              <c:strCache>
                <c:ptCount val="4"/>
                <c:pt idx="0">
                  <c:v>Use of a value-based formulary versus a rebate-driven formulary</c:v>
                </c:pt>
                <c:pt idx="1">
                  <c:v>Flexibility to customize formulary without financial penalties</c:v>
                </c:pt>
                <c:pt idx="2">
                  <c:v>Removal of low-value drugs</c:v>
                </c:pt>
                <c:pt idx="3">
                  <c:v>Promotion and inclusion of biosimilars on formulary</c:v>
                </c:pt>
              </c:strCache>
              <c:extLst/>
            </c:strRef>
          </c:cat>
          <c:val>
            <c:numRef>
              <c:f>('1 12. In your relationship'!$C$22,'1 12. In your relationship'!$C$24:$C$25,'1 12. In your relationship'!$C$29)</c:f>
              <c:numCache>
                <c:formatCode>0%</c:formatCode>
                <c:ptCount val="4"/>
                <c:pt idx="0">
                  <c:v>0.30666666666666664</c:v>
                </c:pt>
                <c:pt idx="1">
                  <c:v>0.34722222222222221</c:v>
                </c:pt>
                <c:pt idx="2">
                  <c:v>0.5</c:v>
                </c:pt>
                <c:pt idx="3">
                  <c:v>0.68604651162790697</c:v>
                </c:pt>
              </c:numCache>
              <c:extLst/>
            </c:numRef>
          </c:val>
          <c:extLst>
            <c:ext xmlns:c16="http://schemas.microsoft.com/office/drawing/2014/chart" uri="{C3380CC4-5D6E-409C-BE32-E72D297353CC}">
              <c16:uniqueId val="{00000000-0ED8-47C8-9700-D039D4855AAF}"/>
            </c:ext>
          </c:extLst>
        </c:ser>
        <c:ser>
          <c:idx val="1"/>
          <c:order val="1"/>
          <c:tx>
            <c:strRef>
              <c:f>'1 12. In your relationship'!$D$19</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relationship'!$B$22,'1 12. In your relationship'!$B$24:$B$25,'1 12. In your relationship'!$B$29)</c:f>
              <c:strCache>
                <c:ptCount val="4"/>
                <c:pt idx="0">
                  <c:v>Use of a value-based formulary versus a rebate-driven formulary</c:v>
                </c:pt>
                <c:pt idx="1">
                  <c:v>Flexibility to customize formulary without financial penalties</c:v>
                </c:pt>
                <c:pt idx="2">
                  <c:v>Removal of low-value drugs</c:v>
                </c:pt>
                <c:pt idx="3">
                  <c:v>Promotion and inclusion of biosimilars on formulary</c:v>
                </c:pt>
              </c:strCache>
              <c:extLst/>
            </c:strRef>
          </c:cat>
          <c:val>
            <c:numRef>
              <c:f>('1 12. In your relationship'!$D$22,'1 12. In your relationship'!$D$24:$D$25,'1 12. In your relationship'!$D$29)</c:f>
              <c:numCache>
                <c:formatCode>0%</c:formatCode>
                <c:ptCount val="4"/>
                <c:pt idx="0">
                  <c:v>0.49333333333333335</c:v>
                </c:pt>
                <c:pt idx="1">
                  <c:v>0.43055555555555558</c:v>
                </c:pt>
                <c:pt idx="2">
                  <c:v>0.30769230769230771</c:v>
                </c:pt>
                <c:pt idx="3">
                  <c:v>0.2558139534883721</c:v>
                </c:pt>
              </c:numCache>
              <c:extLst/>
            </c:numRef>
          </c:val>
          <c:extLst>
            <c:ext xmlns:c16="http://schemas.microsoft.com/office/drawing/2014/chart" uri="{C3380CC4-5D6E-409C-BE32-E72D297353CC}">
              <c16:uniqueId val="{00000001-0ED8-47C8-9700-D039D4855AAF}"/>
            </c:ext>
          </c:extLst>
        </c:ser>
        <c:ser>
          <c:idx val="2"/>
          <c:order val="2"/>
          <c:tx>
            <c:strRef>
              <c:f>'1 12. In your relationship'!$E$19</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12. In your relationship'!$B$22,'1 12. In your relationship'!$B$24:$B$25,'1 12. In your relationship'!$B$29)</c:f>
              <c:strCache>
                <c:ptCount val="4"/>
                <c:pt idx="0">
                  <c:v>Use of a value-based formulary versus a rebate-driven formulary</c:v>
                </c:pt>
                <c:pt idx="1">
                  <c:v>Flexibility to customize formulary without financial penalties</c:v>
                </c:pt>
                <c:pt idx="2">
                  <c:v>Removal of low-value drugs</c:v>
                </c:pt>
                <c:pt idx="3">
                  <c:v>Promotion and inclusion of biosimilars on formulary</c:v>
                </c:pt>
              </c:strCache>
              <c:extLst/>
            </c:strRef>
          </c:cat>
          <c:val>
            <c:numRef>
              <c:f>('1 12. In your relationship'!$E$22,'1 12. In your relationship'!$E$24:$E$25,'1 12. In your relationship'!$E$29)</c:f>
              <c:numCache>
                <c:formatCode>0%</c:formatCode>
                <c:ptCount val="4"/>
                <c:pt idx="0">
                  <c:v>0.2</c:v>
                </c:pt>
                <c:pt idx="1">
                  <c:v>0.22222222222222221</c:v>
                </c:pt>
                <c:pt idx="2">
                  <c:v>0.19230769230769232</c:v>
                </c:pt>
                <c:pt idx="3">
                  <c:v>5.8139534883720929E-2</c:v>
                </c:pt>
              </c:numCache>
              <c:extLst/>
            </c:numRef>
          </c:val>
          <c:extLst>
            <c:ext xmlns:c16="http://schemas.microsoft.com/office/drawing/2014/chart" uri="{C3380CC4-5D6E-409C-BE32-E72D297353CC}">
              <c16:uniqueId val="{00000002-0ED8-47C8-9700-D039D4855AAF}"/>
            </c:ext>
          </c:extLst>
        </c:ser>
        <c:dLbls>
          <c:dLblPos val="ctr"/>
          <c:showLegendKey val="0"/>
          <c:showVal val="1"/>
          <c:showCatName val="0"/>
          <c:showSerName val="0"/>
          <c:showPercent val="0"/>
          <c:showBubbleSize val="0"/>
        </c:dLbls>
        <c:gapWidth val="150"/>
        <c:overlap val="100"/>
        <c:axId val="1590302640"/>
        <c:axId val="1590294000"/>
      </c:barChart>
      <c:catAx>
        <c:axId val="159030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0294000"/>
        <c:crosses val="autoZero"/>
        <c:auto val="1"/>
        <c:lblAlgn val="ctr"/>
        <c:lblOffset val="100"/>
        <c:noMultiLvlLbl val="0"/>
      </c:catAx>
      <c:valAx>
        <c:axId val="1590294000"/>
        <c:scaling>
          <c:orientation val="minMax"/>
        </c:scaling>
        <c:delete val="1"/>
        <c:axPos val="b"/>
        <c:numFmt formatCode="0%" sourceLinked="1"/>
        <c:majorTickMark val="none"/>
        <c:minorTickMark val="none"/>
        <c:tickLblPos val="nextTo"/>
        <c:crossAx val="1590302640"/>
        <c:crosses val="autoZero"/>
        <c:crossBetween val="between"/>
      </c:valAx>
      <c:spPr>
        <a:noFill/>
        <a:ln>
          <a:noFill/>
        </a:ln>
        <a:effectLst/>
      </c:spPr>
    </c:plotArea>
    <c:legend>
      <c:legendPos val="b"/>
      <c:layout>
        <c:manualLayout>
          <c:xMode val="edge"/>
          <c:yMode val="edge"/>
          <c:x val="0.1540038109153038"/>
          <c:y val="0.92751575517060902"/>
          <c:w val="0.68897017836820729"/>
          <c:h val="5.74454874649391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'High-cost claims'!$C$36</c:f>
              <c:strCache>
                <c:ptCount val="1"/>
                <c:pt idx="0">
                  <c:v>Currently Doing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'High-cost claims'!$B$37:$B$47</c:f>
              <c:strCache>
                <c:ptCount val="8"/>
                <c:pt idx="0">
                  <c:v>Purchasing stop-loss coverage for high-cost claims</c:v>
                </c:pt>
                <c:pt idx="1">
                  <c:v>Using captive reinsurance</c:v>
                </c:pt>
                <c:pt idx="2">
                  <c:v>Reducing risk of neonatal ICU claims (e.g., managed maternity, fertility benefits)</c:v>
                </c:pt>
                <c:pt idx="3">
                  <c:v>Confirming diagnosis with second opinions to reduce inappropriate care</c:v>
                </c:pt>
                <c:pt idx="4">
                  <c:v>Requesting audits of large claims</c:v>
                </c:pt>
                <c:pt idx="5">
                  <c:v>Confirming appropriate site of care (e.g., centers of excellence, drug infusion centers)</c:v>
                </c:pt>
                <c:pt idx="6">
                  <c:v>Negotiating and auditing hospital prices</c:v>
                </c:pt>
                <c:pt idx="7">
                  <c:v>Promoting precision medicine for cancer treatment</c:v>
                </c:pt>
              </c:strCache>
              <c:extLst/>
            </c:strRef>
          </c:cat>
          <c:val>
            <c:numRef>
              <c:f>'High-cost claims'!$C$37:$C$47</c:f>
              <c:numCache>
                <c:formatCode>0%</c:formatCode>
                <c:ptCount val="8"/>
                <c:pt idx="0">
                  <c:v>0.68817204301075274</c:v>
                </c:pt>
                <c:pt idx="1">
                  <c:v>0.1111111111111111</c:v>
                </c:pt>
                <c:pt idx="2">
                  <c:v>0.35802469135802467</c:v>
                </c:pt>
                <c:pt idx="3">
                  <c:v>0.32500000000000001</c:v>
                </c:pt>
                <c:pt idx="4">
                  <c:v>0.42857142857142855</c:v>
                </c:pt>
                <c:pt idx="5">
                  <c:v>0.43023255813953487</c:v>
                </c:pt>
                <c:pt idx="6">
                  <c:v>0.17721518987341772</c:v>
                </c:pt>
                <c:pt idx="7">
                  <c:v>0.20588235294117646</c:v>
                </c:pt>
              </c:numCache>
              <c:extLst/>
            </c:numRef>
          </c:val>
          <c:extLst>
            <c:ext xmlns:c16="http://schemas.microsoft.com/office/drawing/2014/chart" uri="{C3380CC4-5D6E-409C-BE32-E72D297353CC}">
              <c16:uniqueId val="{00000000-6002-44E1-86B2-53C0BF4D979B}"/>
            </c:ext>
          </c:extLst>
        </c:ser>
        <c:ser>
          <c:idx val="1"/>
          <c:order val="1"/>
          <c:tx>
            <c:strRef>
              <c:f>'High-cost claims'!$D$36</c:f>
              <c:strCache>
                <c:ptCount val="1"/>
                <c:pt idx="0">
                  <c:v>Considering Next 1-3 Years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'High-cost claims'!$B$37:$B$47</c:f>
              <c:strCache>
                <c:ptCount val="8"/>
                <c:pt idx="0">
                  <c:v>Purchasing stop-loss coverage for high-cost claims</c:v>
                </c:pt>
                <c:pt idx="1">
                  <c:v>Using captive reinsurance</c:v>
                </c:pt>
                <c:pt idx="2">
                  <c:v>Reducing risk of neonatal ICU claims (e.g., managed maternity, fertility benefits)</c:v>
                </c:pt>
                <c:pt idx="3">
                  <c:v>Confirming diagnosis with second opinions to reduce inappropriate care</c:v>
                </c:pt>
                <c:pt idx="4">
                  <c:v>Requesting audits of large claims</c:v>
                </c:pt>
                <c:pt idx="5">
                  <c:v>Confirming appropriate site of care (e.g., centers of excellence, drug infusion centers)</c:v>
                </c:pt>
                <c:pt idx="6">
                  <c:v>Negotiating and auditing hospital prices</c:v>
                </c:pt>
                <c:pt idx="7">
                  <c:v>Promoting precision medicine for cancer treatment</c:v>
                </c:pt>
              </c:strCache>
              <c:extLst/>
            </c:strRef>
          </c:cat>
          <c:val>
            <c:numRef>
              <c:f>'High-cost claims'!$D$37:$D$47</c:f>
              <c:numCache>
                <c:formatCode>0%</c:formatCode>
                <c:ptCount val="8"/>
                <c:pt idx="0">
                  <c:v>9.6774193548387094E-2</c:v>
                </c:pt>
                <c:pt idx="1">
                  <c:v>0.2638888888888889</c:v>
                </c:pt>
                <c:pt idx="2">
                  <c:v>0.40740740740740738</c:v>
                </c:pt>
                <c:pt idx="3">
                  <c:v>0.42499999999999999</c:v>
                </c:pt>
                <c:pt idx="4">
                  <c:v>0.45238095238095238</c:v>
                </c:pt>
                <c:pt idx="5">
                  <c:v>0.45348837209302323</c:v>
                </c:pt>
                <c:pt idx="6">
                  <c:v>0.45569620253164556</c:v>
                </c:pt>
                <c:pt idx="7">
                  <c:v>0.5</c:v>
                </c:pt>
              </c:numCache>
              <c:extLst/>
            </c:numRef>
          </c:val>
          <c:extLst>
            <c:ext xmlns:c16="http://schemas.microsoft.com/office/drawing/2014/chart" uri="{C3380CC4-5D6E-409C-BE32-E72D297353CC}">
              <c16:uniqueId val="{00000001-6002-44E1-86B2-53C0BF4D979B}"/>
            </c:ext>
          </c:extLst>
        </c:ser>
        <c:ser>
          <c:idx val="2"/>
          <c:order val="2"/>
          <c:tx>
            <c:strRef>
              <c:f>'High-cost claims'!$E$36</c:f>
              <c:strCache>
                <c:ptCount val="1"/>
                <c:pt idx="0">
                  <c:v>Not Considering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'High-cost claims'!$B$37:$B$47</c:f>
              <c:strCache>
                <c:ptCount val="8"/>
                <c:pt idx="0">
                  <c:v>Purchasing stop-loss coverage for high-cost claims</c:v>
                </c:pt>
                <c:pt idx="1">
                  <c:v>Using captive reinsurance</c:v>
                </c:pt>
                <c:pt idx="2">
                  <c:v>Reducing risk of neonatal ICU claims (e.g., managed maternity, fertility benefits)</c:v>
                </c:pt>
                <c:pt idx="3">
                  <c:v>Confirming diagnosis with second opinions to reduce inappropriate care</c:v>
                </c:pt>
                <c:pt idx="4">
                  <c:v>Requesting audits of large claims</c:v>
                </c:pt>
                <c:pt idx="5">
                  <c:v>Confirming appropriate site of care (e.g., centers of excellence, drug infusion centers)</c:v>
                </c:pt>
                <c:pt idx="6">
                  <c:v>Negotiating and auditing hospital prices</c:v>
                </c:pt>
                <c:pt idx="7">
                  <c:v>Promoting precision medicine for cancer treatment</c:v>
                </c:pt>
              </c:strCache>
              <c:extLst/>
            </c:strRef>
          </c:cat>
          <c:val>
            <c:numRef>
              <c:f>'High-cost claims'!$E$37:$E$47</c:f>
              <c:numCache>
                <c:formatCode>0%</c:formatCode>
                <c:ptCount val="8"/>
                <c:pt idx="0">
                  <c:v>0.21505376344086022</c:v>
                </c:pt>
                <c:pt idx="1">
                  <c:v>0.625</c:v>
                </c:pt>
                <c:pt idx="2">
                  <c:v>0.23456790123456789</c:v>
                </c:pt>
                <c:pt idx="3">
                  <c:v>0.25</c:v>
                </c:pt>
                <c:pt idx="4">
                  <c:v>0.11904761904761904</c:v>
                </c:pt>
                <c:pt idx="5">
                  <c:v>0.11627906976744186</c:v>
                </c:pt>
                <c:pt idx="6">
                  <c:v>0.36708860759493672</c:v>
                </c:pt>
                <c:pt idx="7">
                  <c:v>0.29411764705882354</c:v>
                </c:pt>
              </c:numCache>
              <c:extLst/>
            </c:numRef>
          </c:val>
          <c:extLst>
            <c:ext xmlns:c16="http://schemas.microsoft.com/office/drawing/2014/chart" uri="{C3380CC4-5D6E-409C-BE32-E72D297353CC}">
              <c16:uniqueId val="{00000002-6002-44E1-86B2-53C0BF4D979B}"/>
            </c:ext>
          </c:extLst>
        </c:ser>
        <c:dLbls>
          <c:dLblPos val="ctr"/>
          <c:showLegendKey val="0"/>
          <c:showVal val="1"/>
          <c:showCatName val="0"/>
          <c:showSerName val="0"/>
          <c:showPercent val="0"/>
          <c:showBubbleSize val="0"/>
        </c:dLbls>
        <c:gapWidth val="150"/>
        <c:overlap val="100"/>
        <c:axId val="1313683424"/>
        <c:axId val="1313682704"/>
      </c:barChart>
      <c:catAx>
        <c:axId val="131368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313682704"/>
        <c:crosses val="autoZero"/>
        <c:auto val="1"/>
        <c:lblAlgn val="ctr"/>
        <c:lblOffset val="100"/>
        <c:noMultiLvlLbl val="0"/>
      </c:catAx>
      <c:valAx>
        <c:axId val="1313682704"/>
        <c:scaling>
          <c:orientation val="minMax"/>
        </c:scaling>
        <c:delete val="1"/>
        <c:axPos val="b"/>
        <c:numFmt formatCode="0%" sourceLinked="1"/>
        <c:majorTickMark val="none"/>
        <c:minorTickMark val="none"/>
        <c:tickLblPos val="nextTo"/>
        <c:crossAx val="131368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D1A09-4BAA-4412-A26F-A92D14CC238F}"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D3E11-EEDE-49FC-B2B4-9B5F43A655BB}" type="slidenum">
              <a:rPr lang="en-US" smtClean="0"/>
              <a:t>‹#›</a:t>
            </a:fld>
            <a:endParaRPr lang="en-US"/>
          </a:p>
        </p:txBody>
      </p:sp>
    </p:spTree>
    <p:extLst>
      <p:ext uri="{BB962C8B-B14F-4D97-AF65-F5344CB8AC3E}">
        <p14:creationId xmlns:p14="http://schemas.microsoft.com/office/powerpoint/2010/main" val="38037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Background</a:t>
            </a:r>
          </a:p>
          <a:p>
            <a:endParaRPr lang="en-US"/>
          </a:p>
          <a:p>
            <a:endParaRPr lang="en-US"/>
          </a:p>
        </p:txBody>
      </p:sp>
      <p:sp>
        <p:nvSpPr>
          <p:cNvPr id="4" name="Slide Number Placeholder 3"/>
          <p:cNvSpPr>
            <a:spLocks noGrp="1"/>
          </p:cNvSpPr>
          <p:nvPr>
            <p:ph type="sldNum" sz="quarter" idx="5"/>
          </p:nvPr>
        </p:nvSpPr>
        <p:spPr/>
        <p:txBody>
          <a:bodyPr/>
          <a:lstStyle/>
          <a:p>
            <a:fld id="{72DD3E11-EEDE-49FC-B2B4-9B5F43A655BB}" type="slidenum">
              <a:rPr lang="en-US" smtClean="0"/>
              <a:t>2</a:t>
            </a:fld>
            <a:endParaRPr lang="en-US"/>
          </a:p>
        </p:txBody>
      </p:sp>
    </p:spTree>
    <p:extLst>
      <p:ext uri="{BB962C8B-B14F-4D97-AF65-F5344CB8AC3E}">
        <p14:creationId xmlns:p14="http://schemas.microsoft.com/office/powerpoint/2010/main" val="64636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72DD3E11-EEDE-49FC-B2B4-9B5F43A655BB}" type="slidenum">
              <a:rPr lang="en-US" smtClean="0"/>
              <a:t>3</a:t>
            </a:fld>
            <a:endParaRPr lang="en-US"/>
          </a:p>
        </p:txBody>
      </p:sp>
    </p:spTree>
    <p:extLst>
      <p:ext uri="{BB962C8B-B14F-4D97-AF65-F5344CB8AC3E}">
        <p14:creationId xmlns:p14="http://schemas.microsoft.com/office/powerpoint/2010/main" val="429377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I'm disappointed at these laws and the level of work and liability that is placed on employers.  This has created a lot more work and to date, little value.  I feel the government needs to actually regulate and review hospital and pharmacy prices to enforce this.</a:t>
            </a:r>
          </a:p>
        </p:txBody>
      </p:sp>
      <p:sp>
        <p:nvSpPr>
          <p:cNvPr id="4" name="Slide Number Placeholder 3"/>
          <p:cNvSpPr>
            <a:spLocks noGrp="1"/>
          </p:cNvSpPr>
          <p:nvPr>
            <p:ph type="sldNum" sz="quarter" idx="5"/>
          </p:nvPr>
        </p:nvSpPr>
        <p:spPr/>
        <p:txBody>
          <a:bodyPr/>
          <a:lstStyle/>
          <a:p>
            <a:fld id="{72DD3E11-EEDE-49FC-B2B4-9B5F43A655BB}" type="slidenum">
              <a:rPr lang="en-US" smtClean="0"/>
              <a:t>4</a:t>
            </a:fld>
            <a:endParaRPr lang="en-US"/>
          </a:p>
        </p:txBody>
      </p:sp>
    </p:spTree>
    <p:extLst>
      <p:ext uri="{BB962C8B-B14F-4D97-AF65-F5344CB8AC3E}">
        <p14:creationId xmlns:p14="http://schemas.microsoft.com/office/powerpoint/2010/main" val="101028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09DF-A886-DEAA-738A-918BB7D66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509F5-1562-2610-2F43-7783D36E1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C85BD-0AFD-AEA7-C5AE-D9CDFF07A3C9}"/>
              </a:ext>
            </a:extLst>
          </p:cNvPr>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4000" b="1" dirty="0"/>
              <a:t>88% </a:t>
            </a:r>
            <a:r>
              <a:rPr lang="en-US" sz="4000" dirty="0"/>
              <a:t>of plan sponsors believe </a:t>
            </a:r>
            <a:r>
              <a:rPr lang="en-US" sz="4000" b="1" i="1" dirty="0"/>
              <a:t>hospital prices </a:t>
            </a:r>
            <a:r>
              <a:rPr lang="en-US" sz="4000" dirty="0"/>
              <a:t>are unreasonable/indefensible; the most common strategies to mitigate hospital prices are centers of excellence </a:t>
            </a:r>
            <a:r>
              <a:rPr lang="en-US" sz="4000" b="1" dirty="0"/>
              <a:t>(41%) </a:t>
            </a:r>
            <a:r>
              <a:rPr lang="en-US" sz="4000" dirty="0"/>
              <a:t>and site of care strategies </a:t>
            </a:r>
            <a:r>
              <a:rPr lang="en-US" sz="4000" b="1" dirty="0"/>
              <a:t>(37%); </a:t>
            </a:r>
            <a:r>
              <a:rPr lang="en-US" sz="4000" dirty="0"/>
              <a:t>going forward, employers are considering the following strategies within the next 1-3 years are advanced primary care </a:t>
            </a:r>
            <a:r>
              <a:rPr lang="en-US" sz="4000" b="1" dirty="0"/>
              <a:t>(57%) </a:t>
            </a:r>
            <a:r>
              <a:rPr lang="en-US" sz="4000" dirty="0"/>
              <a:t>and tiered networks </a:t>
            </a:r>
            <a:r>
              <a:rPr lang="en-US" sz="4000" b="1" dirty="0"/>
              <a:t>(56%)</a:t>
            </a:r>
            <a:endParaRPr lang="en-US" sz="4000" b="1" dirty="0">
              <a:cs typeface="Calibri"/>
            </a:endParaRPr>
          </a:p>
        </p:txBody>
      </p:sp>
      <p:sp>
        <p:nvSpPr>
          <p:cNvPr id="4" name="Slide Number Placeholder 3">
            <a:extLst>
              <a:ext uri="{FF2B5EF4-FFF2-40B4-BE49-F238E27FC236}">
                <a16:creationId xmlns:a16="http://schemas.microsoft.com/office/drawing/2014/main" id="{FDC21E1B-DACD-A40D-BF3F-FB15A845F432}"/>
              </a:ext>
            </a:extLst>
          </p:cNvPr>
          <p:cNvSpPr>
            <a:spLocks noGrp="1"/>
          </p:cNvSpPr>
          <p:nvPr>
            <p:ph type="sldNum" sz="quarter" idx="5"/>
          </p:nvPr>
        </p:nvSpPr>
        <p:spPr/>
        <p:txBody>
          <a:bodyPr/>
          <a:lstStyle/>
          <a:p>
            <a:fld id="{72DD3E11-EEDE-49FC-B2B4-9B5F43A655BB}" type="slidenum">
              <a:rPr lang="en-US" smtClean="0"/>
              <a:t>5</a:t>
            </a:fld>
            <a:endParaRPr lang="en-US"/>
          </a:p>
        </p:txBody>
      </p:sp>
    </p:spTree>
    <p:extLst>
      <p:ext uri="{BB962C8B-B14F-4D97-AF65-F5344CB8AC3E}">
        <p14:creationId xmlns:p14="http://schemas.microsoft.com/office/powerpoint/2010/main" val="134523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2800" dirty="0"/>
              <a:t>Employers are asserting greater financial control of their </a:t>
            </a:r>
            <a:r>
              <a:rPr lang="en-US" sz="2800" b="1" i="1" dirty="0"/>
              <a:t>PBM</a:t>
            </a:r>
            <a:r>
              <a:rPr lang="en-US" sz="2800" dirty="0"/>
              <a:t> relationships through data ownership </a:t>
            </a:r>
            <a:r>
              <a:rPr lang="en-US" sz="2800" b="1" dirty="0"/>
              <a:t>(63%), </a:t>
            </a:r>
            <a:r>
              <a:rPr lang="en-US" sz="2800" dirty="0"/>
              <a:t>eliminating advisor conflicts </a:t>
            </a:r>
            <a:r>
              <a:rPr lang="en-US" sz="2800" b="1" dirty="0"/>
              <a:t>(57%)</a:t>
            </a:r>
            <a:r>
              <a:rPr lang="en-US" sz="2800" dirty="0"/>
              <a:t>,</a:t>
            </a:r>
            <a:r>
              <a:rPr lang="en-US" sz="2800" b="1" dirty="0"/>
              <a:t> </a:t>
            </a:r>
            <a:r>
              <a:rPr lang="en-US" sz="2800" dirty="0"/>
              <a:t>and full audit rights </a:t>
            </a:r>
            <a:r>
              <a:rPr lang="en-US" sz="2800" b="1" dirty="0"/>
              <a:t>(55%)</a:t>
            </a:r>
            <a:r>
              <a:rPr lang="en-US" sz="2800" dirty="0"/>
              <a:t>; key areas being considered in the next 1-3 years are full disclosure of all revenue streams </a:t>
            </a:r>
            <a:r>
              <a:rPr lang="en-US" sz="2800" b="1" dirty="0"/>
              <a:t>(63%)</a:t>
            </a:r>
            <a:r>
              <a:rPr lang="en-US" sz="2800" dirty="0"/>
              <a:t>, transparency regarding net cost by drug </a:t>
            </a:r>
            <a:r>
              <a:rPr lang="en-US" sz="2800" b="1" dirty="0"/>
              <a:t>(59%)</a:t>
            </a:r>
            <a:r>
              <a:rPr lang="en-US" sz="2800" dirty="0"/>
              <a:t>, and comprehensive definition of rebates </a:t>
            </a:r>
            <a:r>
              <a:rPr lang="en-US" sz="2800" b="1" dirty="0"/>
              <a:t>(49%)</a:t>
            </a:r>
            <a:endParaRPr lang="en-US" sz="2800" b="1" dirty="0">
              <a:cs typeface="Calibri"/>
            </a:endParaRPr>
          </a:p>
        </p:txBody>
      </p:sp>
      <p:sp>
        <p:nvSpPr>
          <p:cNvPr id="4" name="Slide Number Placeholder 3"/>
          <p:cNvSpPr>
            <a:spLocks noGrp="1"/>
          </p:cNvSpPr>
          <p:nvPr>
            <p:ph type="sldNum" sz="quarter" idx="5"/>
          </p:nvPr>
        </p:nvSpPr>
        <p:spPr/>
        <p:txBody>
          <a:bodyPr/>
          <a:lstStyle/>
          <a:p>
            <a:fld id="{72DD3E11-EEDE-49FC-B2B4-9B5F43A655BB}" type="slidenum">
              <a:rPr lang="en-US" smtClean="0"/>
              <a:t>6</a:t>
            </a:fld>
            <a:endParaRPr lang="en-US"/>
          </a:p>
        </p:txBody>
      </p:sp>
    </p:spTree>
    <p:extLst>
      <p:ext uri="{BB962C8B-B14F-4D97-AF65-F5344CB8AC3E}">
        <p14:creationId xmlns:p14="http://schemas.microsoft.com/office/powerpoint/2010/main" val="383128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Most employers believe their formulary promotes biosimilars </a:t>
            </a:r>
            <a:r>
              <a:rPr lang="en-US" sz="1800" b="1" dirty="0"/>
              <a:t>(69%) </a:t>
            </a:r>
            <a:r>
              <a:rPr lang="en-US" sz="1800" dirty="0"/>
              <a:t>and removes low-value drugs </a:t>
            </a:r>
            <a:r>
              <a:rPr lang="en-US" sz="1800" b="1" dirty="0"/>
              <a:t>(50%)</a:t>
            </a:r>
            <a:r>
              <a:rPr lang="en-US" sz="1800" dirty="0"/>
              <a:t>; key areas of focus being considered in the next 1-3 years are use of a value-based formulary </a:t>
            </a:r>
            <a:r>
              <a:rPr lang="en-US" sz="1800" b="1" dirty="0"/>
              <a:t>(49%) </a:t>
            </a:r>
            <a:r>
              <a:rPr lang="en-US" sz="1800" dirty="0"/>
              <a:t>and customized formularies </a:t>
            </a:r>
            <a:r>
              <a:rPr lang="en-US" sz="1800" b="1" dirty="0"/>
              <a:t>(43%)</a:t>
            </a:r>
            <a:endParaRPr lang="en-US" sz="1800" b="1" dirty="0">
              <a:cs typeface="Calibri"/>
            </a:endParaRPr>
          </a:p>
        </p:txBody>
      </p:sp>
      <p:sp>
        <p:nvSpPr>
          <p:cNvPr id="4" name="Slide Number Placeholder 3"/>
          <p:cNvSpPr>
            <a:spLocks noGrp="1"/>
          </p:cNvSpPr>
          <p:nvPr>
            <p:ph type="sldNum" sz="quarter" idx="5"/>
          </p:nvPr>
        </p:nvSpPr>
        <p:spPr/>
        <p:txBody>
          <a:bodyPr/>
          <a:lstStyle/>
          <a:p>
            <a:fld id="{72DD3E11-EEDE-49FC-B2B4-9B5F43A655BB}" type="slidenum">
              <a:rPr lang="en-US" smtClean="0"/>
              <a:t>7</a:t>
            </a:fld>
            <a:endParaRPr lang="en-US"/>
          </a:p>
        </p:txBody>
      </p:sp>
    </p:spTree>
    <p:extLst>
      <p:ext uri="{BB962C8B-B14F-4D97-AF65-F5344CB8AC3E}">
        <p14:creationId xmlns:p14="http://schemas.microsoft.com/office/powerpoint/2010/main" val="117262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dirty="0"/>
              <a:t>Most common </a:t>
            </a:r>
            <a:r>
              <a:rPr lang="en-US" b="1" i="1" dirty="0"/>
              <a:t>high-cost claims </a:t>
            </a:r>
            <a:r>
              <a:rPr lang="en-US" dirty="0"/>
              <a:t>strategies include managing complex cases </a:t>
            </a:r>
            <a:r>
              <a:rPr lang="en-US" b="1" dirty="0"/>
              <a:t>(71%)</a:t>
            </a:r>
            <a:r>
              <a:rPr lang="en-US" dirty="0"/>
              <a:t>, early intervention </a:t>
            </a:r>
            <a:r>
              <a:rPr lang="en-US" b="1" dirty="0"/>
              <a:t>(69%)</a:t>
            </a:r>
            <a:r>
              <a:rPr lang="en-US" dirty="0"/>
              <a:t>, and running pharmacy claims through the medical benefit </a:t>
            </a:r>
            <a:r>
              <a:rPr lang="en-US" b="1" dirty="0"/>
              <a:t>(62%)</a:t>
            </a:r>
            <a:r>
              <a:rPr lang="en-US" dirty="0"/>
              <a:t>; highest areas being considered in the next 1-3 years include precision medicine </a:t>
            </a:r>
            <a:r>
              <a:rPr lang="en-US" b="1" dirty="0"/>
              <a:t>(50%)</a:t>
            </a:r>
            <a:r>
              <a:rPr lang="en-US" dirty="0"/>
              <a:t>,</a:t>
            </a:r>
            <a:r>
              <a:rPr lang="en-US" b="1" dirty="0"/>
              <a:t> </a:t>
            </a:r>
            <a:r>
              <a:rPr lang="en-US" dirty="0"/>
              <a:t>negotiating/auditing hospital prices </a:t>
            </a:r>
            <a:r>
              <a:rPr lang="en-US" b="1" dirty="0"/>
              <a:t>(46%)</a:t>
            </a:r>
            <a:r>
              <a:rPr lang="en-US" dirty="0"/>
              <a:t>, and confirming sites of care</a:t>
            </a:r>
            <a:r>
              <a:rPr lang="en-US" b="1" dirty="0"/>
              <a:t> (45%)</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employers who obtain coverage for </a:t>
            </a:r>
            <a:r>
              <a:rPr lang="en-US" b="1" i="1" dirty="0"/>
              <a:t>high-cost claims </a:t>
            </a:r>
            <a:r>
              <a:rPr lang="en-US" dirty="0"/>
              <a:t>do so through purchasing stop-loss </a:t>
            </a:r>
            <a:r>
              <a:rPr lang="en-US" b="1" dirty="0"/>
              <a:t>(69%) </a:t>
            </a:r>
            <a:r>
              <a:rPr lang="en-US" dirty="0"/>
              <a:t>or by using a captive reinsurer </a:t>
            </a:r>
            <a:r>
              <a:rPr lang="en-US" b="1" dirty="0"/>
              <a:t>(11%)</a:t>
            </a:r>
            <a:r>
              <a:rPr lang="en-US" dirty="0"/>
              <a:t>;</a:t>
            </a:r>
            <a:r>
              <a:rPr lang="en-US" b="1" dirty="0"/>
              <a:t> </a:t>
            </a:r>
            <a:r>
              <a:rPr lang="en-US" dirty="0"/>
              <a:t>those considering coverage in the next 1-3 years are more likely to consider using a captive reinsurer </a:t>
            </a:r>
            <a:r>
              <a:rPr lang="en-US" b="1" dirty="0"/>
              <a:t>(26%) </a:t>
            </a:r>
            <a:r>
              <a:rPr lang="en-US" dirty="0"/>
              <a:t>versus purchasing stop-loss </a:t>
            </a:r>
            <a:r>
              <a:rPr lang="en-US" b="1" dirty="0"/>
              <a:t>(10%) </a:t>
            </a:r>
            <a:endParaRPr lang="en-US" b="1" dirty="0">
              <a:cs typeface="Calibri"/>
            </a:endParaRPr>
          </a:p>
          <a:p>
            <a:endParaRPr lang="en-US" b="0" dirty="0"/>
          </a:p>
        </p:txBody>
      </p:sp>
      <p:sp>
        <p:nvSpPr>
          <p:cNvPr id="4" name="Slide Number Placeholder 3"/>
          <p:cNvSpPr>
            <a:spLocks noGrp="1"/>
          </p:cNvSpPr>
          <p:nvPr>
            <p:ph type="sldNum" sz="quarter" idx="5"/>
          </p:nvPr>
        </p:nvSpPr>
        <p:spPr/>
        <p:txBody>
          <a:bodyPr/>
          <a:lstStyle/>
          <a:p>
            <a:fld id="{72DD3E11-EEDE-49FC-B2B4-9B5F43A655BB}" type="slidenum">
              <a:rPr lang="en-US" smtClean="0"/>
              <a:t>8</a:t>
            </a:fld>
            <a:endParaRPr lang="en-US"/>
          </a:p>
        </p:txBody>
      </p:sp>
    </p:spTree>
    <p:extLst>
      <p:ext uri="{BB962C8B-B14F-4D97-AF65-F5344CB8AC3E}">
        <p14:creationId xmlns:p14="http://schemas.microsoft.com/office/powerpoint/2010/main" val="47019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D3E11-EEDE-49FC-B2B4-9B5F43A655BB}" type="slidenum">
              <a:rPr lang="en-US" smtClean="0"/>
              <a:t>9</a:t>
            </a:fld>
            <a:endParaRPr lang="en-US"/>
          </a:p>
        </p:txBody>
      </p:sp>
    </p:spTree>
    <p:extLst>
      <p:ext uri="{BB962C8B-B14F-4D97-AF65-F5344CB8AC3E}">
        <p14:creationId xmlns:p14="http://schemas.microsoft.com/office/powerpoint/2010/main" val="172194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552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411826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3672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4AE8-046F-42D8-9AAB-C0D03BC7CA47}"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F5350-7079-49F9-B19E-5B94C38B1C91}" type="slidenum">
              <a:rPr lang="en-US" smtClean="0"/>
              <a:pPr/>
              <a:t>‹#›</a:t>
            </a:fld>
            <a:endParaRPr lang="en-US"/>
          </a:p>
        </p:txBody>
      </p:sp>
      <p:sp>
        <p:nvSpPr>
          <p:cNvPr id="7" name="Rectangle 6">
            <a:extLst>
              <a:ext uri="{FF2B5EF4-FFF2-40B4-BE49-F238E27FC236}">
                <a16:creationId xmlns:a16="http://schemas.microsoft.com/office/drawing/2014/main" id="{1F35A5BD-B93E-CA4A-A602-AC1E6EC95E19}"/>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8D731D3-61D7-E74F-BB08-463C980CDFD3}"/>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289904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4" y="2165008"/>
            <a:ext cx="10515600" cy="4052296"/>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18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18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14" name="Content Placeholder 13"/>
          <p:cNvSpPr>
            <a:spLocks noGrp="1"/>
          </p:cNvSpPr>
          <p:nvPr>
            <p:ph sz="quarter" idx="13" hasCustomPrompt="1"/>
          </p:nvPr>
        </p:nvSpPr>
        <p:spPr>
          <a:xfrm>
            <a:off x="783166" y="844550"/>
            <a:ext cx="10515600" cy="776288"/>
          </a:xfrm>
        </p:spPr>
        <p:txBody>
          <a:bodyPr>
            <a:normAutofit/>
          </a:bodyPr>
          <a:lstStyle>
            <a:lvl1pPr marL="0" indent="0">
              <a:buFontTx/>
              <a:buNone/>
              <a:defRPr sz="3200" b="0" baseline="0">
                <a:solidFill>
                  <a:srgbClr val="002060"/>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1"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p:nvSpPr>
        <p:spPr>
          <a:xfrm>
            <a:off x="-3" y="396243"/>
            <a:ext cx="12192000" cy="92371"/>
          </a:xfrm>
          <a:prstGeom prst="rect">
            <a:avLst/>
          </a:prstGeom>
          <a:solidFill>
            <a:srgbClr val="008D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467146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3193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428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809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223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206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7179" y="0"/>
            <a:ext cx="8084820" cy="25755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12063" y="5777484"/>
            <a:ext cx="2462783" cy="71018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105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mple page">
    <p:spTree>
      <p:nvGrpSpPr>
        <p:cNvPr id="1" name=""/>
        <p:cNvGrpSpPr/>
        <p:nvPr/>
      </p:nvGrpSpPr>
      <p:grpSpPr>
        <a:xfrm>
          <a:off x="0" y="0"/>
          <a:ext cx="0" cy="0"/>
          <a:chOff x="0" y="0"/>
          <a:chExt cx="0" cy="0"/>
        </a:xfrm>
      </p:grpSpPr>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fld id="{AF0A049F-A9EC-DB41-B486-8A87A5F55BFF}" type="datetime1">
              <a:rPr lang="en-US" smtClean="0"/>
              <a:t>3/19/2024</a:t>
            </a:fld>
            <a:endParaRPr lang="en-US"/>
          </a:p>
        </p:txBody>
      </p:sp>
      <p:sp>
        <p:nvSpPr>
          <p:cNvPr id="8" name="Text Placeholder 7">
            <a:extLst>
              <a:ext uri="{FF2B5EF4-FFF2-40B4-BE49-F238E27FC236}">
                <a16:creationId xmlns:a16="http://schemas.microsoft.com/office/drawing/2014/main" id="{16B2EC93-F72B-9B4D-AB8E-45FE6F45984F}"/>
              </a:ext>
            </a:extLst>
          </p:cNvPr>
          <p:cNvSpPr>
            <a:spLocks noGrp="1"/>
          </p:cNvSpPr>
          <p:nvPr>
            <p:ph type="body" sz="quarter" idx="10"/>
          </p:nvPr>
        </p:nvSpPr>
        <p:spPr>
          <a:xfrm>
            <a:off x="602283" y="333081"/>
            <a:ext cx="10514927" cy="606961"/>
          </a:xfrm>
          <a:prstGeom prst="rect">
            <a:avLst/>
          </a:prstGeom>
        </p:spPr>
        <p:txBody>
          <a:bodyPr vert="horz" wrap="square" lIns="0" tIns="106680" rIns="0" bIns="0" rtlCol="0">
            <a:spAutoFit/>
          </a:bodyPr>
          <a:lstStyle>
            <a:lvl1pPr marL="0" indent="0" algn="l">
              <a:buNone/>
              <a:defRPr lang="en-US" sz="3244" b="1" i="0" spc="33" dirty="0">
                <a:solidFill>
                  <a:schemeClr val="accent4"/>
                </a:solidFill>
                <a:latin typeface="Artegra Sans"/>
                <a:ea typeface="+mj-ea"/>
                <a:cs typeface="Artegra Sans"/>
              </a:defRPr>
            </a:lvl1pPr>
          </a:lstStyle>
          <a:p>
            <a:pPr marL="215636" lvl="0" indent="-346558">
              <a:lnSpc>
                <a:spcPct val="100000"/>
              </a:lnSpc>
              <a:spcBef>
                <a:spcPts val="509"/>
              </a:spcBef>
            </a:pPr>
            <a:r>
              <a:rPr lang="en-US"/>
              <a:t>Edit Master text styles</a:t>
            </a:r>
          </a:p>
        </p:txBody>
      </p:sp>
      <p:sp>
        <p:nvSpPr>
          <p:cNvPr id="9" name="object 8">
            <a:extLst>
              <a:ext uri="{FF2B5EF4-FFF2-40B4-BE49-F238E27FC236}">
                <a16:creationId xmlns:a16="http://schemas.microsoft.com/office/drawing/2014/main" id="{9AB4F545-BF0C-AA42-96A6-982CEDB344AF}"/>
              </a:ext>
            </a:extLst>
          </p:cNvPr>
          <p:cNvSpPr/>
          <p:nvPr userDrawn="1"/>
        </p:nvSpPr>
        <p:spPr>
          <a:xfrm>
            <a:off x="5854701" y="6247673"/>
            <a:ext cx="482600" cy="482566"/>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380738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9795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p:nvSpPr>
        <p:spPr>
          <a:xfrm>
            <a:off x="-3" y="396241"/>
            <a:ext cx="12192000" cy="92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0C0"/>
              </a:solidFill>
            </a:endParaRPr>
          </a:p>
        </p:txBody>
      </p:sp>
      <p:pic>
        <p:nvPicPr>
          <p:cNvPr id="10" name="Picture 9" descr="A picture containing text&#10;&#10;Description automatically generated">
            <a:extLst>
              <a:ext uri="{FF2B5EF4-FFF2-40B4-BE49-F238E27FC236}">
                <a16:creationId xmlns:a16="http://schemas.microsoft.com/office/drawing/2014/main" id="{8AC70F5B-0A08-E04F-9E38-7FE621E20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1012545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783772" y="2194504"/>
            <a:ext cx="6780511"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p:txBody>
      </p:sp>
      <p:sp>
        <p:nvSpPr>
          <p:cNvPr id="10" name="Rectangle 9"/>
          <p:cNvSpPr/>
          <p:nvPr/>
        </p:nvSpPr>
        <p:spPr>
          <a:xfrm>
            <a:off x="7975635" y="792481"/>
            <a:ext cx="3747632" cy="566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5"/>
          <p:cNvSpPr>
            <a:spLocks noGrp="1"/>
          </p:cNvSpPr>
          <p:nvPr>
            <p:ph sz="quarter" idx="12" hasCustomPrompt="1"/>
          </p:nvPr>
        </p:nvSpPr>
        <p:spPr>
          <a:xfrm>
            <a:off x="783508" y="1767277"/>
            <a:ext cx="5797551" cy="6413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1" name="Content Placeholder 13"/>
          <p:cNvSpPr>
            <a:spLocks noGrp="1"/>
          </p:cNvSpPr>
          <p:nvPr>
            <p:ph sz="quarter" idx="13" hasCustomPrompt="1"/>
          </p:nvPr>
        </p:nvSpPr>
        <p:spPr>
          <a:xfrm>
            <a:off x="783168" y="844550"/>
            <a:ext cx="6933289" cy="775906"/>
          </a:xfrm>
        </p:spPr>
        <p:txBody>
          <a:bodyPr>
            <a:normAutofit/>
          </a:bodyPr>
          <a:lstStyle>
            <a:lvl1pPr marL="0" indent="0">
              <a:buFontTx/>
              <a:buNone/>
              <a:defRPr sz="2800" b="0" baseline="0">
                <a:solidFill>
                  <a:schemeClr val="accent1"/>
                </a:solidFill>
                <a:latin typeface="+mn-lt"/>
              </a:defRPr>
            </a:lvl1pPr>
          </a:lstStyle>
          <a:p>
            <a:pPr lvl="0"/>
            <a:r>
              <a:rPr lang="en-US"/>
              <a:t>Page with Box</a:t>
            </a:r>
          </a:p>
        </p:txBody>
      </p:sp>
      <p:sp>
        <p:nvSpPr>
          <p:cNvPr id="13" name="Content Placeholder 2"/>
          <p:cNvSpPr>
            <a:spLocks noGrp="1"/>
          </p:cNvSpPr>
          <p:nvPr>
            <p:ph sz="quarter" idx="4294967295"/>
          </p:nvPr>
        </p:nvSpPr>
        <p:spPr>
          <a:xfrm>
            <a:off x="8127808" y="884852"/>
            <a:ext cx="3432595" cy="6707529"/>
          </a:xfrm>
        </p:spPr>
        <p:txBody>
          <a:bodyPr/>
          <a:lstStyle>
            <a:lvl1pPr>
              <a:defRPr>
                <a:latin typeface="+mj-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Second level</a:t>
            </a:r>
          </a:p>
          <a:p>
            <a:pPr marL="0" marR="0" lvl="2"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Third level</a:t>
            </a:r>
          </a:p>
          <a:p>
            <a:pPr marL="0" marR="0" lvl="3"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Fourth level</a:t>
            </a:r>
          </a:p>
          <a:p>
            <a:pPr marL="0" marR="0" lvl="4"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Fifth level</a:t>
            </a:r>
            <a:endParaRPr lang="en-US" sz="1600">
              <a:solidFill>
                <a:schemeClr val="bg1"/>
              </a:solidFill>
            </a:endParaRPr>
          </a:p>
        </p:txBody>
      </p:sp>
      <p:sp>
        <p:nvSpPr>
          <p:cNvPr id="14" name="Rectangle 13">
            <a:extLst>
              <a:ext uri="{FF2B5EF4-FFF2-40B4-BE49-F238E27FC236}">
                <a16:creationId xmlns:a16="http://schemas.microsoft.com/office/drawing/2014/main" id="{9D2E32B5-1B8C-C242-99FD-A847A77538D5}"/>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675F7D3-1590-C245-A3A5-CA7A11BEDC88}"/>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A picture containing text&#10;&#10;Description automatically generated">
            <a:extLst>
              <a:ext uri="{FF2B5EF4-FFF2-40B4-BE49-F238E27FC236}">
                <a16:creationId xmlns:a16="http://schemas.microsoft.com/office/drawing/2014/main" id="{C89E3B6C-BA94-E54A-B3CF-86845AB8B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347715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227436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97523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3672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14AE8-046F-42D8-9AAB-C0D03BC7CA47}"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F5350-7079-49F9-B19E-5B94C38B1C91}" type="slidenum">
              <a:rPr lang="en-US" smtClean="0"/>
              <a:pPr/>
              <a:t>‹#›</a:t>
            </a:fld>
            <a:endParaRPr lang="en-US"/>
          </a:p>
        </p:txBody>
      </p:sp>
      <p:sp>
        <p:nvSpPr>
          <p:cNvPr id="7" name="Rectangle 6">
            <a:extLst>
              <a:ext uri="{FF2B5EF4-FFF2-40B4-BE49-F238E27FC236}">
                <a16:creationId xmlns:a16="http://schemas.microsoft.com/office/drawing/2014/main" id="{1F35A5BD-B93E-CA4A-A602-AC1E6EC95E19}"/>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8D731D3-61D7-E74F-BB08-463C980CDFD3}"/>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253823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477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392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551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7179" y="0"/>
            <a:ext cx="8084820" cy="25755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12063" y="5777484"/>
            <a:ext cx="2462783" cy="71018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Date Placeholder 4">
            <a:extLst>
              <a:ext uri="{FF2B5EF4-FFF2-40B4-BE49-F238E27FC236}">
                <a16:creationId xmlns:a16="http://schemas.microsoft.com/office/drawing/2014/main" id="{2617C26B-4C08-DB70-ECEC-509BF9CCEAA2}"/>
              </a:ext>
            </a:extLst>
          </p:cNvPr>
          <p:cNvSpPr>
            <a:spLocks noGrp="1"/>
          </p:cNvSpPr>
          <p:nvPr>
            <p:ph type="dt" sz="half" idx="10"/>
          </p:nvPr>
        </p:nvSpPr>
        <p:spPr/>
        <p:txBody>
          <a:bodyPr/>
          <a:lstStyle/>
          <a:p>
            <a:fld id="{1D8BD707-D9CF-40AE-B4C6-C98DA3205C09}" type="datetimeFigureOut">
              <a:rPr lang="en-US" smtClean="0"/>
              <a:t>3/19/2024</a:t>
            </a:fld>
            <a:endParaRPr lang="en-US"/>
          </a:p>
        </p:txBody>
      </p:sp>
      <p:sp>
        <p:nvSpPr>
          <p:cNvPr id="6" name="Footer Placeholder 5">
            <a:extLst>
              <a:ext uri="{FF2B5EF4-FFF2-40B4-BE49-F238E27FC236}">
                <a16:creationId xmlns:a16="http://schemas.microsoft.com/office/drawing/2014/main" id="{2942828C-A80F-4063-5749-62668C694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927B9-AD65-B72B-9C38-05AF8BBAFBC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1996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imple page">
    <p:spTree>
      <p:nvGrpSpPr>
        <p:cNvPr id="1" name=""/>
        <p:cNvGrpSpPr/>
        <p:nvPr/>
      </p:nvGrpSpPr>
      <p:grpSpPr>
        <a:xfrm>
          <a:off x="0" y="0"/>
          <a:ext cx="0" cy="0"/>
          <a:chOff x="0" y="0"/>
          <a:chExt cx="0" cy="0"/>
        </a:xfrm>
      </p:grpSpPr>
      <p:sp>
        <p:nvSpPr>
          <p:cNvPr id="3" name="Holder 3"/>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fld id="{AF0A049F-A9EC-DB41-B486-8A87A5F55BFF}" type="datetime1">
              <a:rPr lang="en-US" smtClean="0"/>
              <a:t>3/19/2024</a:t>
            </a:fld>
            <a:endParaRPr lang="en-US"/>
          </a:p>
        </p:txBody>
      </p:sp>
      <p:sp>
        <p:nvSpPr>
          <p:cNvPr id="8" name="Text Placeholder 7">
            <a:extLst>
              <a:ext uri="{FF2B5EF4-FFF2-40B4-BE49-F238E27FC236}">
                <a16:creationId xmlns:a16="http://schemas.microsoft.com/office/drawing/2014/main" id="{16B2EC93-F72B-9B4D-AB8E-45FE6F45984F}"/>
              </a:ext>
            </a:extLst>
          </p:cNvPr>
          <p:cNvSpPr>
            <a:spLocks noGrp="1"/>
          </p:cNvSpPr>
          <p:nvPr>
            <p:ph type="body" sz="quarter" idx="10"/>
          </p:nvPr>
        </p:nvSpPr>
        <p:spPr>
          <a:xfrm>
            <a:off x="602283" y="333081"/>
            <a:ext cx="10514927" cy="606961"/>
          </a:xfrm>
          <a:prstGeom prst="rect">
            <a:avLst/>
          </a:prstGeom>
        </p:spPr>
        <p:txBody>
          <a:bodyPr vert="horz" wrap="square" lIns="0" tIns="106680" rIns="0" bIns="0" rtlCol="0">
            <a:spAutoFit/>
          </a:bodyPr>
          <a:lstStyle>
            <a:lvl1pPr marL="0" indent="0" algn="l">
              <a:buNone/>
              <a:defRPr lang="en-US" sz="3244" b="1" i="0" spc="33" dirty="0">
                <a:solidFill>
                  <a:schemeClr val="accent4"/>
                </a:solidFill>
                <a:latin typeface="Artegra Sans"/>
                <a:ea typeface="+mj-ea"/>
                <a:cs typeface="Artegra Sans"/>
              </a:defRPr>
            </a:lvl1pPr>
          </a:lstStyle>
          <a:p>
            <a:pPr marL="215636" lvl="0" indent="-346558">
              <a:lnSpc>
                <a:spcPct val="100000"/>
              </a:lnSpc>
              <a:spcBef>
                <a:spcPts val="509"/>
              </a:spcBef>
            </a:pPr>
            <a:r>
              <a:rPr lang="en-US"/>
              <a:t>Edit Master text styles</a:t>
            </a:r>
          </a:p>
        </p:txBody>
      </p:sp>
      <p:sp>
        <p:nvSpPr>
          <p:cNvPr id="9" name="object 8">
            <a:extLst>
              <a:ext uri="{FF2B5EF4-FFF2-40B4-BE49-F238E27FC236}">
                <a16:creationId xmlns:a16="http://schemas.microsoft.com/office/drawing/2014/main" id="{9AB4F545-BF0C-AA42-96A6-982CEDB344AF}"/>
              </a:ext>
            </a:extLst>
          </p:cNvPr>
          <p:cNvSpPr/>
          <p:nvPr userDrawn="1"/>
        </p:nvSpPr>
        <p:spPr>
          <a:xfrm>
            <a:off x="5854701" y="6247673"/>
            <a:ext cx="482600" cy="482566"/>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82217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p:nvSpPr>
        <p:spPr>
          <a:xfrm>
            <a:off x="-3" y="396241"/>
            <a:ext cx="12192000" cy="92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0C0"/>
              </a:solidFill>
            </a:endParaRPr>
          </a:p>
        </p:txBody>
      </p:sp>
      <p:pic>
        <p:nvPicPr>
          <p:cNvPr id="10" name="Picture 9" descr="A picture containing text&#10;&#10;Description automatically generated">
            <a:extLst>
              <a:ext uri="{FF2B5EF4-FFF2-40B4-BE49-F238E27FC236}">
                <a16:creationId xmlns:a16="http://schemas.microsoft.com/office/drawing/2014/main" id="{8AC70F5B-0A08-E04F-9E38-7FE621E203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424375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783772" y="2194504"/>
            <a:ext cx="6780511"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a:p>
          <a:p>
            <a:pPr lvl="1"/>
            <a:r>
              <a:rPr lang="en-US"/>
              <a:t>First level–Normal case, Calibri Light, 20 pt.</a:t>
            </a:r>
          </a:p>
          <a:p>
            <a:pPr lvl="1">
              <a:buSzPct val="100000"/>
              <a:buFont typeface="Wingdings" pitchFamily="2" charset="2"/>
              <a:buChar char="§"/>
            </a:pPr>
            <a:r>
              <a:rPr lang="en-US">
                <a:latin typeface="Calibri Light" charset="0"/>
                <a:ea typeface="Calibri Light" charset="0"/>
                <a:cs typeface="Calibri Light" charset="0"/>
              </a:rPr>
              <a:t>Approximately across the U.S., serving nearly every major metropolitan area and multiple primarily rural states</a:t>
            </a:r>
          </a:p>
        </p:txBody>
      </p:sp>
      <p:sp>
        <p:nvSpPr>
          <p:cNvPr id="10" name="Rectangle 9"/>
          <p:cNvSpPr/>
          <p:nvPr/>
        </p:nvSpPr>
        <p:spPr>
          <a:xfrm>
            <a:off x="7975635" y="792481"/>
            <a:ext cx="3747632" cy="566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5"/>
          <p:cNvSpPr>
            <a:spLocks noGrp="1"/>
          </p:cNvSpPr>
          <p:nvPr>
            <p:ph sz="quarter" idx="12" hasCustomPrompt="1"/>
          </p:nvPr>
        </p:nvSpPr>
        <p:spPr>
          <a:xfrm>
            <a:off x="783508" y="1767277"/>
            <a:ext cx="5797551" cy="6413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solidFill>
                <a:latin typeface="Calibri" charset="0"/>
                <a:ea typeface="Calibri" charset="0"/>
                <a:cs typeface="Calibri" charset="0"/>
              </a:rPr>
              <a:t>HEADER ONE–ALL CAPS, CALIBRI REG, 18 pt.</a:t>
            </a:r>
          </a:p>
        </p:txBody>
      </p:sp>
      <p:sp>
        <p:nvSpPr>
          <p:cNvPr id="11" name="Content Placeholder 13"/>
          <p:cNvSpPr>
            <a:spLocks noGrp="1"/>
          </p:cNvSpPr>
          <p:nvPr>
            <p:ph sz="quarter" idx="13" hasCustomPrompt="1"/>
          </p:nvPr>
        </p:nvSpPr>
        <p:spPr>
          <a:xfrm>
            <a:off x="783168" y="844550"/>
            <a:ext cx="6933289" cy="775906"/>
          </a:xfrm>
        </p:spPr>
        <p:txBody>
          <a:bodyPr>
            <a:normAutofit/>
          </a:bodyPr>
          <a:lstStyle>
            <a:lvl1pPr marL="0" indent="0">
              <a:buFontTx/>
              <a:buNone/>
              <a:defRPr sz="2800" b="0" baseline="0">
                <a:solidFill>
                  <a:schemeClr val="accent1"/>
                </a:solidFill>
                <a:latin typeface="+mn-lt"/>
              </a:defRPr>
            </a:lvl1pPr>
          </a:lstStyle>
          <a:p>
            <a:pPr lvl="0"/>
            <a:r>
              <a:rPr lang="en-US"/>
              <a:t>Page with Box</a:t>
            </a:r>
          </a:p>
        </p:txBody>
      </p:sp>
      <p:sp>
        <p:nvSpPr>
          <p:cNvPr id="13" name="Content Placeholder 2"/>
          <p:cNvSpPr>
            <a:spLocks noGrp="1"/>
          </p:cNvSpPr>
          <p:nvPr>
            <p:ph sz="quarter" idx="4294967295"/>
          </p:nvPr>
        </p:nvSpPr>
        <p:spPr>
          <a:xfrm>
            <a:off x="8127808" y="884852"/>
            <a:ext cx="3432595" cy="6707529"/>
          </a:xfrm>
        </p:spPr>
        <p:txBody>
          <a:bodyPr/>
          <a:lstStyle>
            <a:lvl1pPr>
              <a:defRPr>
                <a:latin typeface="+mj-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Click to edit Master text styles</a:t>
            </a:r>
          </a:p>
          <a:p>
            <a:pPr marL="0" marR="0" lvl="1"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Second level</a:t>
            </a:r>
          </a:p>
          <a:p>
            <a:pPr marL="0" marR="0" lvl="2"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Third level</a:t>
            </a:r>
          </a:p>
          <a:p>
            <a:pPr marL="0" marR="0" lvl="3"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Fourth level</a:t>
            </a:r>
          </a:p>
          <a:p>
            <a:pPr marL="0" marR="0" lvl="4" indent="0" defTabSz="914400" eaLnBrk="1" fontAlgn="auto" latinLnBrk="0" hangingPunct="1">
              <a:lnSpc>
                <a:spcPct val="100000"/>
              </a:lnSpc>
              <a:spcBef>
                <a:spcPts val="0"/>
              </a:spcBef>
              <a:spcAft>
                <a:spcPts val="0"/>
              </a:spcAft>
              <a:buClrTx/>
              <a:buSzTx/>
              <a:buFontTx/>
              <a:buNone/>
              <a:tabLst/>
              <a:defRPr/>
            </a:pPr>
            <a:r>
              <a:rPr lang="en-US">
                <a:solidFill>
                  <a:schemeClr val="bg1"/>
                </a:solidFill>
              </a:rPr>
              <a:t>Fifth level</a:t>
            </a:r>
            <a:endParaRPr lang="en-US" sz="1600">
              <a:solidFill>
                <a:schemeClr val="bg1"/>
              </a:solidFill>
            </a:endParaRPr>
          </a:p>
        </p:txBody>
      </p:sp>
      <p:sp>
        <p:nvSpPr>
          <p:cNvPr id="14" name="Rectangle 13">
            <a:extLst>
              <a:ext uri="{FF2B5EF4-FFF2-40B4-BE49-F238E27FC236}">
                <a16:creationId xmlns:a16="http://schemas.microsoft.com/office/drawing/2014/main" id="{9D2E32B5-1B8C-C242-99FD-A847A77538D5}"/>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A675F7D3-1590-C245-A3A5-CA7A11BEDC88}"/>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A picture containing text&#10;&#10;Description automatically generated">
            <a:extLst>
              <a:ext uri="{FF2B5EF4-FFF2-40B4-BE49-F238E27FC236}">
                <a16:creationId xmlns:a16="http://schemas.microsoft.com/office/drawing/2014/main" id="{C89E3B6C-BA94-E54A-B3CF-86845AB8B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5984814"/>
            <a:ext cx="2983769" cy="676647"/>
          </a:xfrm>
          <a:prstGeom prst="rect">
            <a:avLst/>
          </a:prstGeom>
        </p:spPr>
      </p:pic>
    </p:spTree>
    <p:extLst>
      <p:ext uri="{BB962C8B-B14F-4D97-AF65-F5344CB8AC3E}">
        <p14:creationId xmlns:p14="http://schemas.microsoft.com/office/powerpoint/2010/main" val="227031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79713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17356" y="401166"/>
            <a:ext cx="3373754" cy="807085"/>
          </a:xfrm>
          <a:prstGeom prst="rect">
            <a:avLst/>
          </a:prstGeom>
        </p:spPr>
        <p:txBody>
          <a:bodyPr wrap="square" lIns="0" tIns="0" rIns="0" bIns="0">
            <a:spAutoFit/>
          </a:bodyPr>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a:xfrm>
            <a:off x="1053392" y="1207868"/>
            <a:ext cx="10972165" cy="448500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4">
            <a:extLst>
              <a:ext uri="{FF2B5EF4-FFF2-40B4-BE49-F238E27FC236}">
                <a16:creationId xmlns:a16="http://schemas.microsoft.com/office/drawing/2014/main" id="{AA0D065E-7560-4591-8665-1FEABEE6158C}"/>
              </a:ext>
            </a:extLst>
          </p:cNvPr>
          <p:cNvSpPr/>
          <p:nvPr userDrawn="1"/>
        </p:nvSpPr>
        <p:spPr>
          <a:xfrm>
            <a:off x="0" y="396240"/>
            <a:ext cx="12192000" cy="93345"/>
          </a:xfrm>
          <a:custGeom>
            <a:avLst/>
            <a:gdLst/>
            <a:ahLst/>
            <a:cxnLst/>
            <a:rect l="l" t="t" r="r" b="b"/>
            <a:pathLst>
              <a:path w="12192000" h="93345">
                <a:moveTo>
                  <a:pt x="0" y="92963"/>
                </a:moveTo>
                <a:lnTo>
                  <a:pt x="12192000" y="92963"/>
                </a:lnTo>
                <a:lnTo>
                  <a:pt x="12192000" y="0"/>
                </a:lnTo>
                <a:lnTo>
                  <a:pt x="0" y="0"/>
                </a:lnTo>
                <a:lnTo>
                  <a:pt x="0" y="92963"/>
                </a:lnTo>
                <a:close/>
              </a:path>
            </a:pathLst>
          </a:custGeom>
          <a:solidFill>
            <a:srgbClr val="0070C0"/>
          </a:solidFill>
        </p:spPr>
        <p:txBody>
          <a:bodyPr wrap="square" lIns="0" tIns="0" rIns="0" bIns="0" rtlCol="0"/>
          <a:lstStyle/>
          <a:p>
            <a:endParaRPr/>
          </a:p>
        </p:txBody>
      </p:sp>
      <p:sp>
        <p:nvSpPr>
          <p:cNvPr id="8" name="Rectangle 7">
            <a:extLst>
              <a:ext uri="{FF2B5EF4-FFF2-40B4-BE49-F238E27FC236}">
                <a16:creationId xmlns:a16="http://schemas.microsoft.com/office/drawing/2014/main" id="{5E897715-FF09-4F05-903F-FAAF8A7DD884}"/>
              </a:ext>
            </a:extLst>
          </p:cNvPr>
          <p:cNvSpPr/>
          <p:nvPr userDrawn="1"/>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44806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17356" y="401166"/>
            <a:ext cx="3373754" cy="807085"/>
          </a:xfrm>
          <a:prstGeom prst="rect">
            <a:avLst/>
          </a:prstGeom>
        </p:spPr>
        <p:txBody>
          <a:bodyPr wrap="square" lIns="0" tIns="0" rIns="0" bIns="0">
            <a:spAutoFit/>
          </a:bodyPr>
          <a:lstStyle>
            <a:lvl1pPr>
              <a:defRPr sz="5400" b="0" i="0">
                <a:solidFill>
                  <a:schemeClr val="bg1"/>
                </a:solidFill>
                <a:latin typeface="Calibri"/>
                <a:cs typeface="Calibri"/>
              </a:defRPr>
            </a:lvl1pPr>
          </a:lstStyle>
          <a:p>
            <a:endParaRPr/>
          </a:p>
        </p:txBody>
      </p:sp>
      <p:sp>
        <p:nvSpPr>
          <p:cNvPr id="3" name="Holder 3"/>
          <p:cNvSpPr>
            <a:spLocks noGrp="1"/>
          </p:cNvSpPr>
          <p:nvPr>
            <p:ph type="body" idx="1"/>
          </p:nvPr>
        </p:nvSpPr>
        <p:spPr>
          <a:xfrm>
            <a:off x="1053392" y="1207868"/>
            <a:ext cx="10972165" cy="448500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4">
            <a:extLst>
              <a:ext uri="{FF2B5EF4-FFF2-40B4-BE49-F238E27FC236}">
                <a16:creationId xmlns:a16="http://schemas.microsoft.com/office/drawing/2014/main" id="{AA0D065E-7560-4591-8665-1FEABEE6158C}"/>
              </a:ext>
            </a:extLst>
          </p:cNvPr>
          <p:cNvSpPr/>
          <p:nvPr userDrawn="1"/>
        </p:nvSpPr>
        <p:spPr>
          <a:xfrm>
            <a:off x="0" y="396240"/>
            <a:ext cx="12192000" cy="93345"/>
          </a:xfrm>
          <a:custGeom>
            <a:avLst/>
            <a:gdLst/>
            <a:ahLst/>
            <a:cxnLst/>
            <a:rect l="l" t="t" r="r" b="b"/>
            <a:pathLst>
              <a:path w="12192000" h="93345">
                <a:moveTo>
                  <a:pt x="0" y="92963"/>
                </a:moveTo>
                <a:lnTo>
                  <a:pt x="12192000" y="92963"/>
                </a:lnTo>
                <a:lnTo>
                  <a:pt x="12192000" y="0"/>
                </a:lnTo>
                <a:lnTo>
                  <a:pt x="0" y="0"/>
                </a:lnTo>
                <a:lnTo>
                  <a:pt x="0" y="92963"/>
                </a:lnTo>
                <a:close/>
              </a:path>
            </a:pathLst>
          </a:custGeom>
          <a:solidFill>
            <a:srgbClr val="0070C0"/>
          </a:solidFill>
        </p:spPr>
        <p:txBody>
          <a:bodyPr wrap="square" lIns="0" tIns="0" rIns="0" bIns="0" rtlCol="0"/>
          <a:lstStyle/>
          <a:p>
            <a:endParaRPr/>
          </a:p>
        </p:txBody>
      </p:sp>
      <p:sp>
        <p:nvSpPr>
          <p:cNvPr id="8" name="Rectangle 7">
            <a:extLst>
              <a:ext uri="{FF2B5EF4-FFF2-40B4-BE49-F238E27FC236}">
                <a16:creationId xmlns:a16="http://schemas.microsoft.com/office/drawing/2014/main" id="{5E897715-FF09-4F05-903F-FAAF8A7DD884}"/>
              </a:ext>
            </a:extLst>
          </p:cNvPr>
          <p:cNvSpPr/>
          <p:nvPr userDrawn="1"/>
        </p:nvSpPr>
        <p:spPr>
          <a:xfrm>
            <a:off x="0" y="0"/>
            <a:ext cx="12192000" cy="396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10287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8.xml"/><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1752600"/>
            <a:ext cx="13487400" cy="1182375"/>
          </a:xfrm>
          <a:prstGeom prst="rect">
            <a:avLst/>
          </a:prstGeom>
        </p:spPr>
        <p:txBody>
          <a:bodyPr vert="horz" wrap="square" lIns="0" tIns="12700" rIns="0" bIns="0" rtlCol="0">
            <a:spAutoFit/>
          </a:bodyPr>
          <a:lstStyle/>
          <a:p>
            <a:pPr marL="12700" algn="ctr">
              <a:lnSpc>
                <a:spcPct val="100000"/>
              </a:lnSpc>
              <a:spcBef>
                <a:spcPts val="100"/>
              </a:spcBef>
            </a:pPr>
            <a:r>
              <a:rPr lang="en-US" sz="3600" b="0" spc="-45" dirty="0">
                <a:solidFill>
                  <a:srgbClr val="1E3855"/>
                </a:solidFill>
                <a:latin typeface="Calibri"/>
                <a:cs typeface="Calibri"/>
              </a:rPr>
              <a:t>Pulse of the Purchaser Webinar Series</a:t>
            </a:r>
            <a:br>
              <a:rPr lang="en-US" sz="4000" b="0" spc="-45" dirty="0">
                <a:solidFill>
                  <a:srgbClr val="1E3855"/>
                </a:solidFill>
                <a:latin typeface="Calibri"/>
                <a:cs typeface="Calibri"/>
              </a:rPr>
            </a:br>
            <a:r>
              <a:rPr lang="en-US" sz="4000" spc="-45" dirty="0">
                <a:solidFill>
                  <a:srgbClr val="1E3855"/>
                </a:solidFill>
                <a:latin typeface="Calibri"/>
                <a:cs typeface="Calibri"/>
              </a:rPr>
              <a:t>Beyond the Pulse: Navigating Employer Insights </a:t>
            </a:r>
          </a:p>
        </p:txBody>
      </p:sp>
      <p:pic>
        <p:nvPicPr>
          <p:cNvPr id="3" name="object 3"/>
          <p:cNvPicPr/>
          <p:nvPr/>
        </p:nvPicPr>
        <p:blipFill>
          <a:blip r:embed="rId2" cstate="print"/>
          <a:stretch>
            <a:fillRect/>
          </a:stretch>
        </p:blipFill>
        <p:spPr>
          <a:xfrm>
            <a:off x="228600" y="5984747"/>
            <a:ext cx="2983991" cy="676655"/>
          </a:xfrm>
          <a:prstGeom prst="rect">
            <a:avLst/>
          </a:prstGeom>
        </p:spPr>
      </p:pic>
      <p:sp>
        <p:nvSpPr>
          <p:cNvPr id="4" name="object 2">
            <a:extLst>
              <a:ext uri="{FF2B5EF4-FFF2-40B4-BE49-F238E27FC236}">
                <a16:creationId xmlns:a16="http://schemas.microsoft.com/office/drawing/2014/main" id="{C141B513-64CD-192A-B22C-39FA86877629}"/>
              </a:ext>
            </a:extLst>
          </p:cNvPr>
          <p:cNvSpPr txBox="1">
            <a:spLocks/>
          </p:cNvSpPr>
          <p:nvPr/>
        </p:nvSpPr>
        <p:spPr>
          <a:xfrm>
            <a:off x="285750" y="3422394"/>
            <a:ext cx="11620500" cy="1367041"/>
          </a:xfrm>
          <a:prstGeom prst="rect">
            <a:avLst/>
          </a:prstGeom>
        </p:spPr>
        <p:txBody>
          <a:bodyPr vert="horz" wrap="square" lIns="0" tIns="12700" rIns="0" bIns="0" rtlCol="0">
            <a:spAutoFit/>
          </a:bodyPr>
          <a:lstStyle>
            <a:lvl1pPr>
              <a:defRPr sz="2000" b="1" i="0">
                <a:solidFill>
                  <a:schemeClr val="bg1"/>
                </a:solidFill>
                <a:latin typeface="Calibri"/>
                <a:ea typeface="+mj-ea"/>
                <a:cs typeface="Calibri"/>
              </a:defRPr>
            </a:lvl1pPr>
          </a:lstStyle>
          <a:p>
            <a:pPr marL="12700" algn="ctr">
              <a:spcBef>
                <a:spcPts val="100"/>
              </a:spcBef>
            </a:pPr>
            <a:r>
              <a:rPr lang="en-US" sz="4400" b="1" dirty="0">
                <a:solidFill>
                  <a:schemeClr val="accent1"/>
                </a:solidFill>
                <a:effectLst/>
                <a:latin typeface="Calibri" panose="020F0502020204030204" pitchFamily="34" charset="0"/>
                <a:ea typeface="Times New Roman" panose="02020603050405020304" pitchFamily="18" charset="0"/>
              </a:rPr>
              <a:t>Navigating the Financial Landscape: Fiduciary Perspectives and Cost Management</a:t>
            </a:r>
            <a:endParaRPr lang="en-US" sz="7200" spc="-45" dirty="0">
              <a:solidFill>
                <a:schemeClr val="accent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FDE88A-B8A8-1C51-ABB1-E01C5170B9A7}"/>
              </a:ext>
            </a:extLst>
          </p:cNvPr>
          <p:cNvSpPr>
            <a:spLocks noGrp="1"/>
          </p:cNvSpPr>
          <p:nvPr>
            <p:ph idx="1"/>
          </p:nvPr>
        </p:nvSpPr>
        <p:spPr>
          <a:xfrm>
            <a:off x="405479" y="1522587"/>
            <a:ext cx="11673309" cy="4051365"/>
          </a:xfrm>
        </p:spPr>
        <p:txBody>
          <a:bodyPr wrap="square" lIns="0" tIns="0" rIns="0" bIns="0" anchor="t">
            <a:spAutoFit/>
          </a:bodyPr>
          <a:lstStyle/>
          <a:p>
            <a:r>
              <a:rPr lang="en-US" sz="1800" dirty="0">
                <a:latin typeface="+mj-lt"/>
                <a:cs typeface="Calibri Light"/>
              </a:rPr>
              <a:t>Pulse of the Purchaser, a national survey of employers, was conducted November-December 2023</a:t>
            </a:r>
          </a:p>
          <a:p>
            <a:r>
              <a:rPr lang="en-US" sz="1800" dirty="0">
                <a:latin typeface="+mj-lt"/>
                <a:cs typeface="Calibri Light"/>
              </a:rPr>
              <a:t>The survey gauged concerns and views of employers around the following:</a:t>
            </a:r>
            <a:endParaRPr lang="en-US" sz="1800" dirty="0">
              <a:uFill>
                <a:solidFill>
                  <a:srgbClr val="8064A2"/>
                </a:solidFill>
              </a:uFill>
              <a:latin typeface="+mj-lt"/>
              <a:cs typeface="Calibri Light"/>
            </a:endParaRPr>
          </a:p>
          <a:p>
            <a:pPr marL="742950" lvl="1" indent="-285750" algn="l" rtl="0">
              <a:buSz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ea typeface="+mn-ea"/>
                <a:cs typeface="+mn-cs"/>
              </a:rPr>
              <a:t>Workforce environment</a:t>
            </a:r>
            <a:r>
              <a:rPr lang="en-US" sz="1800" kern="1200" dirty="0">
                <a:solidFill>
                  <a:srgbClr val="000000"/>
                </a:solidFill>
              </a:rPr>
              <a:t> </a:t>
            </a:r>
            <a:endParaRPr lang="en-US" sz="1800" kern="1200" dirty="0">
              <a:solidFill>
                <a:srgbClr val="000000"/>
              </a:solidFill>
              <a:cs typeface="Calibri"/>
            </a:endParaRPr>
          </a:p>
          <a:p>
            <a:pPr marL="742950" lvl="1" indent="-285750" algn="l" rtl="0">
              <a:buSz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ea typeface="+mn-ea"/>
                <a:cs typeface="+mn-cs"/>
              </a:rPr>
              <a:t>Health strategies (</a:t>
            </a:r>
            <a:r>
              <a:rPr lang="en-US" sz="1800" kern="1200" dirty="0">
                <a:solidFill>
                  <a:srgbClr val="000000"/>
                </a:solidFill>
              </a:rPr>
              <a:t>e.g., whole person </a:t>
            </a:r>
            <a:r>
              <a:rPr kumimoji="0" lang="en-US" sz="1800" b="0" i="0" u="none" strike="noStrike" kern="1200" cap="none" spc="0" normalizeH="0" baseline="0" noProof="0" dirty="0">
                <a:ln>
                  <a:noFill/>
                </a:ln>
                <a:solidFill>
                  <a:srgbClr val="000000"/>
                </a:solidFill>
                <a:effectLst/>
                <a:uLnTx/>
                <a:uFillTx/>
                <a:ea typeface="+mn-ea"/>
                <a:cs typeface="+mn-cs"/>
              </a:rPr>
              <a:t>health, equity, women’s health, mental health, and obesity management)</a:t>
            </a:r>
            <a:r>
              <a:rPr lang="en-US" sz="1800" kern="1200" dirty="0">
                <a:solidFill>
                  <a:srgbClr val="000000"/>
                </a:solidFill>
              </a:rPr>
              <a:t> </a:t>
            </a:r>
            <a:endParaRPr lang="en-US" sz="1800" b="0" i="0" u="none" strike="noStrike" kern="1200" cap="none" spc="0" normalizeH="0" baseline="0" noProof="0" dirty="0">
              <a:ln>
                <a:noFill/>
              </a:ln>
              <a:solidFill>
                <a:srgbClr val="000000"/>
              </a:solidFill>
              <a:effectLst/>
              <a:uLnTx/>
              <a:uFillTx/>
              <a:cs typeface="Calibri"/>
            </a:endParaRPr>
          </a:p>
          <a:p>
            <a:pPr marL="742950" lvl="1" indent="-285750" algn="l" rtl="0">
              <a:buSz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ea typeface="+mn-ea"/>
                <a:cs typeface="+mn-cs"/>
              </a:rPr>
              <a:t>Fiduciary perspectives</a:t>
            </a:r>
            <a:endParaRPr lang="en-US" sz="1800" kern="1200" dirty="0">
              <a:solidFill>
                <a:srgbClr val="000000"/>
              </a:solidFill>
              <a:cs typeface="Calibri"/>
            </a:endParaRPr>
          </a:p>
          <a:p>
            <a:pPr marL="742950" lvl="1" indent="-285750" algn="l" rtl="0">
              <a:buSz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ea typeface="+mn-ea"/>
                <a:cs typeface="+mn-cs"/>
              </a:rPr>
              <a:t>Hospital price strategies</a:t>
            </a:r>
            <a:r>
              <a:rPr lang="en-US" sz="1800" kern="1200" dirty="0">
                <a:solidFill>
                  <a:srgbClr val="000000"/>
                </a:solidFill>
              </a:rPr>
              <a:t> </a:t>
            </a:r>
            <a:endParaRPr lang="en-US" sz="1800" kern="1200" dirty="0">
              <a:solidFill>
                <a:srgbClr val="000000"/>
              </a:solidFill>
              <a:cs typeface="Calibri"/>
            </a:endParaRPr>
          </a:p>
          <a:p>
            <a:pPr marL="742950" lvl="1" indent="-285750" algn="l" rtl="0">
              <a:buSzTx/>
              <a:buFont typeface="Arial" panose="020B0604020202020204" pitchFamily="34" charset="0"/>
              <a:buChar char="•"/>
              <a:defRPr/>
            </a:pPr>
            <a:r>
              <a:rPr lang="en-US" sz="1800" dirty="0">
                <a:effectLst/>
                <a:latin typeface="Calibri"/>
                <a:ea typeface="Calibri" panose="020F0502020204030204" pitchFamily="34" charset="0"/>
                <a:cs typeface="Calibri"/>
              </a:rPr>
              <a:t>Pharmaceutical drug strategies </a:t>
            </a:r>
            <a:endParaRPr lang="en-US" sz="1800" kern="1200" dirty="0">
              <a:solidFill>
                <a:srgbClr val="000000"/>
              </a:solidFill>
              <a:latin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000000"/>
                </a:solidFill>
              </a:rPr>
              <a:t>H</a:t>
            </a:r>
            <a:r>
              <a:rPr kumimoji="0" lang="en-US" sz="1800" b="0" i="0" u="none" strike="noStrike" kern="1200" cap="none" spc="0" normalizeH="0" baseline="0" noProof="0" dirty="0">
                <a:ln>
                  <a:noFill/>
                </a:ln>
                <a:solidFill>
                  <a:srgbClr val="000000"/>
                </a:solidFill>
                <a:effectLst/>
                <a:uLnTx/>
                <a:uFillTx/>
                <a:ea typeface="+mn-ea"/>
                <a:cs typeface="+mn-cs"/>
              </a:rPr>
              <a:t>igh-cost claims strategies</a:t>
            </a:r>
            <a:endParaRPr lang="en-US" sz="1800" b="0" i="0" u="none" strike="noStrike" kern="1200" cap="none" spc="0" normalizeH="0" baseline="0" noProof="0" dirty="0">
              <a:ln>
                <a:noFill/>
              </a:ln>
              <a:solidFill>
                <a:srgbClr val="000000"/>
              </a:solidFill>
              <a:effectLst/>
              <a:uLnTx/>
              <a:uFillTx/>
              <a:cs typeface="Calibri"/>
            </a:endParaRPr>
          </a:p>
          <a:p>
            <a:pPr marL="742950" lvl="1" indent="-285750" algn="l" rtl="0">
              <a:buSz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ea typeface="+mn-ea"/>
                <a:cs typeface="+mn-cs"/>
              </a:rPr>
              <a:t>Potential health reforms</a:t>
            </a:r>
            <a:r>
              <a:rPr lang="en-US" sz="1800" kern="1200" dirty="0">
                <a:solidFill>
                  <a:srgbClr val="000000"/>
                </a:solidFill>
              </a:rPr>
              <a:t> </a:t>
            </a:r>
            <a:endParaRPr lang="en-US" sz="1800" b="0" i="0" u="none" strike="noStrike" kern="1200" cap="none" spc="0" normalizeH="0" baseline="0" noProof="0" dirty="0">
              <a:ln>
                <a:noFill/>
              </a:ln>
              <a:solidFill>
                <a:srgbClr val="000000"/>
              </a:solidFill>
              <a:effectLst/>
              <a:uLnTx/>
              <a:uFillTx/>
              <a:cs typeface="Calibri"/>
            </a:endParaRPr>
          </a:p>
          <a:p>
            <a:r>
              <a:rPr lang="en-US" sz="1800" dirty="0">
                <a:latin typeface="+mj-lt"/>
                <a:cs typeface="Calibri Light"/>
              </a:rPr>
              <a:t>The survey included 172 responses from private and public employers and purchasers across the country</a:t>
            </a:r>
            <a:endParaRPr lang="en-US" sz="1800" dirty="0">
              <a:uFill>
                <a:solidFill>
                  <a:srgbClr val="8064A2"/>
                </a:solidFill>
              </a:uFill>
              <a:latin typeface="+mj-lt"/>
              <a:cs typeface="Calibri Light"/>
            </a:endParaRPr>
          </a:p>
          <a:p>
            <a:pPr marL="800100" lvl="1" indent="-342900">
              <a:buFont typeface="Arial" panose="020B0604020202020204" pitchFamily="34" charset="0"/>
              <a:buChar char="•"/>
            </a:pPr>
            <a:r>
              <a:rPr lang="en-US" sz="1800" dirty="0"/>
              <a:t>Wide range of sizes 26% &lt;1,000 employees, 36% 1,000-4,999 employees, and 38% over 5,000</a:t>
            </a:r>
            <a:endParaRPr lang="en-US" sz="1800" dirty="0">
              <a:cs typeface="Calibri"/>
            </a:endParaRPr>
          </a:p>
          <a:p>
            <a:pPr marL="800100" lvl="1" indent="-342900">
              <a:buFont typeface="Arial" panose="020B0604020202020204" pitchFamily="34" charset="0"/>
              <a:buChar char="•"/>
            </a:pPr>
            <a:r>
              <a:rPr lang="en-US" sz="1800" dirty="0"/>
              <a:t>Representing numerous industries – federal, state, or local government (18%), educational services (18%), manufacturing (14%), healthcare and social assistance (11%), retail/wholesale trade (8%), and finance and insurance (7%)</a:t>
            </a:r>
            <a:endParaRPr lang="en-US" sz="1800" dirty="0">
              <a:cs typeface="Calibri"/>
            </a:endParaRPr>
          </a:p>
        </p:txBody>
      </p:sp>
      <p:sp>
        <p:nvSpPr>
          <p:cNvPr id="4" name="Content Placeholder 3">
            <a:extLst>
              <a:ext uri="{FF2B5EF4-FFF2-40B4-BE49-F238E27FC236}">
                <a16:creationId xmlns:a16="http://schemas.microsoft.com/office/drawing/2014/main" id="{7288A73A-FEB3-6E4F-59C5-4F99F42AD0B4}"/>
              </a:ext>
            </a:extLst>
          </p:cNvPr>
          <p:cNvSpPr>
            <a:spLocks noGrp="1"/>
          </p:cNvSpPr>
          <p:nvPr>
            <p:ph sz="quarter" idx="13"/>
          </p:nvPr>
        </p:nvSpPr>
        <p:spPr>
          <a:xfrm>
            <a:off x="405480" y="746299"/>
            <a:ext cx="10515600" cy="776288"/>
          </a:xfrm>
        </p:spPr>
        <p:txBody>
          <a:bodyPr/>
          <a:lstStyle/>
          <a:p>
            <a:r>
              <a:rPr lang="en-US" b="1">
                <a:solidFill>
                  <a:srgbClr val="002060"/>
                </a:solidFill>
              </a:rPr>
              <a:t>Survey Summary</a:t>
            </a:r>
          </a:p>
        </p:txBody>
      </p:sp>
    </p:spTree>
    <p:extLst>
      <p:ext uri="{BB962C8B-B14F-4D97-AF65-F5344CB8AC3E}">
        <p14:creationId xmlns:p14="http://schemas.microsoft.com/office/powerpoint/2010/main" val="164765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DFD187-B3E0-6E0F-6C3A-4A7C691AC0F6}"/>
              </a:ext>
            </a:extLst>
          </p:cNvPr>
          <p:cNvSpPr/>
          <p:nvPr/>
        </p:nvSpPr>
        <p:spPr>
          <a:xfrm>
            <a:off x="6660292" y="5733535"/>
            <a:ext cx="321276"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1B48CA1-E56F-A635-B4B5-9FD80F449A4E}"/>
              </a:ext>
            </a:extLst>
          </p:cNvPr>
          <p:cNvSpPr txBox="1"/>
          <p:nvPr/>
        </p:nvSpPr>
        <p:spPr>
          <a:xfrm>
            <a:off x="4061126" y="591463"/>
            <a:ext cx="8032150" cy="769441"/>
          </a:xfrm>
          <a:prstGeom prst="rect">
            <a:avLst/>
          </a:prstGeom>
          <a:noFill/>
        </p:spPr>
        <p:txBody>
          <a:bodyPr wrap="square" lIns="91440" tIns="45720" rIns="91440" bIns="45720" rtlCol="0" anchor="t">
            <a:spAutoFit/>
          </a:bodyPr>
          <a:lstStyle/>
          <a:p>
            <a:pPr algn="ctr"/>
            <a:r>
              <a:rPr lang="en-US" sz="2200" b="1">
                <a:solidFill>
                  <a:srgbClr val="002060"/>
                </a:solidFill>
              </a:rPr>
              <a:t>Most employers as fiduciaries are not confident </a:t>
            </a:r>
          </a:p>
          <a:p>
            <a:pPr algn="ctr"/>
            <a:r>
              <a:rPr lang="en-US" sz="2200" b="1">
                <a:solidFill>
                  <a:srgbClr val="002060"/>
                </a:solidFill>
              </a:rPr>
              <a:t>in the integrity of services and fees charged under their plan  </a:t>
            </a:r>
          </a:p>
        </p:txBody>
      </p:sp>
      <p:sp>
        <p:nvSpPr>
          <p:cNvPr id="6" name="TextBox 11">
            <a:extLst>
              <a:ext uri="{FF2B5EF4-FFF2-40B4-BE49-F238E27FC236}">
                <a16:creationId xmlns:a16="http://schemas.microsoft.com/office/drawing/2014/main" id="{6B5F0551-6B19-9C0A-D00E-800CEF5D22F5}"/>
              </a:ext>
            </a:extLst>
          </p:cNvPr>
          <p:cNvSpPr txBox="1"/>
          <p:nvPr/>
        </p:nvSpPr>
        <p:spPr>
          <a:xfrm>
            <a:off x="0" y="-15817"/>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a:solidFill>
                  <a:schemeClr val="bg1"/>
                </a:solidFill>
              </a:rPr>
              <a:t>Employer/Purchaser Fiduciary Perspectives</a:t>
            </a:r>
          </a:p>
        </p:txBody>
      </p:sp>
      <p:graphicFrame>
        <p:nvGraphicFramePr>
          <p:cNvPr id="3" name="Chart 2">
            <a:extLst>
              <a:ext uri="{FF2B5EF4-FFF2-40B4-BE49-F238E27FC236}">
                <a16:creationId xmlns:a16="http://schemas.microsoft.com/office/drawing/2014/main" id="{461BB5DE-14A2-B41C-AB50-C8491F7A6A36}"/>
              </a:ext>
            </a:extLst>
          </p:cNvPr>
          <p:cNvGraphicFramePr>
            <a:graphicFrameLocks/>
          </p:cNvGraphicFramePr>
          <p:nvPr/>
        </p:nvGraphicFramePr>
        <p:xfrm>
          <a:off x="3393211" y="1378852"/>
          <a:ext cx="9743664" cy="528260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DA0C972-0A75-0F11-26D7-C757960CD325}"/>
              </a:ext>
            </a:extLst>
          </p:cNvPr>
          <p:cNvSpPr/>
          <p:nvPr/>
        </p:nvSpPr>
        <p:spPr>
          <a:xfrm>
            <a:off x="1" y="488887"/>
            <a:ext cx="4114800" cy="63691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5" name="TextBox 4">
            <a:extLst>
              <a:ext uri="{FF2B5EF4-FFF2-40B4-BE49-F238E27FC236}">
                <a16:creationId xmlns:a16="http://schemas.microsoft.com/office/drawing/2014/main" id="{84F93094-5D99-3427-E744-A1E979992088}"/>
              </a:ext>
            </a:extLst>
          </p:cNvPr>
          <p:cNvSpPr txBox="1"/>
          <p:nvPr/>
        </p:nvSpPr>
        <p:spPr>
          <a:xfrm>
            <a:off x="256231" y="1130379"/>
            <a:ext cx="3602340" cy="5663089"/>
          </a:xfrm>
          <a:prstGeom prst="rect">
            <a:avLst/>
          </a:prstGeom>
          <a:noFill/>
        </p:spPr>
        <p:txBody>
          <a:bodyPr wrap="square" lIns="91440" tIns="45720" rIns="91440" bIns="45720" rtlCol="0" anchor="t">
            <a:spAutoFit/>
          </a:bodyPr>
          <a:lstStyle/>
          <a:p>
            <a:pPr>
              <a:spcBef>
                <a:spcPts val="600"/>
              </a:spcBef>
              <a:spcAft>
                <a:spcPts val="600"/>
              </a:spcAft>
            </a:pPr>
            <a:r>
              <a:rPr lang="en-US" b="1">
                <a:solidFill>
                  <a:schemeClr val="bg1"/>
                </a:solidFill>
              </a:rPr>
              <a:t>Less than half of employers </a:t>
            </a:r>
            <a:r>
              <a:rPr lang="en-US">
                <a:solidFill>
                  <a:schemeClr val="bg1"/>
                </a:solidFill>
              </a:rPr>
              <a:t>are confident in the practices and financials for hospitals, PBMs, TPAs, and even brokers and consultants</a:t>
            </a:r>
          </a:p>
          <a:p>
            <a:pPr>
              <a:spcBef>
                <a:spcPts val="600"/>
              </a:spcBef>
              <a:spcAft>
                <a:spcPts val="600"/>
              </a:spcAft>
            </a:pPr>
            <a:endParaRPr lang="en-US" sz="1200" b="1">
              <a:solidFill>
                <a:schemeClr val="bg1"/>
              </a:solidFill>
            </a:endParaRPr>
          </a:p>
          <a:p>
            <a:pPr>
              <a:spcBef>
                <a:spcPts val="600"/>
              </a:spcBef>
              <a:spcAft>
                <a:spcPts val="600"/>
              </a:spcAft>
            </a:pPr>
            <a:r>
              <a:rPr lang="en-US" b="1">
                <a:solidFill>
                  <a:schemeClr val="bg1"/>
                </a:solidFill>
              </a:rPr>
              <a:t>Areas of highest concern include:</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a:solidFill>
                  <a:schemeClr val="bg1"/>
                </a:solidFill>
              </a:rPr>
              <a:t>Hospital charges for the services provided </a:t>
            </a:r>
            <a:r>
              <a:rPr lang="en-US" b="1">
                <a:solidFill>
                  <a:schemeClr val="bg1"/>
                </a:solidFill>
              </a:rPr>
              <a:t>(71% concerned)</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a:solidFill>
                  <a:schemeClr val="bg1"/>
                </a:solidFill>
              </a:rPr>
              <a:t>Integrity and conflicts in hospital billing practices </a:t>
            </a:r>
            <a:r>
              <a:rPr lang="en-US" b="1">
                <a:solidFill>
                  <a:schemeClr val="bg1"/>
                </a:solidFill>
              </a:rPr>
              <a:t>(69% concerned)</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a:solidFill>
                  <a:schemeClr val="bg1"/>
                </a:solidFill>
              </a:rPr>
              <a:t>Integrity and conflicts in PBM administration </a:t>
            </a:r>
            <a:r>
              <a:rPr lang="en-US" b="1">
                <a:solidFill>
                  <a:schemeClr val="bg1"/>
                </a:solidFill>
              </a:rPr>
              <a:t>(51% concerned)</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a:solidFill>
                  <a:schemeClr val="bg1"/>
                </a:solidFill>
              </a:rPr>
              <a:t>PBM direct and indirect compensation </a:t>
            </a:r>
            <a:r>
              <a:rPr lang="en-US" b="1">
                <a:solidFill>
                  <a:schemeClr val="bg1"/>
                </a:solidFill>
              </a:rPr>
              <a:t>(48% concerned)</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endParaRPr lang="en-US" b="1">
              <a:solidFill>
                <a:schemeClr val="bg1"/>
              </a:solidFill>
            </a:endParaRPr>
          </a:p>
          <a:p>
            <a:pPr>
              <a:spcBef>
                <a:spcPts val="600"/>
              </a:spcBef>
              <a:spcAft>
                <a:spcPts val="600"/>
              </a:spcAft>
            </a:pPr>
            <a:endParaRPr lang="en-US" b="1">
              <a:solidFill>
                <a:schemeClr val="bg1"/>
              </a:solidFill>
            </a:endParaRPr>
          </a:p>
        </p:txBody>
      </p:sp>
    </p:spTree>
    <p:extLst>
      <p:ext uri="{BB962C8B-B14F-4D97-AF65-F5344CB8AC3E}">
        <p14:creationId xmlns:p14="http://schemas.microsoft.com/office/powerpoint/2010/main" val="180318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DFD187-B3E0-6E0F-6C3A-4A7C691AC0F6}"/>
              </a:ext>
            </a:extLst>
          </p:cNvPr>
          <p:cNvSpPr/>
          <p:nvPr/>
        </p:nvSpPr>
        <p:spPr>
          <a:xfrm>
            <a:off x="6660292" y="5733535"/>
            <a:ext cx="321276" cy="1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1B48CA1-E56F-A635-B4B5-9FD80F449A4E}"/>
              </a:ext>
            </a:extLst>
          </p:cNvPr>
          <p:cNvSpPr txBox="1"/>
          <p:nvPr/>
        </p:nvSpPr>
        <p:spPr>
          <a:xfrm>
            <a:off x="4164420" y="677321"/>
            <a:ext cx="7825562" cy="769441"/>
          </a:xfrm>
          <a:prstGeom prst="rect">
            <a:avLst/>
          </a:prstGeom>
          <a:noFill/>
        </p:spPr>
        <p:txBody>
          <a:bodyPr wrap="square" lIns="91440" tIns="45720" rIns="91440" bIns="45720" rtlCol="0" anchor="t">
            <a:spAutoFit/>
          </a:bodyPr>
          <a:lstStyle/>
          <a:p>
            <a:pPr algn="ctr"/>
            <a:r>
              <a:rPr lang="en-US" sz="2200" b="1">
                <a:solidFill>
                  <a:srgbClr val="002060"/>
                </a:solidFill>
              </a:rPr>
              <a:t>Most employers as fiduciaries are not confident in </a:t>
            </a:r>
          </a:p>
          <a:p>
            <a:pPr algn="ctr"/>
            <a:r>
              <a:rPr lang="en-US" sz="2200" b="1">
                <a:solidFill>
                  <a:srgbClr val="002060"/>
                </a:solidFill>
              </a:rPr>
              <a:t>their intermediary’s efforts to keep them in compliance </a:t>
            </a:r>
          </a:p>
        </p:txBody>
      </p:sp>
      <p:sp>
        <p:nvSpPr>
          <p:cNvPr id="6" name="TextBox 11">
            <a:extLst>
              <a:ext uri="{FF2B5EF4-FFF2-40B4-BE49-F238E27FC236}">
                <a16:creationId xmlns:a16="http://schemas.microsoft.com/office/drawing/2014/main" id="{6B5F0551-6B19-9C0A-D00E-800CEF5D22F5}"/>
              </a:ext>
            </a:extLst>
          </p:cNvPr>
          <p:cNvSpPr txBox="1"/>
          <p:nvPr/>
        </p:nvSpPr>
        <p:spPr>
          <a:xfrm>
            <a:off x="0" y="-15817"/>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a:solidFill>
                  <a:schemeClr val="bg1"/>
                </a:solidFill>
              </a:rPr>
              <a:t>Employer/Purchaser Fiduciary Perspectives</a:t>
            </a:r>
          </a:p>
        </p:txBody>
      </p:sp>
      <p:graphicFrame>
        <p:nvGraphicFramePr>
          <p:cNvPr id="3" name="Chart 2">
            <a:extLst>
              <a:ext uri="{FF2B5EF4-FFF2-40B4-BE49-F238E27FC236}">
                <a16:creationId xmlns:a16="http://schemas.microsoft.com/office/drawing/2014/main" id="{461BB5DE-14A2-B41C-AB50-C8491F7A6A36}"/>
              </a:ext>
            </a:extLst>
          </p:cNvPr>
          <p:cNvGraphicFramePr>
            <a:graphicFrameLocks/>
          </p:cNvGraphicFramePr>
          <p:nvPr/>
        </p:nvGraphicFramePr>
        <p:xfrm>
          <a:off x="3544389" y="1519135"/>
          <a:ext cx="9605554" cy="43086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79BF82-8A8F-00E2-A70D-66610C41B0F5}"/>
              </a:ext>
            </a:extLst>
          </p:cNvPr>
          <p:cNvSpPr txBox="1"/>
          <p:nvPr/>
        </p:nvSpPr>
        <p:spPr>
          <a:xfrm>
            <a:off x="4268466" y="6013116"/>
            <a:ext cx="7773145" cy="830997"/>
          </a:xfrm>
          <a:prstGeom prst="rect">
            <a:avLst/>
          </a:prstGeom>
          <a:noFill/>
        </p:spPr>
        <p:txBody>
          <a:bodyPr wrap="square" lIns="91440" tIns="45720" rIns="91440" bIns="45720" rtlCol="0" anchor="t">
            <a:spAutoFit/>
          </a:bodyPr>
          <a:lstStyle/>
          <a:p>
            <a:pPr algn="ctr"/>
            <a:r>
              <a:rPr lang="en-US" sz="1600" b="1">
                <a:solidFill>
                  <a:srgbClr val="002060"/>
                </a:solidFill>
              </a:rPr>
              <a:t>“I'm disappointed at these laws and the level of work and liability that is placed on employers. This has created a lot more work and to date, little value…”</a:t>
            </a:r>
          </a:p>
          <a:p>
            <a:pPr algn="ctr"/>
            <a:r>
              <a:rPr lang="en-US" sz="1400" b="1">
                <a:solidFill>
                  <a:schemeClr val="accent1"/>
                </a:solidFill>
              </a:rPr>
              <a:t>– Survey respondent</a:t>
            </a:r>
            <a:endParaRPr lang="en-US" sz="1400" b="1">
              <a:solidFill>
                <a:schemeClr val="accent1"/>
              </a:solidFill>
              <a:cs typeface="Calibri"/>
            </a:endParaRPr>
          </a:p>
        </p:txBody>
      </p:sp>
      <p:sp>
        <p:nvSpPr>
          <p:cNvPr id="4" name="Rectangle 3">
            <a:extLst>
              <a:ext uri="{FF2B5EF4-FFF2-40B4-BE49-F238E27FC236}">
                <a16:creationId xmlns:a16="http://schemas.microsoft.com/office/drawing/2014/main" id="{A18B95D8-1A0D-9F68-BE6D-3D365F76C125}"/>
              </a:ext>
            </a:extLst>
          </p:cNvPr>
          <p:cNvSpPr/>
          <p:nvPr/>
        </p:nvSpPr>
        <p:spPr>
          <a:xfrm>
            <a:off x="0" y="488887"/>
            <a:ext cx="4164420" cy="63691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7" name="TextBox 6">
            <a:extLst>
              <a:ext uri="{FF2B5EF4-FFF2-40B4-BE49-F238E27FC236}">
                <a16:creationId xmlns:a16="http://schemas.microsoft.com/office/drawing/2014/main" id="{C5737872-2534-13B3-531F-9B247E557919}"/>
              </a:ext>
            </a:extLst>
          </p:cNvPr>
          <p:cNvSpPr txBox="1"/>
          <p:nvPr/>
        </p:nvSpPr>
        <p:spPr>
          <a:xfrm>
            <a:off x="153665" y="852947"/>
            <a:ext cx="3961136" cy="6040115"/>
          </a:xfrm>
          <a:prstGeom prst="rect">
            <a:avLst/>
          </a:prstGeom>
          <a:noFill/>
        </p:spPr>
        <p:txBody>
          <a:bodyPr wrap="square" lIns="91440" tIns="45720" rIns="91440" bIns="45720" rtlCol="0" anchor="t">
            <a:spAutoFit/>
          </a:bodyPr>
          <a:lstStyle/>
          <a:p>
            <a:pPr>
              <a:spcBef>
                <a:spcPts val="600"/>
              </a:spcBef>
              <a:spcAft>
                <a:spcPts val="600"/>
              </a:spcAft>
            </a:pPr>
            <a:r>
              <a:rPr lang="en-US" b="1">
                <a:solidFill>
                  <a:schemeClr val="bg1"/>
                </a:solidFill>
              </a:rPr>
              <a:t>Only a third of employers </a:t>
            </a:r>
            <a:r>
              <a:rPr lang="en-US">
                <a:solidFill>
                  <a:schemeClr val="bg1"/>
                </a:solidFill>
              </a:rPr>
              <a:t>are confident in their TPA’s compliance with the new mental health parity requirements</a:t>
            </a:r>
          </a:p>
          <a:p>
            <a:pPr>
              <a:spcBef>
                <a:spcPts val="600"/>
              </a:spcBef>
              <a:spcAft>
                <a:spcPts val="600"/>
              </a:spcAft>
            </a:pPr>
            <a:endParaRPr lang="en-US" sz="1050" b="1">
              <a:solidFill>
                <a:schemeClr val="bg1"/>
              </a:solidFill>
            </a:endParaRPr>
          </a:p>
          <a:p>
            <a:pPr>
              <a:spcBef>
                <a:spcPts val="600"/>
              </a:spcBef>
              <a:spcAft>
                <a:spcPts val="600"/>
              </a:spcAft>
            </a:pPr>
            <a:r>
              <a:rPr lang="en-US" b="1">
                <a:solidFill>
                  <a:schemeClr val="bg1"/>
                </a:solidFill>
              </a:rPr>
              <a:t>About 4 in 10 employers </a:t>
            </a:r>
            <a:r>
              <a:rPr lang="en-US">
                <a:solidFill>
                  <a:schemeClr val="bg1"/>
                </a:solidFill>
              </a:rPr>
              <a:t>are confident that their intermediaries will help them meet transparency requirements related to:</a:t>
            </a:r>
            <a:endParaRPr lang="en-US">
              <a:solidFill>
                <a:schemeClr val="bg1"/>
              </a:solidFill>
              <a:cs typeface="Calibri"/>
            </a:endParaRPr>
          </a:p>
          <a:p>
            <a:pPr marL="285750" indent="-285750">
              <a:spcBef>
                <a:spcPts val="600"/>
              </a:spcBef>
              <a:spcAft>
                <a:spcPts val="600"/>
              </a:spcAft>
              <a:buFont typeface="Arial" panose="020B0604020202020204" pitchFamily="34" charset="0"/>
              <a:buChar char="•"/>
            </a:pPr>
            <a:r>
              <a:rPr lang="en-US" b="1">
                <a:solidFill>
                  <a:schemeClr val="bg1"/>
                </a:solidFill>
              </a:rPr>
              <a:t>Machine-readable files of all contracted rates for medical services </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b="1">
                <a:solidFill>
                  <a:schemeClr val="bg1"/>
                </a:solidFill>
              </a:rPr>
              <a:t>Comparison Price Tool as required by 1/1/2024</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b="1">
                <a:solidFill>
                  <a:schemeClr val="bg1"/>
                </a:solidFill>
              </a:rPr>
              <a:t>Elimination of gag clauses</a:t>
            </a:r>
            <a:endParaRPr lang="en-US" b="1">
              <a:solidFill>
                <a:schemeClr val="bg1"/>
              </a:solidFill>
              <a:cs typeface="Calibri"/>
            </a:endParaRPr>
          </a:p>
          <a:p>
            <a:pPr marL="285750" indent="-285750">
              <a:spcBef>
                <a:spcPts val="600"/>
              </a:spcBef>
              <a:spcAft>
                <a:spcPts val="600"/>
              </a:spcAft>
              <a:buFont typeface="Arial" panose="020B0604020202020204" pitchFamily="34" charset="0"/>
              <a:buChar char="•"/>
            </a:pPr>
            <a:r>
              <a:rPr lang="en-US" b="1">
                <a:solidFill>
                  <a:schemeClr val="bg1"/>
                </a:solidFill>
              </a:rPr>
              <a:t>Machine readable files of contract rates for pharmacy services by 6/1/2024</a:t>
            </a:r>
            <a:endParaRPr lang="en-US" b="1">
              <a:solidFill>
                <a:schemeClr val="bg1"/>
              </a:solidFill>
              <a:cs typeface="Calibri"/>
            </a:endParaRPr>
          </a:p>
          <a:p>
            <a:pPr>
              <a:spcBef>
                <a:spcPts val="600"/>
              </a:spcBef>
              <a:spcAft>
                <a:spcPts val="600"/>
              </a:spcAft>
            </a:pPr>
            <a:endParaRPr lang="en-US" b="1">
              <a:solidFill>
                <a:schemeClr val="bg1"/>
              </a:solidFill>
            </a:endParaRPr>
          </a:p>
        </p:txBody>
      </p:sp>
    </p:spTree>
    <p:extLst>
      <p:ext uri="{BB962C8B-B14F-4D97-AF65-F5344CB8AC3E}">
        <p14:creationId xmlns:p14="http://schemas.microsoft.com/office/powerpoint/2010/main" val="423013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4908-4E6D-DD84-FC8F-0C7F88254CF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2DBB65C-8A34-B25F-5B99-9EE8D6EA7240}"/>
              </a:ext>
            </a:extLst>
          </p:cNvPr>
          <p:cNvSpPr/>
          <p:nvPr/>
        </p:nvSpPr>
        <p:spPr>
          <a:xfrm>
            <a:off x="6947611" y="482494"/>
            <a:ext cx="5244388" cy="63755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FCCAC67-D0D9-EBB8-17E0-8F11C92CA0EB}"/>
              </a:ext>
            </a:extLst>
          </p:cNvPr>
          <p:cNvSpPr txBox="1"/>
          <p:nvPr/>
        </p:nvSpPr>
        <p:spPr>
          <a:xfrm>
            <a:off x="7039426" y="560503"/>
            <a:ext cx="5060758" cy="1015663"/>
          </a:xfrm>
          <a:prstGeom prst="rect">
            <a:avLst/>
          </a:prstGeom>
          <a:noFill/>
        </p:spPr>
        <p:txBody>
          <a:bodyPr wrap="square" rtlCol="0">
            <a:spAutoFit/>
          </a:bodyPr>
          <a:lstStyle/>
          <a:p>
            <a:pPr algn="ctr"/>
            <a:r>
              <a:rPr lang="en-US" sz="2000" b="1" dirty="0">
                <a:solidFill>
                  <a:schemeClr val="bg1"/>
                </a:solidFill>
              </a:rPr>
              <a:t>In light of hospital pricing practices, employers are getting increasingly selective in their benefits delivery strategies</a:t>
            </a:r>
          </a:p>
        </p:txBody>
      </p:sp>
      <p:sp>
        <p:nvSpPr>
          <p:cNvPr id="5" name="TextBox 11">
            <a:extLst>
              <a:ext uri="{FF2B5EF4-FFF2-40B4-BE49-F238E27FC236}">
                <a16:creationId xmlns:a16="http://schemas.microsoft.com/office/drawing/2014/main" id="{315EA76E-799A-2EAF-F811-DE1B7180976C}"/>
              </a:ext>
            </a:extLst>
          </p:cNvPr>
          <p:cNvSpPr txBox="1"/>
          <p:nvPr/>
        </p:nvSpPr>
        <p:spPr>
          <a:xfrm>
            <a:off x="-88901" y="-21954"/>
            <a:ext cx="4882969"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bg1"/>
                </a:solidFill>
              </a:rPr>
              <a:t>Employer Perspectives on Hospital Pricing</a:t>
            </a:r>
          </a:p>
        </p:txBody>
      </p:sp>
      <p:cxnSp>
        <p:nvCxnSpPr>
          <p:cNvPr id="7" name="Straight Connector 6">
            <a:extLst>
              <a:ext uri="{FF2B5EF4-FFF2-40B4-BE49-F238E27FC236}">
                <a16:creationId xmlns:a16="http://schemas.microsoft.com/office/drawing/2014/main" id="{2B47110D-3FD3-6147-5065-19CDBA8E535D}"/>
              </a:ext>
            </a:extLst>
          </p:cNvPr>
          <p:cNvCxnSpPr>
            <a:cxnSpLocks/>
          </p:cNvCxnSpPr>
          <p:nvPr/>
        </p:nvCxnSpPr>
        <p:spPr>
          <a:xfrm>
            <a:off x="6916896" y="483648"/>
            <a:ext cx="0" cy="6374352"/>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818913F1-3CE3-AE43-69DA-86113A065031}"/>
              </a:ext>
            </a:extLst>
          </p:cNvPr>
          <p:cNvGraphicFramePr>
            <a:graphicFrameLocks/>
          </p:cNvGraphicFramePr>
          <p:nvPr>
            <p:extLst>
              <p:ext uri="{D42A27DB-BD31-4B8C-83A1-F6EECF244321}">
                <p14:modId xmlns:p14="http://schemas.microsoft.com/office/powerpoint/2010/main" val="3051144413"/>
              </p:ext>
            </p:extLst>
          </p:nvPr>
        </p:nvGraphicFramePr>
        <p:xfrm>
          <a:off x="162869" y="1576166"/>
          <a:ext cx="6901685" cy="46194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6BF0D76-768D-9059-E4C3-6FB6923FC6F6}"/>
              </a:ext>
            </a:extLst>
          </p:cNvPr>
          <p:cNvSpPr txBox="1"/>
          <p:nvPr/>
        </p:nvSpPr>
        <p:spPr>
          <a:xfrm>
            <a:off x="0" y="594994"/>
            <a:ext cx="6676994" cy="984885"/>
          </a:xfrm>
          <a:prstGeom prst="rect">
            <a:avLst/>
          </a:prstGeom>
          <a:noFill/>
        </p:spPr>
        <p:txBody>
          <a:bodyPr wrap="square" rtlCol="0">
            <a:spAutoFit/>
          </a:bodyPr>
          <a:lstStyle/>
          <a:p>
            <a:pPr algn="ctr"/>
            <a:r>
              <a:rPr lang="en-US" sz="2000" b="1" dirty="0">
                <a:solidFill>
                  <a:srgbClr val="002060"/>
                </a:solidFill>
              </a:rPr>
              <a:t>9 out of 10 of plan sponsors believe hospital margins are unreasonable/indefensible</a:t>
            </a:r>
          </a:p>
          <a:p>
            <a:pPr algn="ctr"/>
            <a:r>
              <a:rPr lang="en-US" dirty="0">
                <a:solidFill>
                  <a:srgbClr val="002060"/>
                </a:solidFill>
              </a:rPr>
              <a:t>Market consolidation has not improved costs and quality of services</a:t>
            </a:r>
            <a:endParaRPr lang="en-US" b="1" dirty="0">
              <a:solidFill>
                <a:srgbClr val="002060"/>
              </a:solidFill>
            </a:endParaRPr>
          </a:p>
        </p:txBody>
      </p:sp>
      <p:graphicFrame>
        <p:nvGraphicFramePr>
          <p:cNvPr id="10" name="Chart 9">
            <a:extLst>
              <a:ext uri="{FF2B5EF4-FFF2-40B4-BE49-F238E27FC236}">
                <a16:creationId xmlns:a16="http://schemas.microsoft.com/office/drawing/2014/main" id="{A8E29082-26F9-26B7-046F-7972C2063C8E}"/>
              </a:ext>
            </a:extLst>
          </p:cNvPr>
          <p:cNvGraphicFramePr>
            <a:graphicFrameLocks/>
          </p:cNvGraphicFramePr>
          <p:nvPr>
            <p:extLst>
              <p:ext uri="{D42A27DB-BD31-4B8C-83A1-F6EECF244321}">
                <p14:modId xmlns:p14="http://schemas.microsoft.com/office/powerpoint/2010/main" val="2657174136"/>
              </p:ext>
            </p:extLst>
          </p:nvPr>
        </p:nvGraphicFramePr>
        <p:xfrm>
          <a:off x="7193784" y="1565824"/>
          <a:ext cx="5028929" cy="523179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478FA86-41C6-0CE4-F4CC-83302F8BA5EC}"/>
              </a:ext>
            </a:extLst>
          </p:cNvPr>
          <p:cNvSpPr txBox="1"/>
          <p:nvPr/>
        </p:nvSpPr>
        <p:spPr>
          <a:xfrm>
            <a:off x="-617811" y="6380789"/>
            <a:ext cx="8080745" cy="369332"/>
          </a:xfrm>
          <a:prstGeom prst="rect">
            <a:avLst/>
          </a:prstGeom>
          <a:noFill/>
        </p:spPr>
        <p:txBody>
          <a:bodyPr wrap="square" lIns="91440" tIns="45720" rIns="91440" bIns="45720" anchor="t">
            <a:spAutoFit/>
          </a:bodyPr>
          <a:lstStyle/>
          <a:p>
            <a:pPr algn="ctr"/>
            <a:r>
              <a:rPr lang="en-US" b="1" dirty="0">
                <a:solidFill>
                  <a:srgbClr val="002060"/>
                </a:solidFill>
              </a:rPr>
              <a:t>“Hospital pricing is killing us” </a:t>
            </a:r>
            <a:r>
              <a:rPr lang="en-US" sz="1400" b="1" dirty="0">
                <a:solidFill>
                  <a:schemeClr val="accent1"/>
                </a:solidFill>
              </a:rPr>
              <a:t>– Survey respondent </a:t>
            </a:r>
            <a:endParaRPr lang="en-US" sz="1400" b="1" dirty="0">
              <a:solidFill>
                <a:schemeClr val="accent1"/>
              </a:solidFill>
              <a:cs typeface="Calibri"/>
            </a:endParaRPr>
          </a:p>
        </p:txBody>
      </p:sp>
    </p:spTree>
    <p:extLst>
      <p:ext uri="{BB962C8B-B14F-4D97-AF65-F5344CB8AC3E}">
        <p14:creationId xmlns:p14="http://schemas.microsoft.com/office/powerpoint/2010/main" val="229890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D8AF6C-A145-ED20-94F6-F51BFE6BBA8F}"/>
              </a:ext>
            </a:extLst>
          </p:cNvPr>
          <p:cNvSpPr/>
          <p:nvPr/>
        </p:nvSpPr>
        <p:spPr>
          <a:xfrm>
            <a:off x="6115460" y="468244"/>
            <a:ext cx="6076539" cy="63897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1E30FB7-EE1C-5549-E020-94AF7509682E}"/>
              </a:ext>
            </a:extLst>
          </p:cNvPr>
          <p:cNvSpPr txBox="1"/>
          <p:nvPr/>
        </p:nvSpPr>
        <p:spPr>
          <a:xfrm>
            <a:off x="6096000" y="647043"/>
            <a:ext cx="6034899" cy="707886"/>
          </a:xfrm>
          <a:prstGeom prst="rect">
            <a:avLst/>
          </a:prstGeom>
          <a:noFill/>
        </p:spPr>
        <p:txBody>
          <a:bodyPr wrap="square" rtlCol="0">
            <a:spAutoFit/>
          </a:bodyPr>
          <a:lstStyle/>
          <a:p>
            <a:pPr algn="ctr"/>
            <a:r>
              <a:rPr lang="en-US" sz="2000" b="1" dirty="0">
                <a:solidFill>
                  <a:schemeClr val="bg1"/>
                </a:solidFill>
              </a:rPr>
              <a:t>Employers are seeking to assert greater financial control of their PBM relationships</a:t>
            </a:r>
          </a:p>
        </p:txBody>
      </p:sp>
      <p:sp>
        <p:nvSpPr>
          <p:cNvPr id="3" name="TextBox 2">
            <a:extLst>
              <a:ext uri="{FF2B5EF4-FFF2-40B4-BE49-F238E27FC236}">
                <a16:creationId xmlns:a16="http://schemas.microsoft.com/office/drawing/2014/main" id="{DB1B07E8-8D82-2347-4367-25FB28F72BC6}"/>
              </a:ext>
            </a:extLst>
          </p:cNvPr>
          <p:cNvSpPr txBox="1"/>
          <p:nvPr/>
        </p:nvSpPr>
        <p:spPr>
          <a:xfrm>
            <a:off x="131751" y="545740"/>
            <a:ext cx="5790856" cy="1323439"/>
          </a:xfrm>
          <a:prstGeom prst="rect">
            <a:avLst/>
          </a:prstGeom>
          <a:noFill/>
        </p:spPr>
        <p:txBody>
          <a:bodyPr wrap="square" lIns="91440" tIns="45720" rIns="91440" bIns="45720" rtlCol="0" anchor="t">
            <a:spAutoFit/>
          </a:bodyPr>
          <a:lstStyle/>
          <a:p>
            <a:pPr algn="ctr"/>
            <a:r>
              <a:rPr lang="en-US" sz="2000" b="1" dirty="0">
                <a:solidFill>
                  <a:srgbClr val="002060"/>
                </a:solidFill>
              </a:rPr>
              <a:t>To what extent are you doing the following regarding your organization’s </a:t>
            </a:r>
          </a:p>
          <a:p>
            <a:pPr algn="ctr"/>
            <a:r>
              <a:rPr lang="en-US" sz="2000" b="1" dirty="0">
                <a:solidFill>
                  <a:srgbClr val="002060"/>
                </a:solidFill>
              </a:rPr>
              <a:t>pharmacy benefit management strategy:</a:t>
            </a:r>
            <a:endParaRPr lang="en-US" sz="2000" b="1" dirty="0">
              <a:solidFill>
                <a:srgbClr val="002060"/>
              </a:solidFill>
              <a:cs typeface="Calibri"/>
            </a:endParaRPr>
          </a:p>
          <a:p>
            <a:pPr marL="285750" indent="-285750">
              <a:buClr>
                <a:schemeClr val="bg1"/>
              </a:buClr>
              <a:buFont typeface="Arial" panose="020B0604020202020204" pitchFamily="34" charset="0"/>
              <a:buChar char="•"/>
            </a:pPr>
            <a:endParaRPr lang="en-US" sz="2000" dirty="0">
              <a:solidFill>
                <a:srgbClr val="002060"/>
              </a:solidFill>
            </a:endParaRPr>
          </a:p>
        </p:txBody>
      </p:sp>
      <p:sp>
        <p:nvSpPr>
          <p:cNvPr id="5" name="TextBox 11">
            <a:extLst>
              <a:ext uri="{FF2B5EF4-FFF2-40B4-BE49-F238E27FC236}">
                <a16:creationId xmlns:a16="http://schemas.microsoft.com/office/drawing/2014/main" id="{0F5E6D08-21C3-D21E-528C-84F5C5D7FA8F}"/>
              </a:ext>
            </a:extLst>
          </p:cNvPr>
          <p:cNvSpPr txBox="1"/>
          <p:nvPr/>
        </p:nvSpPr>
        <p:spPr>
          <a:xfrm>
            <a:off x="-88901" y="-21954"/>
            <a:ext cx="3702613"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chemeClr val="bg1"/>
                </a:solidFill>
              </a:rPr>
              <a:t>Employer Perspectives on PBMs</a:t>
            </a:r>
          </a:p>
        </p:txBody>
      </p:sp>
      <p:graphicFrame>
        <p:nvGraphicFramePr>
          <p:cNvPr id="4" name="Chart 3">
            <a:extLst>
              <a:ext uri="{FF2B5EF4-FFF2-40B4-BE49-F238E27FC236}">
                <a16:creationId xmlns:a16="http://schemas.microsoft.com/office/drawing/2014/main" id="{FB2C77E2-584C-E5DB-A03D-74A01333D319}"/>
              </a:ext>
            </a:extLst>
          </p:cNvPr>
          <p:cNvGraphicFramePr>
            <a:graphicFrameLocks/>
          </p:cNvGraphicFramePr>
          <p:nvPr>
            <p:extLst>
              <p:ext uri="{D42A27DB-BD31-4B8C-83A1-F6EECF244321}">
                <p14:modId xmlns:p14="http://schemas.microsoft.com/office/powerpoint/2010/main" val="1327565638"/>
              </p:ext>
            </p:extLst>
          </p:nvPr>
        </p:nvGraphicFramePr>
        <p:xfrm>
          <a:off x="6473050" y="1354929"/>
          <a:ext cx="5840972" cy="5350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F25D70DB-3116-46E5-9650-E286F41633C3}"/>
              </a:ext>
            </a:extLst>
          </p:cNvPr>
          <p:cNvGraphicFramePr>
            <a:graphicFrameLocks/>
          </p:cNvGraphicFramePr>
          <p:nvPr>
            <p:extLst>
              <p:ext uri="{D42A27DB-BD31-4B8C-83A1-F6EECF244321}">
                <p14:modId xmlns:p14="http://schemas.microsoft.com/office/powerpoint/2010/main" val="3994085941"/>
              </p:ext>
            </p:extLst>
          </p:nvPr>
        </p:nvGraphicFramePr>
        <p:xfrm>
          <a:off x="131751" y="1695846"/>
          <a:ext cx="5790856" cy="5009481"/>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C2EEFC9F-36A9-BFBF-87F0-14DE36CA9B9E}"/>
              </a:ext>
            </a:extLst>
          </p:cNvPr>
          <p:cNvCxnSpPr>
            <a:cxnSpLocks/>
          </p:cNvCxnSpPr>
          <p:nvPr/>
        </p:nvCxnSpPr>
        <p:spPr>
          <a:xfrm flipH="1">
            <a:off x="6076541" y="470585"/>
            <a:ext cx="29189" cy="638741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9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D8AF6C-A145-ED20-94F6-F51BFE6BBA8F}"/>
              </a:ext>
            </a:extLst>
          </p:cNvPr>
          <p:cNvSpPr/>
          <p:nvPr/>
        </p:nvSpPr>
        <p:spPr>
          <a:xfrm>
            <a:off x="7762112" y="484745"/>
            <a:ext cx="4429888" cy="63637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11">
            <a:extLst>
              <a:ext uri="{FF2B5EF4-FFF2-40B4-BE49-F238E27FC236}">
                <a16:creationId xmlns:a16="http://schemas.microsoft.com/office/drawing/2014/main" id="{0F5E6D08-21C3-D21E-528C-84F5C5D7FA8F}"/>
              </a:ext>
            </a:extLst>
          </p:cNvPr>
          <p:cNvSpPr txBox="1"/>
          <p:nvPr/>
        </p:nvSpPr>
        <p:spPr>
          <a:xfrm>
            <a:off x="-127591" y="0"/>
            <a:ext cx="3817799"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chemeClr val="bg1"/>
                </a:solidFill>
              </a:rPr>
              <a:t>Employer Perspectives on PBMs</a:t>
            </a:r>
          </a:p>
        </p:txBody>
      </p:sp>
      <p:graphicFrame>
        <p:nvGraphicFramePr>
          <p:cNvPr id="4" name="Chart 3">
            <a:extLst>
              <a:ext uri="{FF2B5EF4-FFF2-40B4-BE49-F238E27FC236}">
                <a16:creationId xmlns:a16="http://schemas.microsoft.com/office/drawing/2014/main" id="{FB2C77E2-584C-E5DB-A03D-74A01333D319}"/>
              </a:ext>
            </a:extLst>
          </p:cNvPr>
          <p:cNvGraphicFramePr>
            <a:graphicFrameLocks/>
          </p:cNvGraphicFramePr>
          <p:nvPr>
            <p:extLst>
              <p:ext uri="{D42A27DB-BD31-4B8C-83A1-F6EECF244321}">
                <p14:modId xmlns:p14="http://schemas.microsoft.com/office/powerpoint/2010/main" val="886583464"/>
              </p:ext>
            </p:extLst>
          </p:nvPr>
        </p:nvGraphicFramePr>
        <p:xfrm>
          <a:off x="61101" y="1535674"/>
          <a:ext cx="8155799" cy="50669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D62B3C5-1295-7A73-897A-4DF05F708738}"/>
              </a:ext>
            </a:extLst>
          </p:cNvPr>
          <p:cNvSpPr txBox="1"/>
          <p:nvPr/>
        </p:nvSpPr>
        <p:spPr>
          <a:xfrm>
            <a:off x="61101" y="581567"/>
            <a:ext cx="7517424" cy="954107"/>
          </a:xfrm>
          <a:prstGeom prst="rect">
            <a:avLst/>
          </a:prstGeom>
          <a:noFill/>
        </p:spPr>
        <p:txBody>
          <a:bodyPr wrap="square" rtlCol="0">
            <a:spAutoFit/>
          </a:bodyPr>
          <a:lstStyle/>
          <a:p>
            <a:pPr algn="ctr"/>
            <a:r>
              <a:rPr lang="en-US" sz="2800" b="1">
                <a:solidFill>
                  <a:srgbClr val="002060"/>
                </a:solidFill>
              </a:rPr>
              <a:t>Employers are seeking to assert greater control of their formulary management </a:t>
            </a:r>
          </a:p>
        </p:txBody>
      </p:sp>
      <p:sp>
        <p:nvSpPr>
          <p:cNvPr id="6" name="TextBox 5">
            <a:extLst>
              <a:ext uri="{FF2B5EF4-FFF2-40B4-BE49-F238E27FC236}">
                <a16:creationId xmlns:a16="http://schemas.microsoft.com/office/drawing/2014/main" id="{6E389C83-00BE-C3AD-C89E-6F331A4EB64B}"/>
              </a:ext>
            </a:extLst>
          </p:cNvPr>
          <p:cNvSpPr txBox="1"/>
          <p:nvPr/>
        </p:nvSpPr>
        <p:spPr>
          <a:xfrm>
            <a:off x="7834179" y="1781850"/>
            <a:ext cx="4408621" cy="4124206"/>
          </a:xfrm>
          <a:prstGeom prst="rect">
            <a:avLst/>
          </a:prstGeom>
          <a:noFill/>
        </p:spPr>
        <p:txBody>
          <a:bodyPr wrap="square" lIns="91440" tIns="45720" rIns="91440" bIns="45720" rtlCol="0" anchor="t">
            <a:spAutoFit/>
          </a:bodyPr>
          <a:lstStyle/>
          <a:p>
            <a:pPr>
              <a:buClr>
                <a:schemeClr val="bg1"/>
              </a:buClr>
            </a:pPr>
            <a:r>
              <a:rPr lang="en-US">
                <a:solidFill>
                  <a:schemeClr val="bg1"/>
                </a:solidFill>
              </a:rPr>
              <a:t>Most employers already believe that their formulary:</a:t>
            </a:r>
          </a:p>
          <a:p>
            <a:pPr marL="285750" indent="-285750">
              <a:spcBef>
                <a:spcPts val="600"/>
              </a:spcBef>
              <a:buClr>
                <a:schemeClr val="bg1"/>
              </a:buClr>
              <a:buFont typeface="Arial" panose="020B0604020202020204" pitchFamily="34" charset="0"/>
              <a:buChar char="•"/>
            </a:pPr>
            <a:r>
              <a:rPr lang="en-US">
                <a:solidFill>
                  <a:schemeClr val="bg1"/>
                </a:solidFill>
              </a:rPr>
              <a:t>Promotes and includes biosimilars </a:t>
            </a:r>
            <a:r>
              <a:rPr lang="en-US" sz="2000" b="1">
                <a:solidFill>
                  <a:schemeClr val="bg1"/>
                </a:solidFill>
              </a:rPr>
              <a:t>(69%)</a:t>
            </a:r>
            <a:endParaRPr lang="en-US" b="1">
              <a:solidFill>
                <a:schemeClr val="bg1"/>
              </a:solidFill>
            </a:endParaRPr>
          </a:p>
          <a:p>
            <a:pPr marL="285750" indent="-285750">
              <a:spcBef>
                <a:spcPts val="600"/>
              </a:spcBef>
              <a:buClr>
                <a:schemeClr val="bg1"/>
              </a:buClr>
              <a:buFont typeface="Arial" panose="020B0604020202020204" pitchFamily="34" charset="0"/>
              <a:buChar char="•"/>
            </a:pPr>
            <a:r>
              <a:rPr lang="en-US">
                <a:solidFill>
                  <a:schemeClr val="bg1"/>
                </a:solidFill>
              </a:rPr>
              <a:t>Removes low-value drugs </a:t>
            </a:r>
            <a:r>
              <a:rPr lang="en-US" sz="2000" b="1">
                <a:solidFill>
                  <a:schemeClr val="bg1"/>
                </a:solidFill>
              </a:rPr>
              <a:t>(50%)</a:t>
            </a:r>
            <a:endParaRPr lang="en-US" b="1">
              <a:solidFill>
                <a:schemeClr val="bg1"/>
              </a:solidFill>
            </a:endParaRP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endParaRPr lang="en-US">
              <a:solidFill>
                <a:schemeClr val="bg1"/>
              </a:solidFill>
            </a:endParaRPr>
          </a:p>
          <a:p>
            <a:pPr>
              <a:buClr>
                <a:schemeClr val="bg1"/>
              </a:buClr>
            </a:pPr>
            <a:r>
              <a:rPr lang="en-US">
                <a:solidFill>
                  <a:schemeClr val="bg1"/>
                </a:solidFill>
              </a:rPr>
              <a:t>Key areas of focus being considered in the next 1-3 years are: </a:t>
            </a:r>
          </a:p>
          <a:p>
            <a:pPr marL="285750" indent="-285750">
              <a:spcBef>
                <a:spcPts val="600"/>
              </a:spcBef>
              <a:buClr>
                <a:schemeClr val="bg1"/>
              </a:buClr>
              <a:buFont typeface="Arial" panose="020B0604020202020204" pitchFamily="34" charset="0"/>
              <a:buChar char="•"/>
            </a:pPr>
            <a:r>
              <a:rPr lang="en-US">
                <a:solidFill>
                  <a:schemeClr val="bg1"/>
                </a:solidFill>
              </a:rPr>
              <a:t>Use of a value-based formulary versus a rebate-driven formulary </a:t>
            </a:r>
            <a:r>
              <a:rPr lang="en-US" sz="2000" b="1">
                <a:solidFill>
                  <a:schemeClr val="bg1"/>
                </a:solidFill>
              </a:rPr>
              <a:t>(49%)</a:t>
            </a:r>
          </a:p>
          <a:p>
            <a:pPr marL="285750" indent="-285750">
              <a:spcBef>
                <a:spcPts val="600"/>
              </a:spcBef>
              <a:buClr>
                <a:schemeClr val="bg1"/>
              </a:buClr>
              <a:buFont typeface="Arial" panose="020B0604020202020204" pitchFamily="34" charset="0"/>
              <a:buChar char="•"/>
            </a:pPr>
            <a:r>
              <a:rPr lang="en-US">
                <a:solidFill>
                  <a:schemeClr val="bg1"/>
                </a:solidFill>
              </a:rPr>
              <a:t>Flexibility to customize formulary without financial penalties </a:t>
            </a:r>
            <a:r>
              <a:rPr lang="en-US" sz="2000" b="1">
                <a:solidFill>
                  <a:schemeClr val="bg1"/>
                </a:solidFill>
              </a:rPr>
              <a:t>(43%)</a:t>
            </a:r>
          </a:p>
          <a:p>
            <a:pPr marL="285750" indent="-285750">
              <a:buClr>
                <a:schemeClr val="bg1"/>
              </a:buClr>
              <a:buFont typeface="Arial" panose="020B0604020202020204" pitchFamily="34" charset="0"/>
              <a:buChar char="•"/>
            </a:pPr>
            <a:endParaRPr lang="en-US">
              <a:solidFill>
                <a:schemeClr val="bg1"/>
              </a:solidFill>
            </a:endParaRPr>
          </a:p>
        </p:txBody>
      </p:sp>
    </p:spTree>
    <p:extLst>
      <p:ext uri="{BB962C8B-B14F-4D97-AF65-F5344CB8AC3E}">
        <p14:creationId xmlns:p14="http://schemas.microsoft.com/office/powerpoint/2010/main" val="17674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D16E2B-05A6-16B3-FBB8-AC0B7163880E}"/>
              </a:ext>
            </a:extLst>
          </p:cNvPr>
          <p:cNvSpPr/>
          <p:nvPr/>
        </p:nvSpPr>
        <p:spPr>
          <a:xfrm>
            <a:off x="4593522" y="482600"/>
            <a:ext cx="7598477" cy="6375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1">
            <a:extLst>
              <a:ext uri="{FF2B5EF4-FFF2-40B4-BE49-F238E27FC236}">
                <a16:creationId xmlns:a16="http://schemas.microsoft.com/office/drawing/2014/main" id="{9A7C0BE9-5034-F0EE-41C9-F52057B64CC2}"/>
              </a:ext>
            </a:extLst>
          </p:cNvPr>
          <p:cNvSpPr txBox="1"/>
          <p:nvPr/>
        </p:nvSpPr>
        <p:spPr>
          <a:xfrm>
            <a:off x="4859722" y="570365"/>
            <a:ext cx="7246641" cy="1292662"/>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tx2">
                    <a:lumMod val="40000"/>
                    <a:lumOff val="60000"/>
                  </a:schemeClr>
                </a:solidFill>
              </a:rPr>
              <a:t>Glimpse into the future:</a:t>
            </a:r>
          </a:p>
          <a:p>
            <a:pPr algn="ctr"/>
            <a:r>
              <a:rPr lang="en-US" sz="1800" b="1" dirty="0">
                <a:solidFill>
                  <a:schemeClr val="bg2"/>
                </a:solidFill>
              </a:rPr>
              <a:t>The fastest-growing areas of health include </a:t>
            </a:r>
            <a:endParaRPr lang="en-US" sz="1800" b="1" dirty="0">
              <a:solidFill>
                <a:schemeClr val="bg2"/>
              </a:solidFill>
              <a:cs typeface="Calibri"/>
            </a:endParaRPr>
          </a:p>
          <a:p>
            <a:pPr algn="ctr"/>
            <a:r>
              <a:rPr lang="en-US" sz="1800" b="1" dirty="0">
                <a:solidFill>
                  <a:schemeClr val="bg2"/>
                </a:solidFill>
              </a:rPr>
              <a:t>promoting precision medicine, negotiating and auditing hospital prices, and confirming appropriate sites of care</a:t>
            </a:r>
            <a:endParaRPr lang="en-US" sz="1800" b="1" dirty="0">
              <a:solidFill>
                <a:schemeClr val="bg2"/>
              </a:solidFill>
              <a:cs typeface="Calibri"/>
            </a:endParaRPr>
          </a:p>
        </p:txBody>
      </p:sp>
      <p:sp>
        <p:nvSpPr>
          <p:cNvPr id="7" name="TextBox 11">
            <a:extLst>
              <a:ext uri="{FF2B5EF4-FFF2-40B4-BE49-F238E27FC236}">
                <a16:creationId xmlns:a16="http://schemas.microsoft.com/office/drawing/2014/main" id="{E47BE87D-61E6-8E26-1C00-79B844697A31}"/>
              </a:ext>
            </a:extLst>
          </p:cNvPr>
          <p:cNvSpPr txBox="1"/>
          <p:nvPr/>
        </p:nvSpPr>
        <p:spPr>
          <a:xfrm>
            <a:off x="-247590" y="-10985"/>
            <a:ext cx="635655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chemeClr val="bg1"/>
                </a:solidFill>
              </a:rPr>
              <a:t>Employer/Purchaser Perspectives on High-Cost Claims</a:t>
            </a:r>
          </a:p>
        </p:txBody>
      </p:sp>
      <p:graphicFrame>
        <p:nvGraphicFramePr>
          <p:cNvPr id="11" name="Chart 10">
            <a:extLst>
              <a:ext uri="{FF2B5EF4-FFF2-40B4-BE49-F238E27FC236}">
                <a16:creationId xmlns:a16="http://schemas.microsoft.com/office/drawing/2014/main" id="{A6FDCD5B-D942-F84B-7498-6A515AEB3236}"/>
              </a:ext>
            </a:extLst>
          </p:cNvPr>
          <p:cNvGraphicFramePr>
            <a:graphicFrameLocks/>
          </p:cNvGraphicFramePr>
          <p:nvPr>
            <p:extLst>
              <p:ext uri="{D42A27DB-BD31-4B8C-83A1-F6EECF244321}">
                <p14:modId xmlns:p14="http://schemas.microsoft.com/office/powerpoint/2010/main" val="210925956"/>
              </p:ext>
            </p:extLst>
          </p:nvPr>
        </p:nvGraphicFramePr>
        <p:xfrm>
          <a:off x="5060058" y="1875234"/>
          <a:ext cx="7367715" cy="4920204"/>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30">
            <a:extLst>
              <a:ext uri="{FF2B5EF4-FFF2-40B4-BE49-F238E27FC236}">
                <a16:creationId xmlns:a16="http://schemas.microsoft.com/office/drawing/2014/main" id="{70C3A21D-4712-20E0-1872-1732C881F041}"/>
              </a:ext>
            </a:extLst>
          </p:cNvPr>
          <p:cNvGrpSpPr/>
          <p:nvPr/>
        </p:nvGrpSpPr>
        <p:grpSpPr>
          <a:xfrm>
            <a:off x="147796" y="767288"/>
            <a:ext cx="4209952" cy="5483728"/>
            <a:chOff x="259178" y="742956"/>
            <a:chExt cx="4209952" cy="5483728"/>
          </a:xfrm>
        </p:grpSpPr>
        <p:grpSp>
          <p:nvGrpSpPr>
            <p:cNvPr id="22" name="Group 21">
              <a:extLst>
                <a:ext uri="{FF2B5EF4-FFF2-40B4-BE49-F238E27FC236}">
                  <a16:creationId xmlns:a16="http://schemas.microsoft.com/office/drawing/2014/main" id="{E51AF31A-4FC1-B68A-AA28-0057412EB002}"/>
                </a:ext>
              </a:extLst>
            </p:cNvPr>
            <p:cNvGrpSpPr/>
            <p:nvPr/>
          </p:nvGrpSpPr>
          <p:grpSpPr>
            <a:xfrm>
              <a:off x="259178" y="742956"/>
              <a:ext cx="4209952" cy="5483728"/>
              <a:chOff x="259178" y="742956"/>
              <a:chExt cx="4209952" cy="5483728"/>
            </a:xfrm>
          </p:grpSpPr>
          <p:grpSp>
            <p:nvGrpSpPr>
              <p:cNvPr id="4" name="Group 3">
                <a:extLst>
                  <a:ext uri="{FF2B5EF4-FFF2-40B4-BE49-F238E27FC236}">
                    <a16:creationId xmlns:a16="http://schemas.microsoft.com/office/drawing/2014/main" id="{B5A43CEF-5EF8-5750-B141-593295C99AEA}"/>
                  </a:ext>
                </a:extLst>
              </p:cNvPr>
              <p:cNvGrpSpPr/>
              <p:nvPr/>
            </p:nvGrpSpPr>
            <p:grpSpPr>
              <a:xfrm>
                <a:off x="259178" y="742956"/>
                <a:ext cx="4209952" cy="5483728"/>
                <a:chOff x="556877" y="558891"/>
                <a:chExt cx="4473557" cy="5649813"/>
              </a:xfrm>
            </p:grpSpPr>
            <p:sp>
              <p:nvSpPr>
                <p:cNvPr id="32" name="TextBox 11">
                  <a:extLst>
                    <a:ext uri="{FF2B5EF4-FFF2-40B4-BE49-F238E27FC236}">
                      <a16:creationId xmlns:a16="http://schemas.microsoft.com/office/drawing/2014/main" id="{08C675BA-FB1C-2658-B633-041851B593E8}"/>
                    </a:ext>
                  </a:extLst>
                </p:cNvPr>
                <p:cNvSpPr txBox="1"/>
                <p:nvPr/>
              </p:nvSpPr>
              <p:spPr>
                <a:xfrm>
                  <a:off x="556877" y="558891"/>
                  <a:ext cx="4473557" cy="983005"/>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accent1"/>
                      </a:solidFill>
                    </a:rPr>
                    <a:t>Current look into the environment: </a:t>
                  </a:r>
                </a:p>
                <a:p>
                  <a:pPr algn="ctr"/>
                  <a:r>
                    <a:rPr lang="en-US" sz="1800" dirty="0">
                      <a:solidFill>
                        <a:srgbClr val="002060"/>
                      </a:solidFill>
                    </a:rPr>
                    <a:t>High-cost claims strategies</a:t>
                  </a:r>
                  <a:r>
                    <a:rPr lang="en-US" sz="1800" b="1" dirty="0">
                      <a:solidFill>
                        <a:srgbClr val="002060"/>
                      </a:solidFill>
                    </a:rPr>
                    <a:t> </a:t>
                  </a:r>
                  <a:r>
                    <a:rPr lang="en-US" sz="1800" dirty="0">
                      <a:solidFill>
                        <a:srgbClr val="002060"/>
                      </a:solidFill>
                    </a:rPr>
                    <a:t>employers are </a:t>
                  </a:r>
                  <a:r>
                    <a:rPr lang="en-US" sz="1800" b="1" dirty="0">
                      <a:solidFill>
                        <a:srgbClr val="002060"/>
                      </a:solidFill>
                    </a:rPr>
                    <a:t>currently doing:</a:t>
                  </a:r>
                  <a:endParaRPr lang="en-US" b="1" dirty="0">
                    <a:solidFill>
                      <a:srgbClr val="002060"/>
                    </a:solidFill>
                  </a:endParaRPr>
                </a:p>
              </p:txBody>
            </p:sp>
            <p:grpSp>
              <p:nvGrpSpPr>
                <p:cNvPr id="16" name="Group 15">
                  <a:extLst>
                    <a:ext uri="{FF2B5EF4-FFF2-40B4-BE49-F238E27FC236}">
                      <a16:creationId xmlns:a16="http://schemas.microsoft.com/office/drawing/2014/main" id="{3DA2A837-7A53-7176-10C5-B999FFF1437A}"/>
                    </a:ext>
                  </a:extLst>
                </p:cNvPr>
                <p:cNvGrpSpPr/>
                <p:nvPr/>
              </p:nvGrpSpPr>
              <p:grpSpPr>
                <a:xfrm>
                  <a:off x="1045820" y="1770357"/>
                  <a:ext cx="3603129" cy="4438347"/>
                  <a:chOff x="97836" y="1865584"/>
                  <a:chExt cx="3603129" cy="4438347"/>
                </a:xfrm>
              </p:grpSpPr>
              <p:pic>
                <p:nvPicPr>
                  <p:cNvPr id="8" name="Graphic 7" descr="Medical with solid fill">
                    <a:extLst>
                      <a:ext uri="{FF2B5EF4-FFF2-40B4-BE49-F238E27FC236}">
                        <a16:creationId xmlns:a16="http://schemas.microsoft.com/office/drawing/2014/main" id="{DA80B6B3-22F8-CAE8-6399-9A838AA646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7836" y="1865584"/>
                    <a:ext cx="1068725" cy="1036212"/>
                  </a:xfrm>
                  <a:prstGeom prst="rect">
                    <a:avLst/>
                  </a:prstGeom>
                </p:spPr>
              </p:pic>
              <p:pic>
                <p:nvPicPr>
                  <p:cNvPr id="15" name="Graphic 14" descr="Stethoscope with solid fill">
                    <a:extLst>
                      <a:ext uri="{FF2B5EF4-FFF2-40B4-BE49-F238E27FC236}">
                        <a16:creationId xmlns:a16="http://schemas.microsoft.com/office/drawing/2014/main" id="{58A3A650-1A4C-C1D2-6ED0-4400654A8C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6516" y="3538807"/>
                    <a:ext cx="1068726" cy="1036213"/>
                  </a:xfrm>
                  <a:prstGeom prst="rect">
                    <a:avLst/>
                  </a:prstGeom>
                </p:spPr>
              </p:pic>
              <p:sp>
                <p:nvSpPr>
                  <p:cNvPr id="34" name="TextBox 11">
                    <a:extLst>
                      <a:ext uri="{FF2B5EF4-FFF2-40B4-BE49-F238E27FC236}">
                        <a16:creationId xmlns:a16="http://schemas.microsoft.com/office/drawing/2014/main" id="{4EAE6DF0-3958-CBB2-155B-D67EE81D016B}"/>
                      </a:ext>
                    </a:extLst>
                  </p:cNvPr>
                  <p:cNvSpPr txBox="1"/>
                  <p:nvPr/>
                </p:nvSpPr>
                <p:spPr>
                  <a:xfrm>
                    <a:off x="1051209" y="2026739"/>
                    <a:ext cx="2555306" cy="729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rgbClr val="002060"/>
                        </a:solidFill>
                      </a:rPr>
                      <a:t>71% </a:t>
                    </a:r>
                    <a:r>
                      <a:rPr lang="en-US" sz="1600" b="1" dirty="0">
                        <a:solidFill>
                          <a:schemeClr val="accent1"/>
                        </a:solidFill>
                      </a:rPr>
                      <a:t>proactively managing complex cases</a:t>
                    </a:r>
                  </a:p>
                </p:txBody>
              </p:sp>
              <p:sp>
                <p:nvSpPr>
                  <p:cNvPr id="36" name="TextBox 11">
                    <a:extLst>
                      <a:ext uri="{FF2B5EF4-FFF2-40B4-BE49-F238E27FC236}">
                        <a16:creationId xmlns:a16="http://schemas.microsoft.com/office/drawing/2014/main" id="{ADCC4709-A485-FF1E-9282-DF78F229E2D9}"/>
                      </a:ext>
                    </a:extLst>
                  </p:cNvPr>
                  <p:cNvSpPr txBox="1"/>
                  <p:nvPr/>
                </p:nvSpPr>
                <p:spPr>
                  <a:xfrm>
                    <a:off x="1001556" y="3663817"/>
                    <a:ext cx="2555306" cy="7293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a:solidFill>
                          <a:srgbClr val="002060"/>
                        </a:solidFill>
                      </a:rPr>
                      <a:t>69% </a:t>
                    </a:r>
                    <a:r>
                      <a:rPr lang="en-US" sz="1600" b="1">
                        <a:solidFill>
                          <a:schemeClr val="accent1"/>
                        </a:solidFill>
                      </a:rPr>
                      <a:t>promoting early intervention</a:t>
                    </a:r>
                  </a:p>
                </p:txBody>
              </p:sp>
              <p:sp>
                <p:nvSpPr>
                  <p:cNvPr id="6" name="TextBox 11">
                    <a:extLst>
                      <a:ext uri="{FF2B5EF4-FFF2-40B4-BE49-F238E27FC236}">
                        <a16:creationId xmlns:a16="http://schemas.microsoft.com/office/drawing/2014/main" id="{B14956B4-9D2B-50DC-A261-E9B73696DA5D}"/>
                      </a:ext>
                    </a:extLst>
                  </p:cNvPr>
                  <p:cNvSpPr txBox="1"/>
                  <p:nvPr/>
                </p:nvSpPr>
                <p:spPr>
                  <a:xfrm>
                    <a:off x="952739" y="5224617"/>
                    <a:ext cx="2748226" cy="9830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a:solidFill>
                          <a:srgbClr val="002060"/>
                        </a:solidFill>
                      </a:rPr>
                      <a:t>62% </a:t>
                    </a:r>
                    <a:r>
                      <a:rPr lang="en-US" sz="1600" b="1">
                        <a:solidFill>
                          <a:schemeClr val="accent1"/>
                        </a:solidFill>
                      </a:rPr>
                      <a:t>reviewing pharmacy claims run through </a:t>
                    </a:r>
                  </a:p>
                  <a:p>
                    <a:pPr algn="ctr"/>
                    <a:r>
                      <a:rPr lang="en-US" sz="1600" b="1">
                        <a:solidFill>
                          <a:schemeClr val="accent1"/>
                        </a:solidFill>
                      </a:rPr>
                      <a:t>medical benefit</a:t>
                    </a:r>
                  </a:p>
                </p:txBody>
              </p:sp>
              <p:pic>
                <p:nvPicPr>
                  <p:cNvPr id="9" name="Graphic 8" descr="Document with solid fill">
                    <a:extLst>
                      <a:ext uri="{FF2B5EF4-FFF2-40B4-BE49-F238E27FC236}">
                        <a16:creationId xmlns:a16="http://schemas.microsoft.com/office/drawing/2014/main" id="{D5A2A58B-8D87-2B01-7E4E-4C9CC34D8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9999" y="5318295"/>
                    <a:ext cx="1016562" cy="985636"/>
                  </a:xfrm>
                  <a:prstGeom prst="rect">
                    <a:avLst/>
                  </a:prstGeom>
                </p:spPr>
              </p:pic>
            </p:grpSp>
          </p:grpSp>
          <p:pic>
            <p:nvPicPr>
              <p:cNvPr id="18" name="Picture 17">
                <a:extLst>
                  <a:ext uri="{FF2B5EF4-FFF2-40B4-BE49-F238E27FC236}">
                    <a16:creationId xmlns:a16="http://schemas.microsoft.com/office/drawing/2014/main" id="{4398F059-60E4-9AEB-D902-88DEA29FAA94}"/>
                  </a:ext>
                </a:extLst>
              </p:cNvPr>
              <p:cNvPicPr>
                <a:picLocks noChangeAspect="1"/>
              </p:cNvPicPr>
              <p:nvPr/>
            </p:nvPicPr>
            <p:blipFill rotWithShape="1">
              <a:blip r:embed="rId10"/>
              <a:srcRect r="34718"/>
              <a:stretch/>
            </p:blipFill>
            <p:spPr>
              <a:xfrm>
                <a:off x="718811" y="1921211"/>
                <a:ext cx="656685" cy="1005927"/>
              </a:xfrm>
              <a:prstGeom prst="rect">
                <a:avLst/>
              </a:prstGeom>
            </p:spPr>
          </p:pic>
        </p:grpSp>
        <p:pic>
          <p:nvPicPr>
            <p:cNvPr id="26" name="Picture 25">
              <a:extLst>
                <a:ext uri="{FF2B5EF4-FFF2-40B4-BE49-F238E27FC236}">
                  <a16:creationId xmlns:a16="http://schemas.microsoft.com/office/drawing/2014/main" id="{D4D3324A-3B2F-652E-2001-72BA546B1677}"/>
                </a:ext>
              </a:extLst>
            </p:cNvPr>
            <p:cNvPicPr>
              <a:picLocks noChangeAspect="1"/>
            </p:cNvPicPr>
            <p:nvPr/>
          </p:nvPicPr>
          <p:blipFill rotWithShape="1">
            <a:blip r:embed="rId11"/>
            <a:srcRect r="30685"/>
            <a:stretch/>
          </p:blipFill>
          <p:spPr>
            <a:xfrm>
              <a:off x="726767" y="3547330"/>
              <a:ext cx="697260" cy="1005927"/>
            </a:xfrm>
            <a:prstGeom prst="rect">
              <a:avLst/>
            </a:prstGeom>
          </p:spPr>
        </p:pic>
        <p:pic>
          <p:nvPicPr>
            <p:cNvPr id="30" name="Picture 29">
              <a:extLst>
                <a:ext uri="{FF2B5EF4-FFF2-40B4-BE49-F238E27FC236}">
                  <a16:creationId xmlns:a16="http://schemas.microsoft.com/office/drawing/2014/main" id="{E4F4EF76-275E-043C-BA18-01589DFB2018}"/>
                </a:ext>
              </a:extLst>
            </p:cNvPr>
            <p:cNvPicPr>
              <a:picLocks noChangeAspect="1"/>
            </p:cNvPicPr>
            <p:nvPr/>
          </p:nvPicPr>
          <p:blipFill rotWithShape="1">
            <a:blip r:embed="rId12"/>
            <a:srcRect r="40961"/>
            <a:stretch/>
          </p:blipFill>
          <p:spPr>
            <a:xfrm>
              <a:off x="768401" y="5272818"/>
              <a:ext cx="565100" cy="951058"/>
            </a:xfrm>
            <a:prstGeom prst="rect">
              <a:avLst/>
            </a:prstGeom>
          </p:spPr>
        </p:pic>
      </p:grpSp>
    </p:spTree>
    <p:extLst>
      <p:ext uri="{BB962C8B-B14F-4D97-AF65-F5344CB8AC3E}">
        <p14:creationId xmlns:p14="http://schemas.microsoft.com/office/powerpoint/2010/main" val="345615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C88F-5A36-98FA-A9CF-CBE1CA341D3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EAF407-380E-4BD9-8CFB-65894C649088}"/>
              </a:ext>
            </a:extLst>
          </p:cNvPr>
          <p:cNvSpPr txBox="1">
            <a:spLocks noGrp="1"/>
          </p:cNvSpPr>
          <p:nvPr>
            <p:ph type="title"/>
          </p:nvPr>
        </p:nvSpPr>
        <p:spPr>
          <a:xfrm>
            <a:off x="-647700" y="538255"/>
            <a:ext cx="13487400" cy="936154"/>
          </a:xfrm>
          <a:prstGeom prst="rect">
            <a:avLst/>
          </a:prstGeom>
        </p:spPr>
        <p:txBody>
          <a:bodyPr vert="horz" wrap="square" lIns="0" tIns="12700" rIns="0" bIns="0" rtlCol="0">
            <a:spAutoFit/>
          </a:bodyPr>
          <a:lstStyle/>
          <a:p>
            <a:pPr marL="12700" algn="ctr">
              <a:lnSpc>
                <a:spcPct val="100000"/>
              </a:lnSpc>
              <a:spcBef>
                <a:spcPts val="100"/>
              </a:spcBef>
            </a:pPr>
            <a:r>
              <a:rPr lang="en-US" sz="2800" b="0" spc="-45" dirty="0">
                <a:solidFill>
                  <a:srgbClr val="1E3855"/>
                </a:solidFill>
                <a:latin typeface="Calibri"/>
                <a:cs typeface="Calibri"/>
              </a:rPr>
              <a:t>Pulse of the Purchaser Webinar Series</a:t>
            </a:r>
            <a:br>
              <a:rPr lang="en-US" sz="3200" b="0" spc="-45" dirty="0">
                <a:solidFill>
                  <a:srgbClr val="1E3855"/>
                </a:solidFill>
                <a:latin typeface="Calibri"/>
                <a:cs typeface="Calibri"/>
              </a:rPr>
            </a:br>
            <a:r>
              <a:rPr lang="en-US" sz="3200" spc="-45" dirty="0">
                <a:solidFill>
                  <a:srgbClr val="1E3855"/>
                </a:solidFill>
                <a:latin typeface="Calibri"/>
                <a:cs typeface="Calibri"/>
              </a:rPr>
              <a:t>Beyond the Pulse: Navigating Employer Insights </a:t>
            </a:r>
          </a:p>
        </p:txBody>
      </p:sp>
      <p:pic>
        <p:nvPicPr>
          <p:cNvPr id="3" name="object 3">
            <a:extLst>
              <a:ext uri="{FF2B5EF4-FFF2-40B4-BE49-F238E27FC236}">
                <a16:creationId xmlns:a16="http://schemas.microsoft.com/office/drawing/2014/main" id="{26A7B16A-12A5-4C1B-21D9-417A78B2615C}"/>
              </a:ext>
            </a:extLst>
          </p:cNvPr>
          <p:cNvPicPr/>
          <p:nvPr/>
        </p:nvPicPr>
        <p:blipFill>
          <a:blip r:embed="rId3" cstate="print"/>
          <a:stretch>
            <a:fillRect/>
          </a:stretch>
        </p:blipFill>
        <p:spPr>
          <a:xfrm>
            <a:off x="228600" y="5984747"/>
            <a:ext cx="2983991" cy="676655"/>
          </a:xfrm>
          <a:prstGeom prst="rect">
            <a:avLst/>
          </a:prstGeom>
        </p:spPr>
      </p:pic>
      <p:sp>
        <p:nvSpPr>
          <p:cNvPr id="9" name="object 2">
            <a:extLst>
              <a:ext uri="{FF2B5EF4-FFF2-40B4-BE49-F238E27FC236}">
                <a16:creationId xmlns:a16="http://schemas.microsoft.com/office/drawing/2014/main" id="{673FA69A-006C-151A-5784-9D613C72706E}"/>
              </a:ext>
            </a:extLst>
          </p:cNvPr>
          <p:cNvSpPr txBox="1">
            <a:spLocks/>
          </p:cNvSpPr>
          <p:nvPr/>
        </p:nvSpPr>
        <p:spPr>
          <a:xfrm>
            <a:off x="-637342" y="1594669"/>
            <a:ext cx="13487400" cy="887422"/>
          </a:xfrm>
          <a:prstGeom prst="rect">
            <a:avLst/>
          </a:prstGeom>
        </p:spPr>
        <p:txBody>
          <a:bodyPr vert="horz" wrap="square" lIns="0" tIns="12700" rIns="0" bIns="0" rtlCol="0">
            <a:spAutoFit/>
          </a:bodyPr>
          <a:lstStyle>
            <a:lvl1pPr>
              <a:defRPr sz="2000" b="1" i="0">
                <a:solidFill>
                  <a:schemeClr val="bg1"/>
                </a:solidFill>
                <a:latin typeface="Calibri"/>
                <a:ea typeface="+mj-ea"/>
                <a:cs typeface="Calibri"/>
              </a:defRPr>
            </a:lvl1pPr>
          </a:lstStyle>
          <a:p>
            <a:pPr marL="12700" algn="ctr">
              <a:spcBef>
                <a:spcPts val="100"/>
              </a:spcBef>
            </a:pPr>
            <a:r>
              <a:rPr lang="en-US" sz="2800" b="1" dirty="0">
                <a:solidFill>
                  <a:schemeClr val="tx2"/>
                </a:solidFill>
                <a:effectLst/>
                <a:latin typeface="Calibri" panose="020F0502020204030204" pitchFamily="34" charset="0"/>
                <a:ea typeface="Times New Roman" panose="02020603050405020304" pitchFamily="18" charset="0"/>
              </a:rPr>
              <a:t>Navigating the Financial Landscape: </a:t>
            </a:r>
          </a:p>
          <a:p>
            <a:pPr marL="12700" algn="ctr">
              <a:spcBef>
                <a:spcPts val="100"/>
              </a:spcBef>
            </a:pPr>
            <a:r>
              <a:rPr lang="en-US" sz="2800" b="1" dirty="0">
                <a:solidFill>
                  <a:schemeClr val="tx2"/>
                </a:solidFill>
                <a:effectLst/>
                <a:latin typeface="Calibri" panose="020F0502020204030204" pitchFamily="34" charset="0"/>
                <a:ea typeface="Times New Roman" panose="02020603050405020304" pitchFamily="18" charset="0"/>
              </a:rPr>
              <a:t>Fiduciary Perspectives and Cost Management</a:t>
            </a:r>
            <a:endParaRPr lang="en-US" sz="4800" spc="-45" dirty="0">
              <a:solidFill>
                <a:schemeClr val="tx2"/>
              </a:solidFill>
            </a:endParaRPr>
          </a:p>
        </p:txBody>
      </p:sp>
      <p:sp>
        <p:nvSpPr>
          <p:cNvPr id="4" name="TextBox 3">
            <a:extLst>
              <a:ext uri="{FF2B5EF4-FFF2-40B4-BE49-F238E27FC236}">
                <a16:creationId xmlns:a16="http://schemas.microsoft.com/office/drawing/2014/main" id="{8A28D8E5-1EA2-B3E0-7D9F-C74A74D9DBC2}"/>
              </a:ext>
            </a:extLst>
          </p:cNvPr>
          <p:cNvSpPr txBox="1"/>
          <p:nvPr/>
        </p:nvSpPr>
        <p:spPr>
          <a:xfrm>
            <a:off x="702498" y="4783426"/>
            <a:ext cx="2629930" cy="1200329"/>
          </a:xfrm>
          <a:prstGeom prst="rect">
            <a:avLst/>
          </a:prstGeom>
          <a:noFill/>
        </p:spPr>
        <p:txBody>
          <a:bodyPr wrap="square" rtlCol="0">
            <a:spAutoFit/>
          </a:bodyPr>
          <a:lstStyle/>
          <a:p>
            <a:pPr algn="ctr"/>
            <a:r>
              <a:rPr lang="en-US" b="1" dirty="0">
                <a:solidFill>
                  <a:schemeClr val="tx2"/>
                </a:solidFill>
                <a:latin typeface="+mn-lt"/>
              </a:rPr>
              <a:t>Moderator </a:t>
            </a:r>
          </a:p>
          <a:p>
            <a:pPr algn="ctr"/>
            <a:r>
              <a:rPr lang="en-US" b="1" dirty="0">
                <a:solidFill>
                  <a:schemeClr val="tx2"/>
                </a:solidFill>
                <a:latin typeface="+mn-lt"/>
              </a:rPr>
              <a:t>Darren Fogarty, </a:t>
            </a:r>
          </a:p>
          <a:p>
            <a:pPr algn="ctr"/>
            <a:r>
              <a:rPr lang="en-US" b="1" dirty="0">
                <a:solidFill>
                  <a:schemeClr val="tx2"/>
                </a:solidFill>
                <a:latin typeface="+mn-lt"/>
              </a:rPr>
              <a:t>Purchaser Business Group on Health</a:t>
            </a:r>
          </a:p>
        </p:txBody>
      </p:sp>
      <p:sp>
        <p:nvSpPr>
          <p:cNvPr id="5" name="TextBox 4">
            <a:extLst>
              <a:ext uri="{FF2B5EF4-FFF2-40B4-BE49-F238E27FC236}">
                <a16:creationId xmlns:a16="http://schemas.microsoft.com/office/drawing/2014/main" id="{6675FAF8-BDBF-1761-F9EF-E83FE5BAA375}"/>
              </a:ext>
            </a:extLst>
          </p:cNvPr>
          <p:cNvSpPr txBox="1"/>
          <p:nvPr/>
        </p:nvSpPr>
        <p:spPr>
          <a:xfrm>
            <a:off x="3436461" y="4801666"/>
            <a:ext cx="2406501" cy="923330"/>
          </a:xfrm>
          <a:prstGeom prst="rect">
            <a:avLst/>
          </a:prstGeom>
          <a:noFill/>
        </p:spPr>
        <p:txBody>
          <a:bodyPr wrap="square" rtlCol="0">
            <a:spAutoFit/>
          </a:bodyPr>
          <a:lstStyle/>
          <a:p>
            <a:pPr algn="ctr"/>
            <a:r>
              <a:rPr lang="nl-NL" b="1" dirty="0">
                <a:solidFill>
                  <a:schemeClr val="tx2"/>
                </a:solidFill>
                <a:latin typeface="+mn-lt"/>
              </a:rPr>
              <a:t>Karen van Caulil, Ph.D.</a:t>
            </a:r>
            <a:r>
              <a:rPr lang="en-US" b="1" dirty="0">
                <a:solidFill>
                  <a:schemeClr val="tx2"/>
                </a:solidFill>
                <a:latin typeface="+mn-lt"/>
              </a:rPr>
              <a:t>, </a:t>
            </a:r>
          </a:p>
          <a:p>
            <a:pPr algn="ctr"/>
            <a:r>
              <a:rPr lang="en-US" b="1" dirty="0">
                <a:solidFill>
                  <a:schemeClr val="tx2"/>
                </a:solidFill>
                <a:latin typeface="+mn-lt"/>
              </a:rPr>
              <a:t>Florida Alliance for Healthcare Value</a:t>
            </a:r>
          </a:p>
        </p:txBody>
      </p:sp>
      <p:sp>
        <p:nvSpPr>
          <p:cNvPr id="6" name="TextBox 5">
            <a:extLst>
              <a:ext uri="{FF2B5EF4-FFF2-40B4-BE49-F238E27FC236}">
                <a16:creationId xmlns:a16="http://schemas.microsoft.com/office/drawing/2014/main" id="{59C6256E-7F38-AFDC-EBD9-F8B37DA5E70A}"/>
              </a:ext>
            </a:extLst>
          </p:cNvPr>
          <p:cNvSpPr txBox="1"/>
          <p:nvPr/>
        </p:nvSpPr>
        <p:spPr>
          <a:xfrm>
            <a:off x="5953928" y="4784197"/>
            <a:ext cx="2629930" cy="646331"/>
          </a:xfrm>
          <a:prstGeom prst="rect">
            <a:avLst/>
          </a:prstGeom>
          <a:noFill/>
        </p:spPr>
        <p:txBody>
          <a:bodyPr wrap="square" rtlCol="0">
            <a:spAutoFit/>
          </a:bodyPr>
          <a:lstStyle/>
          <a:p>
            <a:pPr algn="ctr"/>
            <a:r>
              <a:rPr lang="en-US" b="1" dirty="0">
                <a:solidFill>
                  <a:schemeClr val="tx2"/>
                </a:solidFill>
                <a:latin typeface="+mn-lt"/>
              </a:rPr>
              <a:t>Stephanie Koch, </a:t>
            </a:r>
          </a:p>
          <a:p>
            <a:pPr algn="ctr"/>
            <a:r>
              <a:rPr lang="en-US" b="1" dirty="0">
                <a:solidFill>
                  <a:schemeClr val="tx2"/>
                </a:solidFill>
                <a:latin typeface="+mn-lt"/>
              </a:rPr>
              <a:t>Hendry Marine Industries</a:t>
            </a:r>
          </a:p>
        </p:txBody>
      </p:sp>
      <p:sp>
        <p:nvSpPr>
          <p:cNvPr id="11" name="TextBox 10">
            <a:extLst>
              <a:ext uri="{FF2B5EF4-FFF2-40B4-BE49-F238E27FC236}">
                <a16:creationId xmlns:a16="http://schemas.microsoft.com/office/drawing/2014/main" id="{B20892F8-03A6-F93C-9832-3510F844B773}"/>
              </a:ext>
            </a:extLst>
          </p:cNvPr>
          <p:cNvSpPr txBox="1"/>
          <p:nvPr/>
        </p:nvSpPr>
        <p:spPr>
          <a:xfrm>
            <a:off x="8464462" y="4737260"/>
            <a:ext cx="2890356" cy="646331"/>
          </a:xfrm>
          <a:prstGeom prst="rect">
            <a:avLst/>
          </a:prstGeom>
          <a:noFill/>
        </p:spPr>
        <p:txBody>
          <a:bodyPr wrap="square" rtlCol="0">
            <a:spAutoFit/>
          </a:bodyPr>
          <a:lstStyle/>
          <a:p>
            <a:pPr algn="ctr"/>
            <a:r>
              <a:rPr lang="en-US" b="1" dirty="0">
                <a:solidFill>
                  <a:schemeClr val="tx2"/>
                </a:solidFill>
                <a:latin typeface="+mn-lt"/>
              </a:rPr>
              <a:t>Cora Opsahl,</a:t>
            </a:r>
          </a:p>
          <a:p>
            <a:pPr algn="ctr"/>
            <a:r>
              <a:rPr lang="en-US" b="1" dirty="0">
                <a:solidFill>
                  <a:schemeClr val="tx2"/>
                </a:solidFill>
                <a:latin typeface="+mn-lt"/>
              </a:rPr>
              <a:t>32BJ Benefit Funds</a:t>
            </a:r>
          </a:p>
        </p:txBody>
      </p:sp>
      <p:pic>
        <p:nvPicPr>
          <p:cNvPr id="1026" name="Picture 2">
            <a:extLst>
              <a:ext uri="{FF2B5EF4-FFF2-40B4-BE49-F238E27FC236}">
                <a16:creationId xmlns:a16="http://schemas.microsoft.com/office/drawing/2014/main" id="{E6ED03C6-3EA3-B213-4DA1-D113CB7E7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20198" y="2781376"/>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ADBC971-2499-02A9-5F4F-ABBBA01FD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676734" y="2769874"/>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4D6234F-8D17-67BC-D025-048FAA03D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233270" y="2769874"/>
            <a:ext cx="1925956" cy="19259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3FE8F1-B4B5-E5DE-43E5-D68D98159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946662" y="2769874"/>
            <a:ext cx="1925956" cy="192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7194"/>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1402</TotalTime>
  <Words>1019</Words>
  <Application>Microsoft Office PowerPoint</Application>
  <PresentationFormat>Widescreen</PresentationFormat>
  <Paragraphs>94</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 Theme</vt:lpstr>
      <vt:lpstr>Office Theme</vt:lpstr>
      <vt:lpstr>Pulse of the Purchaser Webinar Series Beyond the Pulse: Navigating Employer Insights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 of the Purchaser Webinar Series Beyond the Pulse: Navigating Employer Insights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Green</dc:creator>
  <cp:lastModifiedBy>Amanda Green</cp:lastModifiedBy>
  <cp:revision>19</cp:revision>
  <dcterms:created xsi:type="dcterms:W3CDTF">2022-09-07T15:11:21Z</dcterms:created>
  <dcterms:modified xsi:type="dcterms:W3CDTF">2024-03-19T20:34:16Z</dcterms:modified>
</cp:coreProperties>
</file>