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6" r:id="rId3"/>
  </p:sldMasterIdLst>
  <p:notesMasterIdLst>
    <p:notesMasterId r:id="rId13"/>
  </p:notesMasterIdLst>
  <p:sldIdLst>
    <p:sldId id="256" r:id="rId4"/>
    <p:sldId id="2053842227" r:id="rId5"/>
    <p:sldId id="2053842438" r:id="rId6"/>
    <p:sldId id="2053842427" r:id="rId7"/>
    <p:sldId id="2053842381" r:id="rId8"/>
    <p:sldId id="2053842428" r:id="rId9"/>
    <p:sldId id="2053842432" r:id="rId10"/>
    <p:sldId id="2053842228" r:id="rId11"/>
    <p:sldId id="2053842226" r:id="rId1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127B1-CA29-4059-A209-E84D388E7E66}" v="43" dt="2024-02-28T15:48:14.7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76" autoAdjust="0"/>
  </p:normalViewPr>
  <p:slideViewPr>
    <p:cSldViewPr>
      <p:cViewPr varScale="1">
        <p:scale>
          <a:sx n="61" d="100"/>
          <a:sy n="61" d="100"/>
        </p:scale>
        <p:origin x="247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'WHole Person Health'!$E$75</c:f>
              <c:strCache>
                <c:ptCount val="1"/>
                <c:pt idx="0">
                  <c:v>Currently Doing</c:v>
                </c:pt>
              </c:strCache>
            </c:strRef>
          </c:tx>
          <c:spPr>
            <a:solidFill>
              <a:srgbClr val="1F497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'WHole Person Health'!$D$76:$D$81</c:f>
              <c:strCache>
                <c:ptCount val="6"/>
                <c:pt idx="0">
                  <c:v>Social determinants of health (e.g., income, access to care, social support, access to clean water/food)</c:v>
                </c:pt>
                <c:pt idx="1">
                  <c:v>Meeting individuals where they are on a more personalized basis</c:v>
                </c:pt>
                <c:pt idx="2">
                  <c:v>Education and promotion of high value care</c:v>
                </c:pt>
                <c:pt idx="3">
                  <c:v>Recognizing diversity within population (e.g., age, gender, salary, race, ethnicity/culture)</c:v>
                </c:pt>
                <c:pt idx="4">
                  <c:v>Integration of mental health with physical health</c:v>
                </c:pt>
                <c:pt idx="5">
                  <c:v>Addressing individuals with multiple chronic conditions</c:v>
                </c:pt>
              </c:strCache>
            </c:strRef>
          </c:cat>
          <c:val>
            <c:numRef>
              <c:f>'WHole Person Health'!$E$76:$E$81</c:f>
              <c:numCache>
                <c:formatCode>0%</c:formatCode>
                <c:ptCount val="6"/>
                <c:pt idx="0">
                  <c:v>0.3125</c:v>
                </c:pt>
                <c:pt idx="1">
                  <c:v>0.46226415094339623</c:v>
                </c:pt>
                <c:pt idx="2">
                  <c:v>0.53773584905660377</c:v>
                </c:pt>
                <c:pt idx="3">
                  <c:v>0.580952380952381</c:v>
                </c:pt>
                <c:pt idx="4">
                  <c:v>0.66666666666666663</c:v>
                </c:pt>
                <c:pt idx="5">
                  <c:v>0.69090909090909092</c:v>
                </c:pt>
              </c:numCache>
            </c:numRef>
          </c:val>
          <c:extLst>
            <c:ext xmlns:c16="http://schemas.microsoft.com/office/drawing/2014/chart" uri="{C3380CC4-5D6E-409C-BE32-E72D297353CC}">
              <c16:uniqueId val="{00000000-0634-44BD-AB4F-E6240856B65D}"/>
            </c:ext>
          </c:extLst>
        </c:ser>
        <c:ser>
          <c:idx val="1"/>
          <c:order val="1"/>
          <c:tx>
            <c:strRef>
              <c:f>'WHole Person Health'!$F$75</c:f>
              <c:strCache>
                <c:ptCount val="1"/>
                <c:pt idx="0">
                  <c:v>Considering Next 1-3 Years</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'WHole Person Health'!$D$76:$D$81</c:f>
              <c:strCache>
                <c:ptCount val="6"/>
                <c:pt idx="0">
                  <c:v>Social determinants of health (e.g., income, access to care, social support, access to clean water/food)</c:v>
                </c:pt>
                <c:pt idx="1">
                  <c:v>Meeting individuals where they are on a more personalized basis</c:v>
                </c:pt>
                <c:pt idx="2">
                  <c:v>Education and promotion of high value care</c:v>
                </c:pt>
                <c:pt idx="3">
                  <c:v>Recognizing diversity within population (e.g., age, gender, salary, race, ethnicity/culture)</c:v>
                </c:pt>
                <c:pt idx="4">
                  <c:v>Integration of mental health with physical health</c:v>
                </c:pt>
                <c:pt idx="5">
                  <c:v>Addressing individuals with multiple chronic conditions</c:v>
                </c:pt>
              </c:strCache>
            </c:strRef>
          </c:cat>
          <c:val>
            <c:numRef>
              <c:f>'WHole Person Health'!$F$76:$F$81</c:f>
              <c:numCache>
                <c:formatCode>0%</c:formatCode>
                <c:ptCount val="6"/>
                <c:pt idx="0">
                  <c:v>0.38541666666666669</c:v>
                </c:pt>
                <c:pt idx="1">
                  <c:v>0.37735849056603776</c:v>
                </c:pt>
                <c:pt idx="2">
                  <c:v>0.39622641509433965</c:v>
                </c:pt>
                <c:pt idx="3">
                  <c:v>0.30476190476190479</c:v>
                </c:pt>
                <c:pt idx="4">
                  <c:v>0.27777777777777779</c:v>
                </c:pt>
                <c:pt idx="5">
                  <c:v>0.2818181818181818</c:v>
                </c:pt>
              </c:numCache>
            </c:numRef>
          </c:val>
          <c:extLst>
            <c:ext xmlns:c16="http://schemas.microsoft.com/office/drawing/2014/chart" uri="{C3380CC4-5D6E-409C-BE32-E72D297353CC}">
              <c16:uniqueId val="{00000001-0634-44BD-AB4F-E6240856B65D}"/>
            </c:ext>
          </c:extLst>
        </c:ser>
        <c:ser>
          <c:idx val="2"/>
          <c:order val="2"/>
          <c:tx>
            <c:strRef>
              <c:f>'WHole Person Health'!$G$75</c:f>
              <c:strCache>
                <c:ptCount val="1"/>
                <c:pt idx="0">
                  <c:v>Not Considering</c:v>
                </c:pt>
              </c:strCache>
            </c:strRef>
          </c:tx>
          <c:spPr>
            <a:solidFill>
              <a:srgbClr val="F7964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'WHole Person Health'!$D$76:$D$81</c:f>
              <c:strCache>
                <c:ptCount val="6"/>
                <c:pt idx="0">
                  <c:v>Social determinants of health (e.g., income, access to care, social support, access to clean water/food)</c:v>
                </c:pt>
                <c:pt idx="1">
                  <c:v>Meeting individuals where they are on a more personalized basis</c:v>
                </c:pt>
                <c:pt idx="2">
                  <c:v>Education and promotion of high value care</c:v>
                </c:pt>
                <c:pt idx="3">
                  <c:v>Recognizing diversity within population (e.g., age, gender, salary, race, ethnicity/culture)</c:v>
                </c:pt>
                <c:pt idx="4">
                  <c:v>Integration of mental health with physical health</c:v>
                </c:pt>
                <c:pt idx="5">
                  <c:v>Addressing individuals with multiple chronic conditions</c:v>
                </c:pt>
              </c:strCache>
            </c:strRef>
          </c:cat>
          <c:val>
            <c:numRef>
              <c:f>'WHole Person Health'!$G$76:$G$81</c:f>
              <c:numCache>
                <c:formatCode>0%</c:formatCode>
                <c:ptCount val="6"/>
                <c:pt idx="0">
                  <c:v>0.30208333333333331</c:v>
                </c:pt>
                <c:pt idx="1">
                  <c:v>0.16037735849056603</c:v>
                </c:pt>
                <c:pt idx="2">
                  <c:v>6.6037735849056603E-2</c:v>
                </c:pt>
                <c:pt idx="3">
                  <c:v>0.11428571428571428</c:v>
                </c:pt>
                <c:pt idx="4">
                  <c:v>5.5555555555555552E-2</c:v>
                </c:pt>
                <c:pt idx="5">
                  <c:v>2.7272727272727271E-2</c:v>
                </c:pt>
              </c:numCache>
            </c:numRef>
          </c:val>
          <c:extLst>
            <c:ext xmlns:c16="http://schemas.microsoft.com/office/drawing/2014/chart" uri="{C3380CC4-5D6E-409C-BE32-E72D297353CC}">
              <c16:uniqueId val="{00000002-0634-44BD-AB4F-E6240856B65D}"/>
            </c:ext>
          </c:extLst>
        </c:ser>
        <c:dLbls>
          <c:dLblPos val="ctr"/>
          <c:showLegendKey val="0"/>
          <c:showVal val="1"/>
          <c:showCatName val="0"/>
          <c:showSerName val="0"/>
          <c:showPercent val="0"/>
          <c:showBubbleSize val="0"/>
        </c:dLbls>
        <c:gapWidth val="150"/>
        <c:overlap val="100"/>
        <c:axId val="1005124584"/>
        <c:axId val="595895800"/>
      </c:barChart>
      <c:catAx>
        <c:axId val="1005124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5895800"/>
        <c:crosses val="autoZero"/>
        <c:auto val="1"/>
        <c:lblAlgn val="ctr"/>
        <c:lblOffset val="100"/>
        <c:noMultiLvlLbl val="0"/>
      </c:catAx>
      <c:valAx>
        <c:axId val="595895800"/>
        <c:scaling>
          <c:orientation val="minMax"/>
        </c:scaling>
        <c:delete val="1"/>
        <c:axPos val="b"/>
        <c:numFmt formatCode="0%" sourceLinked="1"/>
        <c:majorTickMark val="none"/>
        <c:minorTickMark val="none"/>
        <c:tickLblPos val="nextTo"/>
        <c:crossAx val="1005124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'Health Equity'!$C$40</c:f>
              <c:strCache>
                <c:ptCount val="1"/>
                <c:pt idx="0">
                  <c:v>2022</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Equity'!$B$41:$B$48</c:f>
              <c:strCache>
                <c:ptCount val="8"/>
                <c:pt idx="0">
                  <c:v>Surveying employees about perceived health inequities</c:v>
                </c:pt>
                <c:pt idx="1">
                  <c:v>Analyzing health claims/use data based on income levels</c:v>
                </c:pt>
                <c:pt idx="2">
                  <c:v>Establishing equity metrics for health &amp; wellbeing programs</c:v>
                </c:pt>
                <c:pt idx="3">
                  <c:v>Evaluating program participation by relevant sub-populations</c:v>
                </c:pt>
                <c:pt idx="4">
                  <c:v>Reviewing/addressing the role of workplace policies</c:v>
                </c:pt>
                <c:pt idx="5">
                  <c:v>Analyzing health claims to determine access to and quality of services</c:v>
                </c:pt>
                <c:pt idx="6">
                  <c:v>Improving accountability in service provider contracts</c:v>
                </c:pt>
                <c:pt idx="7">
                  <c:v>Engaging various departments to discuss company strategy (e.g., diversity &amp; inclusion, HR, benefits, wellbeing)</c:v>
                </c:pt>
              </c:strCache>
            </c:strRef>
          </c:cat>
          <c:val>
            <c:numRef>
              <c:f>'Health Equity'!$C$41:$C$48</c:f>
              <c:numCache>
                <c:formatCode>0%</c:formatCode>
                <c:ptCount val="8"/>
                <c:pt idx="0">
                  <c:v>7.0000000000000007E-2</c:v>
                </c:pt>
                <c:pt idx="1">
                  <c:v>0.23</c:v>
                </c:pt>
                <c:pt idx="2">
                  <c:v>0.18</c:v>
                </c:pt>
                <c:pt idx="3">
                  <c:v>0.31</c:v>
                </c:pt>
                <c:pt idx="4">
                  <c:v>0.41</c:v>
                </c:pt>
                <c:pt idx="5">
                  <c:v>0.38</c:v>
                </c:pt>
                <c:pt idx="6">
                  <c:v>0.16</c:v>
                </c:pt>
                <c:pt idx="7">
                  <c:v>0.52</c:v>
                </c:pt>
              </c:numCache>
            </c:numRef>
          </c:val>
          <c:extLst>
            <c:ext xmlns:c16="http://schemas.microsoft.com/office/drawing/2014/chart" uri="{C3380CC4-5D6E-409C-BE32-E72D297353CC}">
              <c16:uniqueId val="{00000000-BA51-4142-95BA-9E0D60735118}"/>
            </c:ext>
          </c:extLst>
        </c:ser>
        <c:ser>
          <c:idx val="1"/>
          <c:order val="1"/>
          <c:tx>
            <c:strRef>
              <c:f>'Health Equity'!$D$40</c:f>
              <c:strCache>
                <c:ptCount val="1"/>
                <c:pt idx="0">
                  <c:v>2023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Equity'!$B$41:$B$48</c:f>
              <c:strCache>
                <c:ptCount val="8"/>
                <c:pt idx="0">
                  <c:v>Surveying employees about perceived health inequities</c:v>
                </c:pt>
                <c:pt idx="1">
                  <c:v>Analyzing health claims/use data based on income levels</c:v>
                </c:pt>
                <c:pt idx="2">
                  <c:v>Establishing equity metrics for health &amp; wellbeing programs</c:v>
                </c:pt>
                <c:pt idx="3">
                  <c:v>Evaluating program participation by relevant sub-populations</c:v>
                </c:pt>
                <c:pt idx="4">
                  <c:v>Reviewing/addressing the role of workplace policies</c:v>
                </c:pt>
                <c:pt idx="5">
                  <c:v>Analyzing health claims to determine access to and quality of services</c:v>
                </c:pt>
                <c:pt idx="6">
                  <c:v>Improving accountability in service provider contracts</c:v>
                </c:pt>
                <c:pt idx="7">
                  <c:v>Engaging various departments to discuss company strategy (e.g., diversity &amp; inclusion, HR, benefits, wellbeing)</c:v>
                </c:pt>
              </c:strCache>
            </c:strRef>
          </c:cat>
          <c:val>
            <c:numRef>
              <c:f>'Health Equity'!$D$41:$D$48</c:f>
              <c:numCache>
                <c:formatCode>0%</c:formatCode>
                <c:ptCount val="8"/>
                <c:pt idx="0">
                  <c:v>0.13861386138613863</c:v>
                </c:pt>
                <c:pt idx="1">
                  <c:v>0.25242718446601942</c:v>
                </c:pt>
                <c:pt idx="2">
                  <c:v>0.28282828282828282</c:v>
                </c:pt>
                <c:pt idx="3">
                  <c:v>0.4563106796116505</c:v>
                </c:pt>
                <c:pt idx="4">
                  <c:v>0.48</c:v>
                </c:pt>
                <c:pt idx="5">
                  <c:v>0.50980392156862742</c:v>
                </c:pt>
                <c:pt idx="6">
                  <c:v>0.53921568627450978</c:v>
                </c:pt>
                <c:pt idx="7">
                  <c:v>0.59259259259259256</c:v>
                </c:pt>
              </c:numCache>
            </c:numRef>
          </c:val>
          <c:extLst>
            <c:ext xmlns:c16="http://schemas.microsoft.com/office/drawing/2014/chart" uri="{C3380CC4-5D6E-409C-BE32-E72D297353CC}">
              <c16:uniqueId val="{00000001-BA51-4142-95BA-9E0D60735118}"/>
            </c:ext>
          </c:extLst>
        </c:ser>
        <c:dLbls>
          <c:dLblPos val="outEnd"/>
          <c:showLegendKey val="0"/>
          <c:showVal val="1"/>
          <c:showCatName val="0"/>
          <c:showSerName val="0"/>
          <c:showPercent val="0"/>
          <c:showBubbleSize val="0"/>
        </c:dLbls>
        <c:gapWidth val="182"/>
        <c:axId val="946412296"/>
        <c:axId val="946415536"/>
      </c:barChart>
      <c:catAx>
        <c:axId val="946412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6415536"/>
        <c:crosses val="autoZero"/>
        <c:auto val="1"/>
        <c:lblAlgn val="ctr"/>
        <c:lblOffset val="100"/>
        <c:noMultiLvlLbl val="0"/>
      </c:catAx>
      <c:valAx>
        <c:axId val="946415536"/>
        <c:scaling>
          <c:orientation val="minMax"/>
        </c:scaling>
        <c:delete val="1"/>
        <c:axPos val="b"/>
        <c:numFmt formatCode="0%" sourceLinked="1"/>
        <c:majorTickMark val="none"/>
        <c:minorTickMark val="none"/>
        <c:tickLblPos val="nextTo"/>
        <c:crossAx val="946412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'Womens health'!$B$10</c:f>
              <c:strCache>
                <c:ptCount val="1"/>
                <c:pt idx="0">
                  <c:v>Currently Doing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'Womens health'!$A$11:$A$17</c:f>
              <c:strCache>
                <c:ptCount val="7"/>
                <c:pt idx="0">
                  <c:v>Mental health support</c:v>
                </c:pt>
                <c:pt idx="1">
                  <c:v>Parental leave</c:v>
                </c:pt>
                <c:pt idx="2">
                  <c:v>Gynecological issues (e.g., endometriosis, cervical cancer)</c:v>
                </c:pt>
                <c:pt idx="3">
                  <c:v>Maternity support services</c:v>
                </c:pt>
                <c:pt idx="4">
                  <c:v>Reproductive healthcare and fertility services</c:v>
                </c:pt>
                <c:pt idx="5">
                  <c:v>Caregiving assistance for dependents</c:v>
                </c:pt>
                <c:pt idx="6">
                  <c:v>Menopause support and resources</c:v>
                </c:pt>
              </c:strCache>
            </c:strRef>
          </c:cat>
          <c:val>
            <c:numRef>
              <c:f>'Womens health'!$B$11:$B$17</c:f>
              <c:numCache>
                <c:formatCode>0%</c:formatCode>
                <c:ptCount val="7"/>
                <c:pt idx="0">
                  <c:v>0.90090090090090091</c:v>
                </c:pt>
                <c:pt idx="1">
                  <c:v>0.76363636363636367</c:v>
                </c:pt>
                <c:pt idx="2">
                  <c:v>0.61904761904761907</c:v>
                </c:pt>
                <c:pt idx="3">
                  <c:v>0.69369369369369371</c:v>
                </c:pt>
                <c:pt idx="4">
                  <c:v>0.49074074074074076</c:v>
                </c:pt>
                <c:pt idx="5">
                  <c:v>0.33653846153846156</c:v>
                </c:pt>
                <c:pt idx="6">
                  <c:v>0.16326530612244897</c:v>
                </c:pt>
              </c:numCache>
            </c:numRef>
          </c:val>
          <c:extLst>
            <c:ext xmlns:c16="http://schemas.microsoft.com/office/drawing/2014/chart" uri="{C3380CC4-5D6E-409C-BE32-E72D297353CC}">
              <c16:uniqueId val="{00000000-B88D-4AF3-9626-5C3B2DC5F43D}"/>
            </c:ext>
          </c:extLst>
        </c:ser>
        <c:ser>
          <c:idx val="1"/>
          <c:order val="1"/>
          <c:tx>
            <c:strRef>
              <c:f>'Womens health'!$C$10</c:f>
              <c:strCache>
                <c:ptCount val="1"/>
                <c:pt idx="0">
                  <c:v>Considering Next 1-3 Years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'Womens health'!$A$11:$A$17</c:f>
              <c:strCache>
                <c:ptCount val="7"/>
                <c:pt idx="0">
                  <c:v>Mental health support</c:v>
                </c:pt>
                <c:pt idx="1">
                  <c:v>Parental leave</c:v>
                </c:pt>
                <c:pt idx="2">
                  <c:v>Gynecological issues (e.g., endometriosis, cervical cancer)</c:v>
                </c:pt>
                <c:pt idx="3">
                  <c:v>Maternity support services</c:v>
                </c:pt>
                <c:pt idx="4">
                  <c:v>Reproductive healthcare and fertility services</c:v>
                </c:pt>
                <c:pt idx="5">
                  <c:v>Caregiving assistance for dependents</c:v>
                </c:pt>
                <c:pt idx="6">
                  <c:v>Menopause support and resources</c:v>
                </c:pt>
              </c:strCache>
            </c:strRef>
          </c:cat>
          <c:val>
            <c:numRef>
              <c:f>'Womens health'!$C$11:$C$17</c:f>
              <c:numCache>
                <c:formatCode>0%</c:formatCode>
                <c:ptCount val="7"/>
                <c:pt idx="0">
                  <c:v>7.2072072072072071E-2</c:v>
                </c:pt>
                <c:pt idx="1">
                  <c:v>0.13636363636363635</c:v>
                </c:pt>
                <c:pt idx="2">
                  <c:v>0.17142857142857143</c:v>
                </c:pt>
                <c:pt idx="3">
                  <c:v>0.1891891891891892</c:v>
                </c:pt>
                <c:pt idx="4">
                  <c:v>0.22222222222222221</c:v>
                </c:pt>
                <c:pt idx="5">
                  <c:v>0.32692307692307693</c:v>
                </c:pt>
                <c:pt idx="6">
                  <c:v>0.42857142857142855</c:v>
                </c:pt>
              </c:numCache>
            </c:numRef>
          </c:val>
          <c:extLst>
            <c:ext xmlns:c16="http://schemas.microsoft.com/office/drawing/2014/chart" uri="{C3380CC4-5D6E-409C-BE32-E72D297353CC}">
              <c16:uniqueId val="{00000001-B88D-4AF3-9626-5C3B2DC5F43D}"/>
            </c:ext>
          </c:extLst>
        </c:ser>
        <c:ser>
          <c:idx val="2"/>
          <c:order val="2"/>
          <c:tx>
            <c:strRef>
              <c:f>'Womens health'!$D$10</c:f>
              <c:strCache>
                <c:ptCount val="1"/>
                <c:pt idx="0">
                  <c:v>Not Considering</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B88D-4AF3-9626-5C3B2DC5F43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'Womens health'!$A$11:$A$17</c:f>
              <c:strCache>
                <c:ptCount val="7"/>
                <c:pt idx="0">
                  <c:v>Mental health support</c:v>
                </c:pt>
                <c:pt idx="1">
                  <c:v>Parental leave</c:v>
                </c:pt>
                <c:pt idx="2">
                  <c:v>Gynecological issues (e.g., endometriosis, cervical cancer)</c:v>
                </c:pt>
                <c:pt idx="3">
                  <c:v>Maternity support services</c:v>
                </c:pt>
                <c:pt idx="4">
                  <c:v>Reproductive healthcare and fertility services</c:v>
                </c:pt>
                <c:pt idx="5">
                  <c:v>Caregiving assistance for dependents</c:v>
                </c:pt>
                <c:pt idx="6">
                  <c:v>Menopause support and resources</c:v>
                </c:pt>
              </c:strCache>
            </c:strRef>
          </c:cat>
          <c:val>
            <c:numRef>
              <c:f>'Womens health'!$D$11:$D$17</c:f>
              <c:numCache>
                <c:formatCode>0%</c:formatCode>
                <c:ptCount val="7"/>
                <c:pt idx="0">
                  <c:v>2.7027027027027029E-2</c:v>
                </c:pt>
                <c:pt idx="1">
                  <c:v>0.1</c:v>
                </c:pt>
                <c:pt idx="2">
                  <c:v>0.20952380952380953</c:v>
                </c:pt>
                <c:pt idx="3">
                  <c:v>0.11711711711711711</c:v>
                </c:pt>
                <c:pt idx="4">
                  <c:v>0.28703703703703703</c:v>
                </c:pt>
                <c:pt idx="5">
                  <c:v>0.33653846153846156</c:v>
                </c:pt>
                <c:pt idx="6">
                  <c:v>0.40816326530612246</c:v>
                </c:pt>
              </c:numCache>
            </c:numRef>
          </c:val>
          <c:extLst>
            <c:ext xmlns:c16="http://schemas.microsoft.com/office/drawing/2014/chart" uri="{C3380CC4-5D6E-409C-BE32-E72D297353CC}">
              <c16:uniqueId val="{00000002-B88D-4AF3-9626-5C3B2DC5F43D}"/>
            </c:ext>
          </c:extLst>
        </c:ser>
        <c:dLbls>
          <c:dLblPos val="ctr"/>
          <c:showLegendKey val="0"/>
          <c:showVal val="1"/>
          <c:showCatName val="0"/>
          <c:showSerName val="0"/>
          <c:showPercent val="0"/>
          <c:showBubbleSize val="0"/>
        </c:dLbls>
        <c:gapWidth val="150"/>
        <c:overlap val="100"/>
        <c:axId val="1002414680"/>
        <c:axId val="1002417920"/>
      </c:barChart>
      <c:catAx>
        <c:axId val="1002414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002417920"/>
        <c:crosses val="autoZero"/>
        <c:auto val="1"/>
        <c:lblAlgn val="ctr"/>
        <c:lblOffset val="100"/>
        <c:noMultiLvlLbl val="0"/>
      </c:catAx>
      <c:valAx>
        <c:axId val="1002417920"/>
        <c:scaling>
          <c:orientation val="minMax"/>
        </c:scaling>
        <c:delete val="1"/>
        <c:axPos val="b"/>
        <c:numFmt formatCode="0%" sourceLinked="1"/>
        <c:majorTickMark val="none"/>
        <c:minorTickMark val="none"/>
        <c:tickLblPos val="nextTo"/>
        <c:crossAx val="1002414680"/>
        <c:crosses val="autoZero"/>
        <c:crossBetween val="between"/>
      </c:valAx>
      <c:spPr>
        <a:noFill/>
        <a:ln>
          <a:noFill/>
        </a:ln>
        <a:effectLst/>
      </c:spPr>
    </c:plotArea>
    <c:legend>
      <c:legendPos val="b"/>
      <c:layout>
        <c:manualLayout>
          <c:xMode val="edge"/>
          <c:yMode val="edge"/>
          <c:x val="0"/>
          <c:y val="0.82545117750808061"/>
          <c:w val="0.93835088188679472"/>
          <c:h val="0.1570969633994206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'mental health'!$G$12</c:f>
              <c:strCache>
                <c:ptCount val="1"/>
                <c:pt idx="0">
                  <c:v>Currently Doing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health'!$F$14:$F$20</c:f>
              <c:strCache>
                <c:ptCount val="7"/>
                <c:pt idx="0">
                  <c:v>Integrating behavioral health into onsite/near-site primary care services</c:v>
                </c:pt>
                <c:pt idx="1">
                  <c:v>Evaluating and promoting cultural competency and diversity</c:v>
                </c:pt>
                <c:pt idx="2">
                  <c:v>Establishing vendor accountability (e.g., performance metrics)</c:v>
                </c:pt>
                <c:pt idx="3">
                  <c:v>Providing culturally sensitive communications</c:v>
                </c:pt>
                <c:pt idx="4">
                  <c:v>Meeting with our vendors on issues related to affordable access, and quality of services</c:v>
                </c:pt>
                <c:pt idx="5">
                  <c:v>Offering programs that educate on mental health stigma/bias</c:v>
                </c:pt>
                <c:pt idx="6">
                  <c:v>Providing mental health support resources</c:v>
                </c:pt>
              </c:strCache>
              <c:extLst/>
            </c:strRef>
          </c:cat>
          <c:val>
            <c:numRef>
              <c:f>'mental health'!$G$14:$G$20</c:f>
              <c:numCache>
                <c:formatCode>0%</c:formatCode>
                <c:ptCount val="7"/>
                <c:pt idx="0">
                  <c:v>0.39</c:v>
                </c:pt>
                <c:pt idx="1">
                  <c:v>0.45360824742268041</c:v>
                </c:pt>
                <c:pt idx="2">
                  <c:v>0.58653846153846156</c:v>
                </c:pt>
                <c:pt idx="3">
                  <c:v>0.67</c:v>
                </c:pt>
                <c:pt idx="4">
                  <c:v>0.71028037383177567</c:v>
                </c:pt>
                <c:pt idx="5">
                  <c:v>0.7407407407407407</c:v>
                </c:pt>
                <c:pt idx="6">
                  <c:v>0.89380530973451322</c:v>
                </c:pt>
              </c:numCache>
              <c:extLst/>
            </c:numRef>
          </c:val>
          <c:extLst>
            <c:ext xmlns:c16="http://schemas.microsoft.com/office/drawing/2014/chart" uri="{C3380CC4-5D6E-409C-BE32-E72D297353CC}">
              <c16:uniqueId val="{00000000-6343-483B-9F99-0385720FD6F5}"/>
            </c:ext>
          </c:extLst>
        </c:ser>
        <c:ser>
          <c:idx val="1"/>
          <c:order val="1"/>
          <c:tx>
            <c:strRef>
              <c:f>'mental health'!$H$12</c:f>
              <c:strCache>
                <c:ptCount val="1"/>
                <c:pt idx="0">
                  <c:v>Considering Next 1-3 Years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health'!$F$14:$F$20</c:f>
              <c:strCache>
                <c:ptCount val="7"/>
                <c:pt idx="0">
                  <c:v>Integrating behavioral health into onsite/near-site primary care services</c:v>
                </c:pt>
                <c:pt idx="1">
                  <c:v>Evaluating and promoting cultural competency and diversity</c:v>
                </c:pt>
                <c:pt idx="2">
                  <c:v>Establishing vendor accountability (e.g., performance metrics)</c:v>
                </c:pt>
                <c:pt idx="3">
                  <c:v>Providing culturally sensitive communications</c:v>
                </c:pt>
                <c:pt idx="4">
                  <c:v>Meeting with our vendors on issues related to affordable access, and quality of services</c:v>
                </c:pt>
                <c:pt idx="5">
                  <c:v>Offering programs that educate on mental health stigma/bias</c:v>
                </c:pt>
                <c:pt idx="6">
                  <c:v>Providing mental health support resources</c:v>
                </c:pt>
              </c:strCache>
              <c:extLst/>
            </c:strRef>
          </c:cat>
          <c:val>
            <c:numRef>
              <c:f>'mental health'!$H$14:$H$20</c:f>
              <c:numCache>
                <c:formatCode>0%</c:formatCode>
                <c:ptCount val="7"/>
                <c:pt idx="0">
                  <c:v>0.27</c:v>
                </c:pt>
                <c:pt idx="1">
                  <c:v>0.37113402061855671</c:v>
                </c:pt>
                <c:pt idx="2">
                  <c:v>0.28846153846153844</c:v>
                </c:pt>
                <c:pt idx="3">
                  <c:v>0.2</c:v>
                </c:pt>
                <c:pt idx="4">
                  <c:v>0.17757009345794392</c:v>
                </c:pt>
                <c:pt idx="5">
                  <c:v>0.17592592592592593</c:v>
                </c:pt>
                <c:pt idx="6">
                  <c:v>8.8495575221238937E-2</c:v>
                </c:pt>
              </c:numCache>
              <c:extLst/>
            </c:numRef>
          </c:val>
          <c:extLst>
            <c:ext xmlns:c16="http://schemas.microsoft.com/office/drawing/2014/chart" uri="{C3380CC4-5D6E-409C-BE32-E72D297353CC}">
              <c16:uniqueId val="{00000001-6343-483B-9F99-0385720FD6F5}"/>
            </c:ext>
          </c:extLst>
        </c:ser>
        <c:ser>
          <c:idx val="2"/>
          <c:order val="2"/>
          <c:tx>
            <c:strRef>
              <c:f>'mental health'!$I$12</c:f>
              <c:strCache>
                <c:ptCount val="1"/>
                <c:pt idx="0">
                  <c:v>Not Considering</c:v>
                </c:pt>
              </c:strCache>
            </c:strRef>
          </c:tx>
          <c:spPr>
            <a:solidFill>
              <a:srgbClr val="FFC000"/>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6343-483B-9F99-0385720FD6F5}"/>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health'!$F$14:$F$20</c:f>
              <c:strCache>
                <c:ptCount val="7"/>
                <c:pt idx="0">
                  <c:v>Integrating behavioral health into onsite/near-site primary care services</c:v>
                </c:pt>
                <c:pt idx="1">
                  <c:v>Evaluating and promoting cultural competency and diversity</c:v>
                </c:pt>
                <c:pt idx="2">
                  <c:v>Establishing vendor accountability (e.g., performance metrics)</c:v>
                </c:pt>
                <c:pt idx="3">
                  <c:v>Providing culturally sensitive communications</c:v>
                </c:pt>
                <c:pt idx="4">
                  <c:v>Meeting with our vendors on issues related to affordable access, and quality of services</c:v>
                </c:pt>
                <c:pt idx="5">
                  <c:v>Offering programs that educate on mental health stigma/bias</c:v>
                </c:pt>
                <c:pt idx="6">
                  <c:v>Providing mental health support resources</c:v>
                </c:pt>
              </c:strCache>
              <c:extLst/>
            </c:strRef>
          </c:cat>
          <c:val>
            <c:numRef>
              <c:f>'mental health'!$I$14:$I$20</c:f>
              <c:numCache>
                <c:formatCode>0%</c:formatCode>
                <c:ptCount val="7"/>
                <c:pt idx="0">
                  <c:v>0.34</c:v>
                </c:pt>
                <c:pt idx="1">
                  <c:v>0.17525773195876287</c:v>
                </c:pt>
                <c:pt idx="2">
                  <c:v>0.125</c:v>
                </c:pt>
                <c:pt idx="3">
                  <c:v>0.13</c:v>
                </c:pt>
                <c:pt idx="4">
                  <c:v>0.11214953271028037</c:v>
                </c:pt>
                <c:pt idx="5">
                  <c:v>8.3333333333333329E-2</c:v>
                </c:pt>
                <c:pt idx="6">
                  <c:v>1.7699115044247787E-2</c:v>
                </c:pt>
              </c:numCache>
              <c:extLst/>
            </c:numRef>
          </c:val>
          <c:extLst>
            <c:ext xmlns:c16="http://schemas.microsoft.com/office/drawing/2014/chart" uri="{C3380CC4-5D6E-409C-BE32-E72D297353CC}">
              <c16:uniqueId val="{00000002-6343-483B-9F99-0385720FD6F5}"/>
            </c:ext>
          </c:extLst>
        </c:ser>
        <c:dLbls>
          <c:dLblPos val="ctr"/>
          <c:showLegendKey val="0"/>
          <c:showVal val="1"/>
          <c:showCatName val="0"/>
          <c:showSerName val="0"/>
          <c:showPercent val="0"/>
          <c:showBubbleSize val="0"/>
        </c:dLbls>
        <c:gapWidth val="150"/>
        <c:overlap val="100"/>
        <c:axId val="946348936"/>
        <c:axId val="946347496"/>
      </c:barChart>
      <c:catAx>
        <c:axId val="946348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6347496"/>
        <c:crosses val="autoZero"/>
        <c:auto val="1"/>
        <c:lblAlgn val="ctr"/>
        <c:lblOffset val="100"/>
        <c:noMultiLvlLbl val="0"/>
      </c:catAx>
      <c:valAx>
        <c:axId val="946347496"/>
        <c:scaling>
          <c:orientation val="minMax"/>
        </c:scaling>
        <c:delete val="1"/>
        <c:axPos val="b"/>
        <c:numFmt formatCode="0%" sourceLinked="1"/>
        <c:majorTickMark val="none"/>
        <c:minorTickMark val="none"/>
        <c:tickLblPos val="nextTo"/>
        <c:crossAx val="946348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obesity!$H$19</c:f>
              <c:strCache>
                <c:ptCount val="1"/>
                <c:pt idx="0">
                  <c:v>Currently Doing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obesity!$G$22:$G$29</c:f>
              <c:strCache>
                <c:ptCount val="8"/>
                <c:pt idx="0">
                  <c:v>Monitoring patients so they don't abandon treatment prematurely</c:v>
                </c:pt>
                <c:pt idx="1">
                  <c:v>Coverage of obesity meds with conditions (e.g., BMI &gt;35,  co-morbidities)</c:v>
                </c:pt>
                <c:pt idx="2">
                  <c:v>Reduce bias and stigma through communications, messaging in programs</c:v>
                </c:pt>
                <c:pt idx="3">
                  <c:v>Use of centers of excellence to address those with high level of obesity</c:v>
                </c:pt>
                <c:pt idx="4">
                  <c:v>Offer specific programming to address those diagnosed with obesity (e.g., addresses behavior change, environmental influences, genetic predisposition, comorbidities)</c:v>
                </c:pt>
                <c:pt idx="5">
                  <c:v>Coverage of obesity meds (GLP1s)</c:v>
                </c:pt>
                <c:pt idx="6">
                  <c:v>Offering obesity care through collaborative care model</c:v>
                </c:pt>
                <c:pt idx="7">
                  <c:v>Offering a phased approach to address obesity starting with lower cost drugs, behavior change and increase to GLP1 as needed</c:v>
                </c:pt>
              </c:strCache>
              <c:extLst/>
            </c:strRef>
          </c:cat>
          <c:val>
            <c:numRef>
              <c:f>obesity!$H$22:$H$29</c:f>
              <c:numCache>
                <c:formatCode>0%</c:formatCode>
                <c:ptCount val="8"/>
                <c:pt idx="0">
                  <c:v>0.36</c:v>
                </c:pt>
                <c:pt idx="1">
                  <c:v>0.5444444444444444</c:v>
                </c:pt>
                <c:pt idx="2">
                  <c:v>0.43820224719101125</c:v>
                </c:pt>
                <c:pt idx="3">
                  <c:v>0.36470588235294116</c:v>
                </c:pt>
                <c:pt idx="4">
                  <c:v>0.5</c:v>
                </c:pt>
                <c:pt idx="5">
                  <c:v>0.43373493975903615</c:v>
                </c:pt>
                <c:pt idx="6">
                  <c:v>0.28767123287671231</c:v>
                </c:pt>
                <c:pt idx="7">
                  <c:v>0.26923076923076922</c:v>
                </c:pt>
              </c:numCache>
              <c:extLst/>
            </c:numRef>
          </c:val>
          <c:extLst>
            <c:ext xmlns:c16="http://schemas.microsoft.com/office/drawing/2014/chart" uri="{C3380CC4-5D6E-409C-BE32-E72D297353CC}">
              <c16:uniqueId val="{00000000-E00E-404D-AD50-CB5BD8FE9FAC}"/>
            </c:ext>
          </c:extLst>
        </c:ser>
        <c:ser>
          <c:idx val="1"/>
          <c:order val="1"/>
          <c:tx>
            <c:strRef>
              <c:f>obesity!$I$19</c:f>
              <c:strCache>
                <c:ptCount val="1"/>
                <c:pt idx="0">
                  <c:v>Considering Next 1-3 Years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obesity!$G$22:$G$29</c:f>
              <c:strCache>
                <c:ptCount val="8"/>
                <c:pt idx="0">
                  <c:v>Monitoring patients so they don't abandon treatment prematurely</c:v>
                </c:pt>
                <c:pt idx="1">
                  <c:v>Coverage of obesity meds with conditions (e.g., BMI &gt;35,  co-morbidities)</c:v>
                </c:pt>
                <c:pt idx="2">
                  <c:v>Reduce bias and stigma through communications, messaging in programs</c:v>
                </c:pt>
                <c:pt idx="3">
                  <c:v>Use of centers of excellence to address those with high level of obesity</c:v>
                </c:pt>
                <c:pt idx="4">
                  <c:v>Offer specific programming to address those diagnosed with obesity (e.g., addresses behavior change, environmental influences, genetic predisposition, comorbidities)</c:v>
                </c:pt>
                <c:pt idx="5">
                  <c:v>Coverage of obesity meds (GLP1s)</c:v>
                </c:pt>
                <c:pt idx="6">
                  <c:v>Offering obesity care through collaborative care model</c:v>
                </c:pt>
                <c:pt idx="7">
                  <c:v>Offering a phased approach to address obesity starting with lower cost drugs, behavior change and increase to GLP1 as needed</c:v>
                </c:pt>
              </c:strCache>
              <c:extLst/>
            </c:strRef>
          </c:cat>
          <c:val>
            <c:numRef>
              <c:f>obesity!$I$22:$I$29</c:f>
              <c:numCache>
                <c:formatCode>0%</c:formatCode>
                <c:ptCount val="8"/>
                <c:pt idx="0">
                  <c:v>0.29333333333333333</c:v>
                </c:pt>
                <c:pt idx="1">
                  <c:v>0.3</c:v>
                </c:pt>
                <c:pt idx="2">
                  <c:v>0.3146067415730337</c:v>
                </c:pt>
                <c:pt idx="3">
                  <c:v>0.32941176470588235</c:v>
                </c:pt>
                <c:pt idx="4">
                  <c:v>0.33720930232558138</c:v>
                </c:pt>
                <c:pt idx="5">
                  <c:v>0.3493975903614458</c:v>
                </c:pt>
                <c:pt idx="6">
                  <c:v>0.36986301369863012</c:v>
                </c:pt>
                <c:pt idx="7">
                  <c:v>0.44871794871794873</c:v>
                </c:pt>
              </c:numCache>
              <c:extLst/>
            </c:numRef>
          </c:val>
          <c:extLst>
            <c:ext xmlns:c16="http://schemas.microsoft.com/office/drawing/2014/chart" uri="{C3380CC4-5D6E-409C-BE32-E72D297353CC}">
              <c16:uniqueId val="{00000001-E00E-404D-AD50-CB5BD8FE9FAC}"/>
            </c:ext>
          </c:extLst>
        </c:ser>
        <c:ser>
          <c:idx val="2"/>
          <c:order val="2"/>
          <c:tx>
            <c:strRef>
              <c:f>obesity!$J$19</c:f>
              <c:strCache>
                <c:ptCount val="1"/>
                <c:pt idx="0">
                  <c:v>Not Considering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obesity!$G$22:$G$29</c:f>
              <c:strCache>
                <c:ptCount val="8"/>
                <c:pt idx="0">
                  <c:v>Monitoring patients so they don't abandon treatment prematurely</c:v>
                </c:pt>
                <c:pt idx="1">
                  <c:v>Coverage of obesity meds with conditions (e.g., BMI &gt;35,  co-morbidities)</c:v>
                </c:pt>
                <c:pt idx="2">
                  <c:v>Reduce bias and stigma through communications, messaging in programs</c:v>
                </c:pt>
                <c:pt idx="3">
                  <c:v>Use of centers of excellence to address those with high level of obesity</c:v>
                </c:pt>
                <c:pt idx="4">
                  <c:v>Offer specific programming to address those diagnosed with obesity (e.g., addresses behavior change, environmental influences, genetic predisposition, comorbidities)</c:v>
                </c:pt>
                <c:pt idx="5">
                  <c:v>Coverage of obesity meds (GLP1s)</c:v>
                </c:pt>
                <c:pt idx="6">
                  <c:v>Offering obesity care through collaborative care model</c:v>
                </c:pt>
                <c:pt idx="7">
                  <c:v>Offering a phased approach to address obesity starting with lower cost drugs, behavior change and increase to GLP1 as needed</c:v>
                </c:pt>
              </c:strCache>
              <c:extLst/>
            </c:strRef>
          </c:cat>
          <c:val>
            <c:numRef>
              <c:f>obesity!$J$22:$J$29</c:f>
              <c:numCache>
                <c:formatCode>0%</c:formatCode>
                <c:ptCount val="8"/>
                <c:pt idx="0">
                  <c:v>0.34666666666666668</c:v>
                </c:pt>
                <c:pt idx="1">
                  <c:v>0.15555555555555556</c:v>
                </c:pt>
                <c:pt idx="2">
                  <c:v>0.24719101123595505</c:v>
                </c:pt>
                <c:pt idx="3">
                  <c:v>0.30588235294117649</c:v>
                </c:pt>
                <c:pt idx="4">
                  <c:v>0.16279069767441862</c:v>
                </c:pt>
                <c:pt idx="5">
                  <c:v>0.21686746987951808</c:v>
                </c:pt>
                <c:pt idx="6">
                  <c:v>0.34246575342465752</c:v>
                </c:pt>
                <c:pt idx="7">
                  <c:v>0.28205128205128205</c:v>
                </c:pt>
              </c:numCache>
              <c:extLst/>
            </c:numRef>
          </c:val>
          <c:extLst>
            <c:ext xmlns:c16="http://schemas.microsoft.com/office/drawing/2014/chart" uri="{C3380CC4-5D6E-409C-BE32-E72D297353CC}">
              <c16:uniqueId val="{00000002-E00E-404D-AD50-CB5BD8FE9FAC}"/>
            </c:ext>
          </c:extLst>
        </c:ser>
        <c:dLbls>
          <c:dLblPos val="ctr"/>
          <c:showLegendKey val="0"/>
          <c:showVal val="1"/>
          <c:showCatName val="0"/>
          <c:showSerName val="0"/>
          <c:showPercent val="0"/>
          <c:showBubbleSize val="0"/>
        </c:dLbls>
        <c:gapWidth val="150"/>
        <c:overlap val="100"/>
        <c:axId val="1262399024"/>
        <c:axId val="1262394344"/>
      </c:barChart>
      <c:catAx>
        <c:axId val="126239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262394344"/>
        <c:crosses val="autoZero"/>
        <c:auto val="1"/>
        <c:lblAlgn val="ctr"/>
        <c:lblOffset val="100"/>
        <c:noMultiLvlLbl val="0"/>
      </c:catAx>
      <c:valAx>
        <c:axId val="1262394344"/>
        <c:scaling>
          <c:orientation val="minMax"/>
        </c:scaling>
        <c:delete val="1"/>
        <c:axPos val="b"/>
        <c:numFmt formatCode="0%" sourceLinked="1"/>
        <c:majorTickMark val="none"/>
        <c:minorTickMark val="none"/>
        <c:tickLblPos val="nextTo"/>
        <c:crossAx val="126239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3B7CFB5-B109-4C4B-BD85-0D1D8D9AF694}" type="datetimeFigureOut">
              <a:rPr lang="en-US" smtClean="0"/>
              <a:t>3/14/2024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CF017FB-7AB7-4AF5-8733-76377536BBE8}" type="slidenum">
              <a:rPr lang="en-US" smtClean="0"/>
              <a:t>‹#›</a:t>
            </a:fld>
            <a:endParaRPr lang="en-US"/>
          </a:p>
        </p:txBody>
      </p:sp>
    </p:spTree>
    <p:extLst>
      <p:ext uri="{BB962C8B-B14F-4D97-AF65-F5344CB8AC3E}">
        <p14:creationId xmlns:p14="http://schemas.microsoft.com/office/powerpoint/2010/main" val="427848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F017FB-7AB7-4AF5-8733-76377536BBE8}" type="slidenum">
              <a:rPr lang="en-US" smtClean="0"/>
              <a:t>2</a:t>
            </a:fld>
            <a:endParaRPr lang="en-US"/>
          </a:p>
        </p:txBody>
      </p:sp>
    </p:spTree>
    <p:extLst>
      <p:ext uri="{BB962C8B-B14F-4D97-AF65-F5344CB8AC3E}">
        <p14:creationId xmlns:p14="http://schemas.microsoft.com/office/powerpoint/2010/main" val="119835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 focus on </a:t>
            </a:r>
            <a:r>
              <a:rPr lang="en-US" b="1" i="1" dirty="0"/>
              <a:t>whole person health </a:t>
            </a:r>
            <a:r>
              <a:rPr lang="en-US" dirty="0"/>
              <a:t>continues to grow, strategies that saw significant growth from 2022 to 2023 include integration of mental health with physical health </a:t>
            </a:r>
            <a:r>
              <a:rPr lang="en-US" b="1" dirty="0"/>
              <a:t>(up 18%)</a:t>
            </a:r>
            <a:r>
              <a:rPr lang="en-US" dirty="0"/>
              <a:t>, recognizing diversity within a population </a:t>
            </a:r>
            <a:r>
              <a:rPr lang="en-US" b="1" dirty="0"/>
              <a:t>(up 15%)</a:t>
            </a:r>
            <a:r>
              <a:rPr lang="en-US" dirty="0"/>
              <a:t>, and meeting individuals on a more personalized basis </a:t>
            </a:r>
            <a:r>
              <a:rPr lang="en-US" b="1" dirty="0"/>
              <a:t>(up 10%)</a:t>
            </a:r>
            <a:endParaRPr lang="en-US" b="1" dirty="0">
              <a:cs typeface="Calibri"/>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D3E11-EEDE-49FC-B2B4-9B5F43A655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28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 </a:t>
            </a:r>
            <a:r>
              <a:rPr lang="en-US" b="1" i="1" dirty="0"/>
              <a:t>health equity strategies </a:t>
            </a:r>
            <a:r>
              <a:rPr lang="en-US" dirty="0"/>
              <a:t>are gaining momentum, key growth areas from 2022 to 2023 include improving accountability in service provider contracts </a:t>
            </a:r>
            <a:r>
              <a:rPr lang="en-US" b="1" dirty="0"/>
              <a:t>(up 38%)</a:t>
            </a:r>
            <a:r>
              <a:rPr lang="en-US" dirty="0"/>
              <a:t>, evaluating program participation by relevant sub-populations </a:t>
            </a:r>
            <a:r>
              <a:rPr lang="en-US" b="1" dirty="0"/>
              <a:t>(up 15%)</a:t>
            </a:r>
            <a:r>
              <a:rPr lang="en-US" dirty="0"/>
              <a:t>,</a:t>
            </a:r>
            <a:r>
              <a:rPr lang="en-US" b="1" dirty="0"/>
              <a:t> </a:t>
            </a:r>
            <a:r>
              <a:rPr lang="en-US" dirty="0"/>
              <a:t>and analyzing access to and quality of services </a:t>
            </a:r>
            <a:r>
              <a:rPr lang="en-US" b="1" dirty="0"/>
              <a:t>(up 13%)</a:t>
            </a:r>
            <a:endParaRPr lang="en-US" b="1" dirty="0">
              <a:cs typeface="Calibri"/>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D3E11-EEDE-49FC-B2B4-9B5F43A655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10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common </a:t>
            </a:r>
            <a:r>
              <a:rPr lang="en-US" b="1" i="1" dirty="0"/>
              <a:t>women’s health </a:t>
            </a:r>
            <a:r>
              <a:rPr lang="en-US" dirty="0"/>
              <a:t>benefits today include mental health support </a:t>
            </a:r>
            <a:r>
              <a:rPr lang="en-US" b="1" dirty="0"/>
              <a:t>(90%)</a:t>
            </a:r>
            <a:r>
              <a:rPr lang="en-US" dirty="0"/>
              <a:t>,</a:t>
            </a:r>
            <a:r>
              <a:rPr lang="en-US" b="1" dirty="0"/>
              <a:t> </a:t>
            </a:r>
            <a:r>
              <a:rPr lang="en-US" dirty="0"/>
              <a:t>parental leave </a:t>
            </a:r>
            <a:r>
              <a:rPr lang="en-US" b="1" dirty="0"/>
              <a:t>(76%)</a:t>
            </a:r>
            <a:r>
              <a:rPr lang="en-US" dirty="0"/>
              <a:t>,</a:t>
            </a:r>
            <a:r>
              <a:rPr lang="en-US" b="1" dirty="0"/>
              <a:t> </a:t>
            </a:r>
            <a:r>
              <a:rPr lang="en-US" dirty="0"/>
              <a:t>maternity support services </a:t>
            </a:r>
            <a:r>
              <a:rPr lang="en-US" b="1" dirty="0"/>
              <a:t>(69%)</a:t>
            </a:r>
            <a:r>
              <a:rPr lang="en-US" dirty="0"/>
              <a:t>;</a:t>
            </a:r>
            <a:r>
              <a:rPr lang="en-US" b="1" dirty="0"/>
              <a:t> </a:t>
            </a:r>
            <a:r>
              <a:rPr lang="en-US" dirty="0"/>
              <a:t>highest upcoming considerations in 1-3 years include menopause support </a:t>
            </a:r>
            <a:r>
              <a:rPr lang="en-US" b="1" dirty="0"/>
              <a:t>(43%)</a:t>
            </a:r>
            <a:r>
              <a:rPr lang="en-US" dirty="0"/>
              <a:t>, caregiving assistance </a:t>
            </a:r>
            <a:r>
              <a:rPr lang="en-US" b="1" dirty="0"/>
              <a:t>(33%)</a:t>
            </a:r>
            <a:r>
              <a:rPr lang="en-US" dirty="0"/>
              <a:t>, and reproductive health </a:t>
            </a:r>
            <a:r>
              <a:rPr lang="en-US" b="1" dirty="0"/>
              <a:t>(22%)</a:t>
            </a:r>
            <a:endParaRPr lang="en-US" b="1" dirty="0">
              <a:cs typeface="Calibri"/>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D3E11-EEDE-49FC-B2B4-9B5F43A655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31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US" sz="2800" b="1" dirty="0"/>
              <a:t>Over</a:t>
            </a:r>
            <a:r>
              <a:rPr lang="en-US" sz="2800" dirty="0"/>
              <a:t> </a:t>
            </a:r>
            <a:r>
              <a:rPr lang="en-US" sz="2800" b="1" dirty="0"/>
              <a:t>70% </a:t>
            </a:r>
            <a:r>
              <a:rPr lang="en-US" sz="2800" dirty="0"/>
              <a:t>provide </a:t>
            </a:r>
            <a:r>
              <a:rPr lang="en-US" sz="2800" b="1" i="1" dirty="0"/>
              <a:t>mental health</a:t>
            </a:r>
            <a:r>
              <a:rPr lang="en-US" sz="2800" dirty="0"/>
              <a:t> support resources, mitigate stigma, and discuss affordable access and quality issues with vendors; highest areas being considered in 1-3 years include promoting cultural competency </a:t>
            </a:r>
            <a:r>
              <a:rPr lang="en-US" sz="2800" b="1" dirty="0"/>
              <a:t>(37%)</a:t>
            </a:r>
            <a:r>
              <a:rPr lang="en-US" sz="2800" dirty="0"/>
              <a:t>, establishing vendor accountability </a:t>
            </a:r>
            <a:r>
              <a:rPr lang="en-US" sz="2800" b="1" dirty="0"/>
              <a:t>(29%)</a:t>
            </a:r>
            <a:r>
              <a:rPr lang="en-US" sz="2800" dirty="0"/>
              <a:t>, and integrating behavioral health into primary care </a:t>
            </a:r>
            <a:r>
              <a:rPr lang="en-US" sz="2800" b="1" dirty="0"/>
              <a:t>(27%)</a:t>
            </a:r>
            <a:endParaRPr lang="en-US" sz="2800"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D3E11-EEDE-49FC-B2B4-9B5F43A655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48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common </a:t>
            </a:r>
            <a:r>
              <a:rPr lang="en-US" b="1" i="1" dirty="0"/>
              <a:t>obesity </a:t>
            </a:r>
            <a:r>
              <a:rPr lang="en-US" dirty="0"/>
              <a:t>benefits today include lifestyle programs </a:t>
            </a:r>
            <a:r>
              <a:rPr lang="en-US" b="1" dirty="0"/>
              <a:t>(79%)</a:t>
            </a:r>
            <a:r>
              <a:rPr lang="en-US" dirty="0"/>
              <a:t>, bariatric surgery </a:t>
            </a:r>
            <a:r>
              <a:rPr lang="en-US" b="1" dirty="0"/>
              <a:t>(69%)</a:t>
            </a:r>
            <a:r>
              <a:rPr lang="en-US" dirty="0"/>
              <a:t>, and obesity medications with conditions </a:t>
            </a:r>
            <a:r>
              <a:rPr lang="en-US" b="1" dirty="0"/>
              <a:t>(54%)</a:t>
            </a:r>
            <a:r>
              <a:rPr lang="en-US" dirty="0"/>
              <a:t>; highest future considerations (next 1-3 years) are a phased approach to medication-assisted support </a:t>
            </a:r>
            <a:r>
              <a:rPr lang="en-US" b="1" dirty="0"/>
              <a:t>(45%)</a:t>
            </a:r>
            <a:r>
              <a:rPr lang="en-US" dirty="0"/>
              <a:t>,</a:t>
            </a:r>
            <a:r>
              <a:rPr lang="en-US" b="1" dirty="0"/>
              <a:t> </a:t>
            </a:r>
            <a:r>
              <a:rPr lang="en-US" dirty="0"/>
              <a:t>obesity care through collaborative care model </a:t>
            </a:r>
            <a:r>
              <a:rPr lang="en-US" b="1" dirty="0"/>
              <a:t>(37%)</a:t>
            </a:r>
            <a:r>
              <a:rPr lang="en-US" dirty="0"/>
              <a:t>,</a:t>
            </a:r>
            <a:r>
              <a:rPr lang="en-US" b="1" dirty="0"/>
              <a:t> </a:t>
            </a:r>
            <a:r>
              <a:rPr lang="en-US" dirty="0"/>
              <a:t>and coverage of obesity medications </a:t>
            </a:r>
            <a:r>
              <a:rPr lang="en-US" b="1" dirty="0"/>
              <a:t>(35%)</a:t>
            </a:r>
            <a:endParaRPr lang="en-US" b="1" dirty="0">
              <a:cs typeface="Calibri"/>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D3E11-EEDE-49FC-B2B4-9B5F43A655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18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C4AFA9-E539-074F-B1F2-5E27CC33B546}"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315904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C4AFA9-E539-074F-B1F2-5E27CC33B546}" type="datetimeFigureOut">
              <a:rPr lang="en-US" smtClean="0"/>
              <a:pPr/>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406628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4AFA9-E539-074F-B1F2-5E27CC33B546}"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2855135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4AFA9-E539-074F-B1F2-5E27CC33B546}"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77626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4AFA9-E539-074F-B1F2-5E27CC33B546}"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324958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4AFA9-E539-074F-B1F2-5E27CC33B54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1392694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4AFA9-E539-074F-B1F2-5E27CC33B54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19442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8" name="Picture 17" descr="A picture containing wall, indoor, sky&#10;&#10;Description automatically generated">
            <a:extLst>
              <a:ext uri="{FF2B5EF4-FFF2-40B4-BE49-F238E27FC236}">
                <a16:creationId xmlns:a16="http://schemas.microsoft.com/office/drawing/2014/main" id="{0C220179-5C7C-BC43-A50E-714EF71B2F03}"/>
              </a:ext>
            </a:extLst>
          </p:cNvPr>
          <p:cNvPicPr>
            <a:picLocks noChangeAspect="1"/>
          </p:cNvPicPr>
          <p:nvPr userDrawn="1"/>
        </p:nvPicPr>
        <p:blipFill>
          <a:blip r:embed="rId2"/>
          <a:stretch>
            <a:fillRect/>
          </a:stretch>
        </p:blipFill>
        <p:spPr>
          <a:xfrm>
            <a:off x="0" y="393601"/>
            <a:ext cx="12192000" cy="6464401"/>
          </a:xfrm>
          <a:prstGeom prst="rect">
            <a:avLst/>
          </a:prstGeom>
        </p:spPr>
      </p:pic>
      <p:sp>
        <p:nvSpPr>
          <p:cNvPr id="21" name="Content Placeholder 20"/>
          <p:cNvSpPr>
            <a:spLocks noGrp="1"/>
          </p:cNvSpPr>
          <p:nvPr>
            <p:ph sz="quarter" idx="10" hasCustomPrompt="1"/>
          </p:nvPr>
        </p:nvSpPr>
        <p:spPr>
          <a:xfrm>
            <a:off x="914400" y="2057769"/>
            <a:ext cx="10363200" cy="1821339"/>
          </a:xfrm>
        </p:spPr>
        <p:txBody>
          <a:bodyPr anchor="b">
            <a:noAutofit/>
          </a:bodyPr>
          <a:lstStyle>
            <a:lvl1pPr marL="0" indent="0">
              <a:buFontTx/>
              <a:buNone/>
              <a:defRPr sz="4400" b="0" baseline="0">
                <a:solidFill>
                  <a:schemeClr val="tx2"/>
                </a:solidFill>
              </a:defRPr>
            </a:lvl1pPr>
            <a:lvl2pPr>
              <a:defRPr sz="3200" b="1"/>
            </a:lvl2pPr>
            <a:lvl3pPr>
              <a:defRPr sz="3200" b="1"/>
            </a:lvl3pPr>
            <a:lvl4pPr>
              <a:defRPr sz="3200" b="1"/>
            </a:lvl4pPr>
            <a:lvl5pPr>
              <a:defRPr sz="3200" b="1"/>
            </a:lvl5pPr>
          </a:lstStyle>
          <a:p>
            <a:pPr lvl="0"/>
            <a:r>
              <a:rPr lang="en-US"/>
              <a:t>Slide Title Header — Calibri 44pt</a:t>
            </a:r>
          </a:p>
        </p:txBody>
      </p:sp>
      <p:sp>
        <p:nvSpPr>
          <p:cNvPr id="23" name="Content Placeholder 22"/>
          <p:cNvSpPr>
            <a:spLocks noGrp="1"/>
          </p:cNvSpPr>
          <p:nvPr>
            <p:ph sz="quarter" idx="11" hasCustomPrompt="1"/>
          </p:nvPr>
        </p:nvSpPr>
        <p:spPr>
          <a:xfrm>
            <a:off x="914400" y="4025696"/>
            <a:ext cx="10363200" cy="1821339"/>
          </a:xfrm>
        </p:spPr>
        <p:txBody>
          <a:bodyPr>
            <a:normAutofit/>
          </a:bodyPr>
          <a:lstStyle>
            <a:lvl1pPr marL="0" indent="0">
              <a:buNone/>
              <a:defRPr sz="2400" baseline="0">
                <a:solidFill>
                  <a:schemeClr val="bg2"/>
                </a:solidFill>
                <a:latin typeface="+mj-lt"/>
              </a:defRPr>
            </a:lvl1pPr>
          </a:lstStyle>
          <a:p>
            <a:pPr lvl="0"/>
            <a:r>
              <a:rPr lang="en-US"/>
              <a:t>Subtitle for </a:t>
            </a:r>
            <a:r>
              <a:rPr lang="en-US" err="1"/>
              <a:t>Powerpoint</a:t>
            </a:r>
            <a:r>
              <a:rPr lang="en-US"/>
              <a:t> Slideshow – 24 </a:t>
            </a:r>
            <a:r>
              <a:rPr lang="en-US" err="1"/>
              <a:t>pt</a:t>
            </a:r>
            <a:endParaRPr lang="en-US"/>
          </a:p>
        </p:txBody>
      </p:sp>
      <p:sp>
        <p:nvSpPr>
          <p:cNvPr id="12" name="Rectangle 11">
            <a:extLst>
              <a:ext uri="{FF2B5EF4-FFF2-40B4-BE49-F238E27FC236}">
                <a16:creationId xmlns:a16="http://schemas.microsoft.com/office/drawing/2014/main" id="{0D187346-4F83-104C-949C-280F41E6F702}"/>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D166EDFF-2C04-204E-BCA9-5DF492799A8F}"/>
              </a:ext>
            </a:extLst>
          </p:cNvPr>
          <p:cNvSpPr/>
          <p:nvPr userDrawn="1"/>
        </p:nvSpPr>
        <p:spPr>
          <a:xfrm>
            <a:off x="-3" y="396243"/>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4">
            <a:extLst>
              <a:ext uri="{FF2B5EF4-FFF2-40B4-BE49-F238E27FC236}">
                <a16:creationId xmlns:a16="http://schemas.microsoft.com/office/drawing/2014/main" id="{B6DC0A65-9AB6-4E08-A8EE-8369E81204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6750" y="5957888"/>
            <a:ext cx="3421198" cy="78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72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783775" y="2165009"/>
            <a:ext cx="10515600" cy="3443312"/>
          </a:xfrm>
          <a:ln>
            <a:noFill/>
          </a:ln>
        </p:spPr>
        <p:txBody>
          <a:bodyPr numCol="2">
            <a:normAutofit/>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marL="219456" indent="-201168">
              <a:buSzPct val="100000"/>
              <a:buFont typeface="Wingdings" pitchFamily="2" charset="2"/>
              <a:buChar char="§"/>
              <a:defRPr sz="18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lvl="1"/>
            <a:r>
              <a:rPr lang="en-US"/>
              <a:t>First level–Normal case, Calibri Light, 18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lvl="1"/>
            <a:r>
              <a:rPr lang="en-US"/>
              <a:t>First level–Normal case, Calibri Light, 18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lvl="1"/>
            <a:r>
              <a:rPr lang="en-US"/>
              <a:t>First level–Normal case, Calibri Light, 18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lvl="1"/>
            <a:r>
              <a:rPr lang="en-US"/>
              <a:t>First level–Normal case, Calibri Light, 18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p:txBody>
      </p:sp>
      <p:sp>
        <p:nvSpPr>
          <p:cNvPr id="10" name="Content Placeholder 13"/>
          <p:cNvSpPr>
            <a:spLocks noGrp="1"/>
          </p:cNvSpPr>
          <p:nvPr>
            <p:ph sz="quarter" idx="13" hasCustomPrompt="1"/>
          </p:nvPr>
        </p:nvSpPr>
        <p:spPr>
          <a:xfrm>
            <a:off x="783167" y="844550"/>
            <a:ext cx="10515600" cy="651712"/>
          </a:xfrm>
        </p:spPr>
        <p:txBody>
          <a:bodyPr>
            <a:normAutofit/>
          </a:bodyPr>
          <a:lstStyle>
            <a:lvl1pPr marL="0" indent="0">
              <a:buFontTx/>
              <a:buNone/>
              <a:defRPr sz="2800" b="0" baseline="0">
                <a:solidFill>
                  <a:srgbClr val="002060"/>
                </a:solidFill>
                <a:latin typeface="+mn-lt"/>
              </a:defRPr>
            </a:lvl1pPr>
          </a:lstStyle>
          <a:p>
            <a:pPr lvl="0"/>
            <a:r>
              <a:rPr lang="en-US"/>
              <a:t>Alternate Page Header — Calibri 28</a:t>
            </a:r>
          </a:p>
        </p:txBody>
      </p:sp>
      <p:sp>
        <p:nvSpPr>
          <p:cNvPr id="14" name="Rectangle 13">
            <a:extLst>
              <a:ext uri="{FF2B5EF4-FFF2-40B4-BE49-F238E27FC236}">
                <a16:creationId xmlns:a16="http://schemas.microsoft.com/office/drawing/2014/main" id="{5E05E2DF-D7FA-0A45-8FB3-DA49096EA17F}"/>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E61E203F-21E7-BD41-9DDE-5CF9E954FABE}"/>
              </a:ext>
            </a:extLst>
          </p:cNvPr>
          <p:cNvSpPr/>
          <p:nvPr userDrawn="1"/>
        </p:nvSpPr>
        <p:spPr>
          <a:xfrm>
            <a:off x="-3" y="396243"/>
            <a:ext cx="12192000" cy="923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13">
            <a:extLst>
              <a:ext uri="{FF2B5EF4-FFF2-40B4-BE49-F238E27FC236}">
                <a16:creationId xmlns:a16="http://schemas.microsoft.com/office/drawing/2014/main" id="{981AAAF9-C5D6-8B4A-A645-1A61FFB999EE}"/>
              </a:ext>
            </a:extLst>
          </p:cNvPr>
          <p:cNvSpPr>
            <a:spLocks noGrp="1"/>
          </p:cNvSpPr>
          <p:nvPr>
            <p:ph sz="quarter" idx="14" hasCustomPrompt="1"/>
          </p:nvPr>
        </p:nvSpPr>
        <p:spPr>
          <a:xfrm>
            <a:off x="783167" y="1588634"/>
            <a:ext cx="10515600" cy="484005"/>
          </a:xfrm>
        </p:spPr>
        <p:txBody>
          <a:bodyPr>
            <a:normAutofit/>
          </a:bodyPr>
          <a:lstStyle>
            <a:lvl1pPr marL="0" indent="0">
              <a:buFontTx/>
              <a:buNone/>
              <a:defRPr sz="2200" b="0" baseline="0">
                <a:solidFill>
                  <a:schemeClr val="bg2"/>
                </a:solidFill>
                <a:latin typeface="+mn-lt"/>
              </a:defRPr>
            </a:lvl1pPr>
          </a:lstStyle>
          <a:p>
            <a:pPr lvl="0"/>
            <a:r>
              <a:rPr lang="en-US"/>
              <a:t>Alternate Page </a:t>
            </a:r>
            <a:r>
              <a:rPr lang="en-US" err="1"/>
              <a:t>subheader</a:t>
            </a:r>
            <a:r>
              <a:rPr lang="en-US"/>
              <a:t> — Calibri 22</a:t>
            </a:r>
          </a:p>
        </p:txBody>
      </p:sp>
    </p:spTree>
    <p:extLst>
      <p:ext uri="{BB962C8B-B14F-4D97-AF65-F5344CB8AC3E}">
        <p14:creationId xmlns:p14="http://schemas.microsoft.com/office/powerpoint/2010/main" val="3866043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46"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407" marR="0" indent="-231787" algn="l" defTabSz="914446"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46"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407" marR="0" lvl="3" indent="-231787" algn="l" defTabSz="914446"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407" marR="0" lvl="3" indent="-231787" algn="l" defTabSz="914446"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46" rtl="0" eaLnBrk="1" fontAlgn="auto" latinLnBrk="0" hangingPunct="1">
              <a:lnSpc>
                <a:spcPct val="100000"/>
              </a:lnSpc>
              <a:spcBef>
                <a:spcPts val="0"/>
              </a:spcBef>
              <a:spcAft>
                <a:spcPts val="0"/>
              </a:spcAft>
              <a:buClrTx/>
              <a:buSzTx/>
              <a:buFontTx/>
              <a:buNone/>
              <a:tabLst/>
              <a:defRPr sz="2400"/>
            </a:lvl1p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a:t>Page One Header — Calibri 32</a:t>
            </a:r>
          </a:p>
        </p:txBody>
      </p:sp>
    </p:spTree>
    <p:extLst>
      <p:ext uri="{BB962C8B-B14F-4D97-AF65-F5344CB8AC3E}">
        <p14:creationId xmlns:p14="http://schemas.microsoft.com/office/powerpoint/2010/main" val="118800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de Text in Arc_with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348C141-579C-68EC-F1C1-BA211C2890A6}"/>
              </a:ext>
            </a:extLst>
          </p:cNvPr>
          <p:cNvSpPr>
            <a:spLocks noGrp="1"/>
          </p:cNvSpPr>
          <p:nvPr>
            <p:ph type="pic" idx="1"/>
          </p:nvPr>
        </p:nvSpPr>
        <p:spPr>
          <a:xfrm>
            <a:off x="3962400" y="0"/>
            <a:ext cx="8229600" cy="6857999"/>
          </a:xfrm>
        </p:spPr>
        <p:txBody>
          <a:bodyPr anchor="ctr"/>
          <a:lstStyle>
            <a:lvl1pPr marL="0" indent="0" algn="ctr">
              <a:buNone/>
              <a:defRPr sz="3200" b="0" i="0">
                <a:latin typeface="Roboto Light"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 name="Picture 1">
            <a:extLst>
              <a:ext uri="{FF2B5EF4-FFF2-40B4-BE49-F238E27FC236}">
                <a16:creationId xmlns:a16="http://schemas.microsoft.com/office/drawing/2014/main" id="{03E06D32-D3A3-C670-97E1-AFDEF967338C}"/>
              </a:ext>
            </a:extLst>
          </p:cNvPr>
          <p:cNvPicPr>
            <a:picLocks noChangeAspect="1"/>
          </p:cNvPicPr>
          <p:nvPr userDrawn="1"/>
        </p:nvPicPr>
        <p:blipFill rotWithShape="1">
          <a:blip r:embed="rId2"/>
          <a:srcRect l="38178" t="15836" r="1" b="12735"/>
          <a:stretch/>
        </p:blipFill>
        <p:spPr>
          <a:xfrm>
            <a:off x="-1" y="-1"/>
            <a:ext cx="5935683" cy="6858001"/>
          </a:xfrm>
          <a:prstGeom prst="rect">
            <a:avLst/>
          </a:prstGeom>
        </p:spPr>
      </p:pic>
      <p:pic>
        <p:nvPicPr>
          <p:cNvPr id="8" name="Picture 7">
            <a:extLst>
              <a:ext uri="{FF2B5EF4-FFF2-40B4-BE49-F238E27FC236}">
                <a16:creationId xmlns:a16="http://schemas.microsoft.com/office/drawing/2014/main" id="{2BB855F9-F074-43E8-1A9F-BD8479DC3EE5}"/>
              </a:ext>
            </a:extLst>
          </p:cNvPr>
          <p:cNvPicPr>
            <a:picLocks noChangeAspect="1"/>
          </p:cNvPicPr>
          <p:nvPr userDrawn="1"/>
        </p:nvPicPr>
        <p:blipFill>
          <a:blip r:embed="rId3"/>
          <a:stretch>
            <a:fillRect/>
          </a:stretch>
        </p:blipFill>
        <p:spPr>
          <a:xfrm>
            <a:off x="11155680" y="457200"/>
            <a:ext cx="647700" cy="647700"/>
          </a:xfrm>
          <a:prstGeom prst="rect">
            <a:avLst/>
          </a:prstGeom>
          <a:effectLst>
            <a:outerShdw blurRad="50800" dist="38100" dir="2700000" algn="tl" rotWithShape="0">
              <a:prstClr val="black">
                <a:alpha val="40000"/>
              </a:prstClr>
            </a:outerShdw>
          </a:effectLst>
        </p:spPr>
      </p:pic>
      <p:sp>
        <p:nvSpPr>
          <p:cNvPr id="9" name="Slide Number Placeholder 5">
            <a:extLst>
              <a:ext uri="{FF2B5EF4-FFF2-40B4-BE49-F238E27FC236}">
                <a16:creationId xmlns:a16="http://schemas.microsoft.com/office/drawing/2014/main" id="{F07157C7-0E16-95AE-F3BB-7E5E258F7BD3}"/>
              </a:ext>
            </a:extLst>
          </p:cNvPr>
          <p:cNvSpPr>
            <a:spLocks noGrp="1"/>
          </p:cNvSpPr>
          <p:nvPr>
            <p:ph type="sldNum" sz="quarter" idx="4"/>
          </p:nvPr>
        </p:nvSpPr>
        <p:spPr>
          <a:xfrm>
            <a:off x="8046720" y="6217920"/>
            <a:ext cx="3840480" cy="274320"/>
          </a:xfrm>
          <a:prstGeom prst="rect">
            <a:avLst/>
          </a:prstGeom>
        </p:spPr>
        <p:txBody>
          <a:bodyPr vert="horz" lIns="0" tIns="0" rIns="0" bIns="0" rtlCol="0" anchor="ctr"/>
          <a:lstStyle>
            <a:lvl1pPr algn="r">
              <a:defRPr sz="1600" b="0" i="0">
                <a:solidFill>
                  <a:schemeClr val="tx1">
                    <a:tint val="75000"/>
                  </a:schemeClr>
                </a:solidFill>
                <a:latin typeface="Roboto Light" panose="02000000000000000000" pitchFamily="2" charset="0"/>
              </a:defRPr>
            </a:lvl1pPr>
          </a:lstStyle>
          <a:p>
            <a:r>
              <a:rPr lang="en-US"/>
              <a:t>RESERVOIR  |  Title of Presentation  |  </a:t>
            </a:r>
            <a:fld id="{AE26DC2C-04F3-1F40-BDA9-86D3931E7823}" type="slidenum">
              <a:rPr lang="en-US" smtClean="0"/>
              <a:pPr/>
              <a:t>‹#›</a:t>
            </a:fld>
            <a:endParaRPr lang="en-US"/>
          </a:p>
        </p:txBody>
      </p:sp>
      <p:sp>
        <p:nvSpPr>
          <p:cNvPr id="6" name="Title 1">
            <a:extLst>
              <a:ext uri="{FF2B5EF4-FFF2-40B4-BE49-F238E27FC236}">
                <a16:creationId xmlns:a16="http://schemas.microsoft.com/office/drawing/2014/main" id="{5937AA9B-7541-7779-48D4-AB5B1482C18B}"/>
              </a:ext>
            </a:extLst>
          </p:cNvPr>
          <p:cNvSpPr>
            <a:spLocks noGrp="1"/>
          </p:cNvSpPr>
          <p:nvPr>
            <p:ph type="title"/>
          </p:nvPr>
        </p:nvSpPr>
        <p:spPr>
          <a:xfrm>
            <a:off x="685800" y="914400"/>
            <a:ext cx="3188110" cy="1143000"/>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49BBC0C4-6084-1646-44C4-FC7F8819AD64}"/>
              </a:ext>
            </a:extLst>
          </p:cNvPr>
          <p:cNvSpPr>
            <a:spLocks noGrp="1"/>
          </p:cNvSpPr>
          <p:nvPr>
            <p:ph idx="10"/>
          </p:nvPr>
        </p:nvSpPr>
        <p:spPr>
          <a:xfrm>
            <a:off x="685800" y="2286000"/>
            <a:ext cx="2647335" cy="3657600"/>
          </a:xfrm>
        </p:spPr>
        <p:txBody>
          <a:bodyPr/>
          <a:lstStyle>
            <a:lvl1pPr marL="0" indent="0">
              <a:buNone/>
              <a:defRPr b="0" i="0">
                <a:latin typeface="Roboto Light" panose="02000000000000000000" pitchFamily="2" charset="0"/>
              </a:defRPr>
            </a:lvl1pPr>
            <a:lvl2pPr>
              <a:defRPr b="0" i="0">
                <a:latin typeface="Roboto Light" panose="02000000000000000000" pitchFamily="2" charset="0"/>
              </a:defRPr>
            </a:lvl2pPr>
            <a:lvl3pPr>
              <a:defRPr b="0" i="0">
                <a:latin typeface="Roboto Light" panose="02000000000000000000" pitchFamily="2" charset="0"/>
              </a:defRPr>
            </a:lvl3pPr>
            <a:lvl4pPr>
              <a:defRPr b="0" i="0">
                <a:latin typeface="Roboto Light" panose="02000000000000000000" pitchFamily="2" charset="0"/>
              </a:defRPr>
            </a:lvl4pPr>
            <a:lvl5pPr>
              <a:defRPr b="0" i="0">
                <a:latin typeface="Roboto Light"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659115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3 circles">
    <p:spTree>
      <p:nvGrpSpPr>
        <p:cNvPr id="1" name=""/>
        <p:cNvGrpSpPr/>
        <p:nvPr/>
      </p:nvGrpSpPr>
      <p:grpSpPr>
        <a:xfrm>
          <a:off x="0" y="0"/>
          <a:ext cx="0" cy="0"/>
          <a:chOff x="0" y="0"/>
          <a:chExt cx="0" cy="0"/>
        </a:xfrm>
      </p:grpSpPr>
      <p:sp>
        <p:nvSpPr>
          <p:cNvPr id="13" name="Google Shape;10134;p193">
            <a:extLst>
              <a:ext uri="{FF2B5EF4-FFF2-40B4-BE49-F238E27FC236}">
                <a16:creationId xmlns:a16="http://schemas.microsoft.com/office/drawing/2014/main" id="{54AFBE96-E306-0AB7-1040-5C0A03D3BDC5}"/>
              </a:ext>
            </a:extLst>
          </p:cNvPr>
          <p:cNvSpPr>
            <a:spLocks noChangeAspect="1"/>
          </p:cNvSpPr>
          <p:nvPr userDrawn="1"/>
        </p:nvSpPr>
        <p:spPr>
          <a:xfrm>
            <a:off x="491414" y="2164424"/>
            <a:ext cx="3653867" cy="36576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134;p193">
            <a:extLst>
              <a:ext uri="{FF2B5EF4-FFF2-40B4-BE49-F238E27FC236}">
                <a16:creationId xmlns:a16="http://schemas.microsoft.com/office/drawing/2014/main" id="{7619315E-875E-72AD-23C9-02DC653234B1}"/>
              </a:ext>
            </a:extLst>
          </p:cNvPr>
          <p:cNvSpPr>
            <a:spLocks noChangeAspect="1"/>
          </p:cNvSpPr>
          <p:nvPr userDrawn="1"/>
        </p:nvSpPr>
        <p:spPr>
          <a:xfrm>
            <a:off x="2810601" y="1927799"/>
            <a:ext cx="1096161" cy="109728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134;p193">
            <a:extLst>
              <a:ext uri="{FF2B5EF4-FFF2-40B4-BE49-F238E27FC236}">
                <a16:creationId xmlns:a16="http://schemas.microsoft.com/office/drawing/2014/main" id="{CB8D8CA3-2E45-779F-BE30-76A6CBD53E0D}"/>
              </a:ext>
            </a:extLst>
          </p:cNvPr>
          <p:cNvSpPr>
            <a:spLocks noChangeAspect="1"/>
          </p:cNvSpPr>
          <p:nvPr userDrawn="1"/>
        </p:nvSpPr>
        <p:spPr>
          <a:xfrm>
            <a:off x="4278553" y="2164424"/>
            <a:ext cx="3653867" cy="36576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0134;p193">
            <a:extLst>
              <a:ext uri="{FF2B5EF4-FFF2-40B4-BE49-F238E27FC236}">
                <a16:creationId xmlns:a16="http://schemas.microsoft.com/office/drawing/2014/main" id="{3684C5DB-7F83-0B72-06A2-77FFE1750C44}"/>
              </a:ext>
            </a:extLst>
          </p:cNvPr>
          <p:cNvSpPr>
            <a:spLocks noChangeAspect="1"/>
          </p:cNvSpPr>
          <p:nvPr userDrawn="1"/>
        </p:nvSpPr>
        <p:spPr>
          <a:xfrm>
            <a:off x="6597740" y="1927799"/>
            <a:ext cx="1096161" cy="109728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134;p193">
            <a:extLst>
              <a:ext uri="{FF2B5EF4-FFF2-40B4-BE49-F238E27FC236}">
                <a16:creationId xmlns:a16="http://schemas.microsoft.com/office/drawing/2014/main" id="{7F839D95-64C5-E2CC-2509-BA5F7E0308C8}"/>
              </a:ext>
            </a:extLst>
          </p:cNvPr>
          <p:cNvSpPr>
            <a:spLocks noChangeAspect="1"/>
          </p:cNvSpPr>
          <p:nvPr userDrawn="1"/>
        </p:nvSpPr>
        <p:spPr>
          <a:xfrm>
            <a:off x="8046719" y="2164424"/>
            <a:ext cx="3653867" cy="36576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134;p193">
            <a:extLst>
              <a:ext uri="{FF2B5EF4-FFF2-40B4-BE49-F238E27FC236}">
                <a16:creationId xmlns:a16="http://schemas.microsoft.com/office/drawing/2014/main" id="{0E7A7C99-71EC-B87C-504A-4E6229C7C418}"/>
              </a:ext>
            </a:extLst>
          </p:cNvPr>
          <p:cNvSpPr>
            <a:spLocks noChangeAspect="1"/>
          </p:cNvSpPr>
          <p:nvPr userDrawn="1"/>
        </p:nvSpPr>
        <p:spPr>
          <a:xfrm>
            <a:off x="10365906" y="1927799"/>
            <a:ext cx="1096161" cy="109728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320E747C-90A7-80AA-AC6C-06F0ACD0F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CC229-3F20-56F9-865D-C93EC95AB5F4}"/>
              </a:ext>
            </a:extLst>
          </p:cNvPr>
          <p:cNvSpPr>
            <a:spLocks noGrp="1"/>
          </p:cNvSpPr>
          <p:nvPr>
            <p:ph idx="1"/>
          </p:nvPr>
        </p:nvSpPr>
        <p:spPr>
          <a:xfrm>
            <a:off x="685800" y="3154902"/>
            <a:ext cx="3291840" cy="2474373"/>
          </a:xfrm>
        </p:spPr>
        <p:txBody>
          <a:bodyPr/>
          <a:lstStyle>
            <a:lvl1pPr>
              <a:defRPr b="0" i="0">
                <a:latin typeface="Roboto Light" panose="02000000000000000000" pitchFamily="2" charset="0"/>
              </a:defRPr>
            </a:lvl1pPr>
            <a:lvl2pPr>
              <a:defRPr b="0" i="0">
                <a:latin typeface="Roboto Light" panose="02000000000000000000" pitchFamily="2" charset="0"/>
              </a:defRPr>
            </a:lvl2pPr>
            <a:lvl3pPr>
              <a:defRPr b="0" i="0">
                <a:latin typeface="Roboto Light" panose="02000000000000000000" pitchFamily="2" charset="0"/>
              </a:defRPr>
            </a:lvl3pPr>
            <a:lvl4pPr>
              <a:defRPr b="0" i="0">
                <a:latin typeface="Roboto Light" panose="02000000000000000000" pitchFamily="2" charset="0"/>
              </a:defRPr>
            </a:lvl4pPr>
            <a:lvl5pPr>
              <a:defRPr b="0" i="0">
                <a:latin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8EEF0A-950E-289B-E22B-F69497930284}"/>
              </a:ext>
            </a:extLst>
          </p:cNvPr>
          <p:cNvSpPr>
            <a:spLocks noGrp="1"/>
          </p:cNvSpPr>
          <p:nvPr>
            <p:ph type="sldNum" sz="quarter" idx="12"/>
          </p:nvPr>
        </p:nvSpPr>
        <p:spPr>
          <a:xfrm>
            <a:off x="8046720" y="6217920"/>
            <a:ext cx="3840480" cy="274320"/>
          </a:xfrm>
          <a:prstGeom prst="rect">
            <a:avLst/>
          </a:prstGeom>
        </p:spPr>
        <p:txBody>
          <a:bodyPr lIns="0" tIns="0" rIns="0" bIns="0"/>
          <a:lstStyle>
            <a:lvl1pPr algn="r">
              <a:defRPr sz="1600" b="0" i="0">
                <a:solidFill>
                  <a:schemeClr val="tx2"/>
                </a:solidFill>
                <a:latin typeface="Roboto Light" panose="02000000000000000000" pitchFamily="2" charset="0"/>
              </a:defRPr>
            </a:lvl1pPr>
          </a:lstStyle>
          <a:p>
            <a:r>
              <a:rPr lang="en-US"/>
              <a:t>RESERVOIR  |  Title of Presentation  |  </a:t>
            </a:r>
            <a:fld id="{AE26DC2C-04F3-1F40-BDA9-86D3931E7823}" type="slidenum">
              <a:rPr lang="en-US" smtClean="0"/>
              <a:pPr/>
              <a:t>‹#›</a:t>
            </a:fld>
            <a:endParaRPr lang="en-US"/>
          </a:p>
        </p:txBody>
      </p:sp>
      <p:pic>
        <p:nvPicPr>
          <p:cNvPr id="8" name="Picture 7">
            <a:extLst>
              <a:ext uri="{FF2B5EF4-FFF2-40B4-BE49-F238E27FC236}">
                <a16:creationId xmlns:a16="http://schemas.microsoft.com/office/drawing/2014/main" id="{C8455973-87BA-FB55-7DEF-596EE4D8F848}"/>
              </a:ext>
            </a:extLst>
          </p:cNvPr>
          <p:cNvPicPr>
            <a:picLocks noChangeAspect="1"/>
          </p:cNvPicPr>
          <p:nvPr userDrawn="1"/>
        </p:nvPicPr>
        <p:blipFill>
          <a:blip r:embed="rId2"/>
          <a:stretch>
            <a:fillRect/>
          </a:stretch>
        </p:blipFill>
        <p:spPr>
          <a:xfrm>
            <a:off x="11155680" y="457200"/>
            <a:ext cx="647700" cy="647700"/>
          </a:xfrm>
          <a:prstGeom prst="rect">
            <a:avLst/>
          </a:prstGeom>
          <a:effectLst>
            <a:outerShdw blurRad="50800" dist="38100" dir="2700000" algn="tl" rotWithShape="0">
              <a:prstClr val="black">
                <a:alpha val="40000"/>
              </a:prstClr>
            </a:outerShdw>
          </a:effectLst>
        </p:spPr>
      </p:pic>
      <p:sp>
        <p:nvSpPr>
          <p:cNvPr id="14" name="Content Placeholder 2">
            <a:extLst>
              <a:ext uri="{FF2B5EF4-FFF2-40B4-BE49-F238E27FC236}">
                <a16:creationId xmlns:a16="http://schemas.microsoft.com/office/drawing/2014/main" id="{63576EA3-4A90-EE3D-0990-243F2543ED59}"/>
              </a:ext>
            </a:extLst>
          </p:cNvPr>
          <p:cNvSpPr>
            <a:spLocks noGrp="1"/>
          </p:cNvSpPr>
          <p:nvPr>
            <p:ph idx="13"/>
          </p:nvPr>
        </p:nvSpPr>
        <p:spPr>
          <a:xfrm>
            <a:off x="4459566" y="3154902"/>
            <a:ext cx="3291840" cy="2474373"/>
          </a:xfrm>
        </p:spPr>
        <p:txBody>
          <a:bodyPr/>
          <a:lstStyle>
            <a:lvl1pPr>
              <a:defRPr b="0" i="0">
                <a:latin typeface="Roboto Light" panose="02000000000000000000" pitchFamily="2" charset="0"/>
              </a:defRPr>
            </a:lvl1pPr>
            <a:lvl2pPr>
              <a:defRPr b="0" i="0">
                <a:latin typeface="Roboto Light" panose="02000000000000000000" pitchFamily="2" charset="0"/>
              </a:defRPr>
            </a:lvl2pPr>
            <a:lvl3pPr>
              <a:defRPr b="0" i="0">
                <a:latin typeface="Roboto Light" panose="02000000000000000000" pitchFamily="2" charset="0"/>
              </a:defRPr>
            </a:lvl3pPr>
            <a:lvl4pPr>
              <a:defRPr b="0" i="0">
                <a:latin typeface="Roboto Light" panose="02000000000000000000" pitchFamily="2" charset="0"/>
              </a:defRPr>
            </a:lvl4pPr>
            <a:lvl5pPr>
              <a:defRPr b="0" i="0">
                <a:latin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AF3A2509-F800-0E13-F875-6EEA102C4431}"/>
              </a:ext>
            </a:extLst>
          </p:cNvPr>
          <p:cNvSpPr>
            <a:spLocks noGrp="1"/>
          </p:cNvSpPr>
          <p:nvPr>
            <p:ph idx="14"/>
          </p:nvPr>
        </p:nvSpPr>
        <p:spPr>
          <a:xfrm>
            <a:off x="8227732" y="3154902"/>
            <a:ext cx="3291840" cy="2474373"/>
          </a:xfrm>
        </p:spPr>
        <p:txBody>
          <a:bodyPr/>
          <a:lstStyle>
            <a:lvl1pPr>
              <a:defRPr b="0" i="0">
                <a:latin typeface="Roboto Light" panose="02000000000000000000" pitchFamily="2" charset="0"/>
              </a:defRPr>
            </a:lvl1pPr>
            <a:lvl2pPr>
              <a:defRPr b="0" i="0">
                <a:latin typeface="Roboto Light" panose="02000000000000000000" pitchFamily="2" charset="0"/>
              </a:defRPr>
            </a:lvl2pPr>
            <a:lvl3pPr>
              <a:defRPr b="0" i="0">
                <a:latin typeface="Roboto Light" panose="02000000000000000000" pitchFamily="2" charset="0"/>
              </a:defRPr>
            </a:lvl3pPr>
            <a:lvl4pPr>
              <a:defRPr b="0" i="0">
                <a:latin typeface="Roboto Light" panose="02000000000000000000" pitchFamily="2" charset="0"/>
              </a:defRPr>
            </a:lvl4pPr>
            <a:lvl5pPr>
              <a:defRPr b="0" i="0">
                <a:latin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Graphic 24">
            <a:extLst>
              <a:ext uri="{FF2B5EF4-FFF2-40B4-BE49-F238E27FC236}">
                <a16:creationId xmlns:a16="http://schemas.microsoft.com/office/drawing/2014/main" id="{0656A57D-412A-1F21-895D-3EFD1B24FB6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92921" y="2082103"/>
            <a:ext cx="731520" cy="731520"/>
          </a:xfrm>
          <a:prstGeom prst="rect">
            <a:avLst/>
          </a:prstGeom>
        </p:spPr>
      </p:pic>
      <p:pic>
        <p:nvPicPr>
          <p:cNvPr id="26" name="Graphic 25">
            <a:extLst>
              <a:ext uri="{FF2B5EF4-FFF2-40B4-BE49-F238E27FC236}">
                <a16:creationId xmlns:a16="http://schemas.microsoft.com/office/drawing/2014/main" id="{E8A65576-1D96-0563-C947-12FC7D7D08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80060" y="2110679"/>
            <a:ext cx="731520" cy="731520"/>
          </a:xfrm>
          <a:prstGeom prst="rect">
            <a:avLst/>
          </a:prstGeom>
        </p:spPr>
      </p:pic>
      <p:pic>
        <p:nvPicPr>
          <p:cNvPr id="27" name="Graphic 26">
            <a:extLst>
              <a:ext uri="{FF2B5EF4-FFF2-40B4-BE49-F238E27FC236}">
                <a16:creationId xmlns:a16="http://schemas.microsoft.com/office/drawing/2014/main" id="{376702C7-E915-2CA7-67A4-26C1A83D02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48226" y="2110679"/>
            <a:ext cx="731520" cy="731520"/>
          </a:xfrm>
          <a:prstGeom prst="rect">
            <a:avLst/>
          </a:prstGeom>
        </p:spPr>
      </p:pic>
    </p:spTree>
    <p:extLst>
      <p:ext uri="{BB962C8B-B14F-4D97-AF65-F5344CB8AC3E}">
        <p14:creationId xmlns:p14="http://schemas.microsoft.com/office/powerpoint/2010/main" val="3078315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3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747C-90A7-80AA-AC6C-06F0ACD0F20A}"/>
              </a:ext>
            </a:extLst>
          </p:cNvPr>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37E39CE0-4420-12EF-12C4-1666A01F93D7}"/>
              </a:ext>
            </a:extLst>
          </p:cNvPr>
          <p:cNvCxnSpPr>
            <a:cxnSpLocks/>
            <a:stCxn id="16" idx="5"/>
          </p:cNvCxnSpPr>
          <p:nvPr userDrawn="1"/>
        </p:nvCxnSpPr>
        <p:spPr>
          <a:xfrm>
            <a:off x="3954177" y="2749105"/>
            <a:ext cx="430858" cy="37155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8685B0-74AD-50DD-5C9A-D05F08890D45}"/>
              </a:ext>
            </a:extLst>
          </p:cNvPr>
          <p:cNvCxnSpPr>
            <a:cxnSpLocks/>
            <a:endCxn id="32" idx="7"/>
          </p:cNvCxnSpPr>
          <p:nvPr userDrawn="1"/>
        </p:nvCxnSpPr>
        <p:spPr>
          <a:xfrm flipH="1">
            <a:off x="3954177" y="4213424"/>
            <a:ext cx="392003" cy="32709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Google Shape;10134;p193">
            <a:extLst>
              <a:ext uri="{FF2B5EF4-FFF2-40B4-BE49-F238E27FC236}">
                <a16:creationId xmlns:a16="http://schemas.microsoft.com/office/drawing/2014/main" id="{7619315E-875E-72AD-23C9-02DC653234B1}"/>
              </a:ext>
            </a:extLst>
          </p:cNvPr>
          <p:cNvSpPr>
            <a:spLocks noChangeAspect="1"/>
          </p:cNvSpPr>
          <p:nvPr userDrawn="1"/>
        </p:nvSpPr>
        <p:spPr>
          <a:xfrm>
            <a:off x="3174484" y="1968616"/>
            <a:ext cx="913467" cy="9144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10134;p193">
            <a:extLst>
              <a:ext uri="{FF2B5EF4-FFF2-40B4-BE49-F238E27FC236}">
                <a16:creationId xmlns:a16="http://schemas.microsoft.com/office/drawing/2014/main" id="{6807B14B-F21A-DB59-1351-ADF1C34B47A2}"/>
              </a:ext>
            </a:extLst>
          </p:cNvPr>
          <p:cNvSpPr>
            <a:spLocks noChangeAspect="1"/>
          </p:cNvSpPr>
          <p:nvPr userDrawn="1"/>
        </p:nvSpPr>
        <p:spPr>
          <a:xfrm>
            <a:off x="3174484" y="4406603"/>
            <a:ext cx="913467" cy="9144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0134;p193">
            <a:extLst>
              <a:ext uri="{FF2B5EF4-FFF2-40B4-BE49-F238E27FC236}">
                <a16:creationId xmlns:a16="http://schemas.microsoft.com/office/drawing/2014/main" id="{242A5DF3-4CF5-C79A-3629-5FD8CD32DFC5}"/>
              </a:ext>
            </a:extLst>
          </p:cNvPr>
          <p:cNvSpPr>
            <a:spLocks noChangeAspect="1"/>
          </p:cNvSpPr>
          <p:nvPr userDrawn="1"/>
        </p:nvSpPr>
        <p:spPr>
          <a:xfrm>
            <a:off x="2828225" y="3216211"/>
            <a:ext cx="913467" cy="9144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37" name="Straight Connector 36">
            <a:extLst>
              <a:ext uri="{FF2B5EF4-FFF2-40B4-BE49-F238E27FC236}">
                <a16:creationId xmlns:a16="http://schemas.microsoft.com/office/drawing/2014/main" id="{735D2991-5A69-47B3-7CAC-727ABC21EFA9}"/>
              </a:ext>
            </a:extLst>
          </p:cNvPr>
          <p:cNvCxnSpPr>
            <a:cxnSpLocks/>
          </p:cNvCxnSpPr>
          <p:nvPr userDrawn="1"/>
        </p:nvCxnSpPr>
        <p:spPr>
          <a:xfrm flipV="1">
            <a:off x="3741692" y="3671902"/>
            <a:ext cx="297084" cy="30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D26C276-82B5-2A6E-478F-FC1B77328DE2}"/>
              </a:ext>
            </a:extLst>
          </p:cNvPr>
          <p:cNvSpPr>
            <a:spLocks noChangeAspect="1"/>
          </p:cNvSpPr>
          <p:nvPr userDrawn="1"/>
        </p:nvSpPr>
        <p:spPr>
          <a:xfrm>
            <a:off x="3946403" y="2667571"/>
            <a:ext cx="2011680" cy="2011680"/>
          </a:xfrm>
          <a:prstGeom prst="ellipse">
            <a:avLst/>
          </a:prstGeom>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866AAE7F-933E-87C8-9CF9-31AE256FDFE4}"/>
              </a:ext>
            </a:extLst>
          </p:cNvPr>
          <p:cNvSpPr>
            <a:spLocks noGrp="1"/>
          </p:cNvSpPr>
          <p:nvPr>
            <p:ph idx="15"/>
          </p:nvPr>
        </p:nvSpPr>
        <p:spPr>
          <a:xfrm>
            <a:off x="3946404" y="4563817"/>
            <a:ext cx="2011679" cy="1614977"/>
          </a:xfrm>
        </p:spPr>
        <p:txBody>
          <a:bodyPr anchor="ctr"/>
          <a:lstStyle>
            <a:lvl1pPr marL="0" indent="0" algn="ctr">
              <a:buNone/>
              <a:defRPr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228600" indent="0">
              <a:buNone/>
              <a:defRPr b="0" i="0">
                <a:latin typeface="Roboto Light" panose="02000000000000000000" pitchFamily="2" charset="0"/>
              </a:defRPr>
            </a:lvl2pPr>
            <a:lvl3pPr marL="457200" indent="0">
              <a:buNone/>
              <a:defRPr b="0" i="0">
                <a:latin typeface="Roboto Light" panose="02000000000000000000" pitchFamily="2" charset="0"/>
              </a:defRPr>
            </a:lvl3pPr>
            <a:lvl4pPr marL="685800" indent="0">
              <a:buNone/>
              <a:defRPr b="0" i="0">
                <a:latin typeface="Roboto Light" panose="02000000000000000000" pitchFamily="2" charset="0"/>
              </a:defRPr>
            </a:lvl4pPr>
            <a:lvl5pPr marL="914400" indent="0">
              <a:buNone/>
              <a:defRPr b="0" i="0">
                <a:latin typeface="Roboto Light" panose="02000000000000000000" pitchFamily="2" charset="0"/>
              </a:defRPr>
            </a:lvl5pPr>
          </a:lstStyle>
          <a:p>
            <a:pPr lvl="0"/>
            <a:r>
              <a:rPr lang="en-US"/>
              <a:t>Click to edit Master text styles</a:t>
            </a:r>
          </a:p>
        </p:txBody>
      </p:sp>
      <p:sp>
        <p:nvSpPr>
          <p:cNvPr id="56" name="Content Placeholder 2">
            <a:extLst>
              <a:ext uri="{FF2B5EF4-FFF2-40B4-BE49-F238E27FC236}">
                <a16:creationId xmlns:a16="http://schemas.microsoft.com/office/drawing/2014/main" id="{3F4F25BA-7855-C2F8-5790-33D5BEAFC6DD}"/>
              </a:ext>
            </a:extLst>
          </p:cNvPr>
          <p:cNvSpPr>
            <a:spLocks noGrp="1"/>
          </p:cNvSpPr>
          <p:nvPr>
            <p:ph idx="16"/>
          </p:nvPr>
        </p:nvSpPr>
        <p:spPr>
          <a:xfrm>
            <a:off x="742219" y="1975516"/>
            <a:ext cx="2329516" cy="907500"/>
          </a:xfrm>
        </p:spPr>
        <p:txBody>
          <a:bodyPr/>
          <a:lstStyle>
            <a:lvl1pPr marL="0" indent="0">
              <a:lnSpc>
                <a:spcPct val="100000"/>
              </a:lnSpc>
              <a:buNone/>
              <a:defRPr sz="1800" b="0" i="0">
                <a:latin typeface="Roboto Light" panose="02000000000000000000" pitchFamily="2" charset="0"/>
              </a:defRPr>
            </a:lvl1pPr>
            <a:lvl2pPr marL="228600" indent="0">
              <a:buNone/>
              <a:defRPr b="0" i="0">
                <a:latin typeface="Roboto Light" panose="02000000000000000000" pitchFamily="2" charset="0"/>
              </a:defRPr>
            </a:lvl2pPr>
            <a:lvl3pPr marL="457200" indent="0">
              <a:buNone/>
              <a:defRPr b="0" i="0">
                <a:latin typeface="Roboto Light" panose="02000000000000000000" pitchFamily="2" charset="0"/>
              </a:defRPr>
            </a:lvl3pPr>
            <a:lvl4pPr marL="685800" indent="0">
              <a:buNone/>
              <a:defRPr b="0" i="0">
                <a:latin typeface="Roboto Light" panose="02000000000000000000" pitchFamily="2" charset="0"/>
              </a:defRPr>
            </a:lvl4pPr>
            <a:lvl5pPr marL="914400" indent="0">
              <a:buNone/>
              <a:defRPr b="0" i="0">
                <a:latin typeface="Roboto Light" panose="02000000000000000000" pitchFamily="2" charset="0"/>
              </a:defRPr>
            </a:lvl5pPr>
          </a:lstStyle>
          <a:p>
            <a:pPr lvl="0"/>
            <a:r>
              <a:rPr lang="en-US"/>
              <a:t>Click to edit Master text styles</a:t>
            </a:r>
          </a:p>
        </p:txBody>
      </p:sp>
      <p:sp>
        <p:nvSpPr>
          <p:cNvPr id="57" name="Content Placeholder 2">
            <a:extLst>
              <a:ext uri="{FF2B5EF4-FFF2-40B4-BE49-F238E27FC236}">
                <a16:creationId xmlns:a16="http://schemas.microsoft.com/office/drawing/2014/main" id="{C49C847F-27A5-59F5-4172-27EE34115CD6}"/>
              </a:ext>
            </a:extLst>
          </p:cNvPr>
          <p:cNvSpPr>
            <a:spLocks noGrp="1"/>
          </p:cNvSpPr>
          <p:nvPr>
            <p:ph idx="17"/>
          </p:nvPr>
        </p:nvSpPr>
        <p:spPr>
          <a:xfrm>
            <a:off x="361945" y="3219661"/>
            <a:ext cx="2329516" cy="907500"/>
          </a:xfrm>
        </p:spPr>
        <p:txBody>
          <a:bodyPr/>
          <a:lstStyle>
            <a:lvl1pPr marL="0" indent="0">
              <a:lnSpc>
                <a:spcPct val="100000"/>
              </a:lnSpc>
              <a:buNone/>
              <a:defRPr sz="1800" b="0" i="0">
                <a:latin typeface="Roboto Light" panose="02000000000000000000" pitchFamily="2" charset="0"/>
              </a:defRPr>
            </a:lvl1pPr>
            <a:lvl2pPr marL="228600" indent="0">
              <a:buNone/>
              <a:defRPr b="0" i="0">
                <a:latin typeface="Roboto Light" panose="02000000000000000000" pitchFamily="2" charset="0"/>
              </a:defRPr>
            </a:lvl2pPr>
            <a:lvl3pPr marL="457200" indent="0">
              <a:buNone/>
              <a:defRPr b="0" i="0">
                <a:latin typeface="Roboto Light" panose="02000000000000000000" pitchFamily="2" charset="0"/>
              </a:defRPr>
            </a:lvl3pPr>
            <a:lvl4pPr marL="685800" indent="0">
              <a:buNone/>
              <a:defRPr b="0" i="0">
                <a:latin typeface="Roboto Light" panose="02000000000000000000" pitchFamily="2" charset="0"/>
              </a:defRPr>
            </a:lvl4pPr>
            <a:lvl5pPr marL="914400" indent="0">
              <a:buNone/>
              <a:defRPr b="0" i="0">
                <a:latin typeface="Roboto Light" panose="02000000000000000000" pitchFamily="2" charset="0"/>
              </a:defRPr>
            </a:lvl5pPr>
          </a:lstStyle>
          <a:p>
            <a:pPr lvl="0"/>
            <a:r>
              <a:rPr lang="en-US"/>
              <a:t>Click to edit Master text styles</a:t>
            </a:r>
          </a:p>
        </p:txBody>
      </p:sp>
      <p:sp>
        <p:nvSpPr>
          <p:cNvPr id="58" name="Content Placeholder 2">
            <a:extLst>
              <a:ext uri="{FF2B5EF4-FFF2-40B4-BE49-F238E27FC236}">
                <a16:creationId xmlns:a16="http://schemas.microsoft.com/office/drawing/2014/main" id="{9AA1391B-23B0-A496-5403-97CE095161E5}"/>
              </a:ext>
            </a:extLst>
          </p:cNvPr>
          <p:cNvSpPr>
            <a:spLocks noGrp="1"/>
          </p:cNvSpPr>
          <p:nvPr>
            <p:ph idx="18"/>
          </p:nvPr>
        </p:nvSpPr>
        <p:spPr>
          <a:xfrm>
            <a:off x="742219" y="4463806"/>
            <a:ext cx="2329516" cy="907500"/>
          </a:xfrm>
        </p:spPr>
        <p:txBody>
          <a:bodyPr/>
          <a:lstStyle>
            <a:lvl1pPr marL="0" indent="0">
              <a:lnSpc>
                <a:spcPct val="100000"/>
              </a:lnSpc>
              <a:buNone/>
              <a:defRPr sz="1800" b="0" i="0">
                <a:latin typeface="Roboto Light" panose="02000000000000000000" pitchFamily="2" charset="0"/>
              </a:defRPr>
            </a:lvl1pPr>
            <a:lvl2pPr marL="228600" indent="0">
              <a:buNone/>
              <a:defRPr b="0" i="0">
                <a:latin typeface="Roboto Light" panose="02000000000000000000" pitchFamily="2" charset="0"/>
              </a:defRPr>
            </a:lvl2pPr>
            <a:lvl3pPr marL="457200" indent="0">
              <a:buNone/>
              <a:defRPr b="0" i="0">
                <a:latin typeface="Roboto Light" panose="02000000000000000000" pitchFamily="2" charset="0"/>
              </a:defRPr>
            </a:lvl3pPr>
            <a:lvl4pPr marL="685800" indent="0">
              <a:buNone/>
              <a:defRPr b="0" i="0">
                <a:latin typeface="Roboto Light" panose="02000000000000000000" pitchFamily="2" charset="0"/>
              </a:defRPr>
            </a:lvl4pPr>
            <a:lvl5pPr marL="914400" indent="0">
              <a:buNone/>
              <a:defRPr b="0" i="0">
                <a:latin typeface="Roboto Light" panose="02000000000000000000" pitchFamily="2" charset="0"/>
              </a:defRPr>
            </a:lvl5pPr>
          </a:lstStyle>
          <a:p>
            <a:pPr lvl="0"/>
            <a:r>
              <a:rPr lang="en-US"/>
              <a:t>Click to edit Master text styles</a:t>
            </a:r>
          </a:p>
        </p:txBody>
      </p:sp>
      <p:cxnSp>
        <p:nvCxnSpPr>
          <p:cNvPr id="59" name="Straight Connector 58">
            <a:extLst>
              <a:ext uri="{FF2B5EF4-FFF2-40B4-BE49-F238E27FC236}">
                <a16:creationId xmlns:a16="http://schemas.microsoft.com/office/drawing/2014/main" id="{F09C440B-2303-BEBD-798B-E3103FE079EB}"/>
              </a:ext>
            </a:extLst>
          </p:cNvPr>
          <p:cNvCxnSpPr>
            <a:cxnSpLocks/>
            <a:stCxn id="61" idx="5"/>
          </p:cNvCxnSpPr>
          <p:nvPr userDrawn="1"/>
        </p:nvCxnSpPr>
        <p:spPr>
          <a:xfrm flipH="1">
            <a:off x="7887423" y="2749105"/>
            <a:ext cx="430858" cy="37155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082CAE8-3863-AD7F-5907-183104C2D38B}"/>
              </a:ext>
            </a:extLst>
          </p:cNvPr>
          <p:cNvCxnSpPr>
            <a:cxnSpLocks/>
            <a:endCxn id="62" idx="7"/>
          </p:cNvCxnSpPr>
          <p:nvPr userDrawn="1"/>
        </p:nvCxnSpPr>
        <p:spPr>
          <a:xfrm>
            <a:off x="7926278" y="4213424"/>
            <a:ext cx="392003" cy="32709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Google Shape;10134;p193">
            <a:extLst>
              <a:ext uri="{FF2B5EF4-FFF2-40B4-BE49-F238E27FC236}">
                <a16:creationId xmlns:a16="http://schemas.microsoft.com/office/drawing/2014/main" id="{7B8E0981-4C3F-C9FB-6D99-BACF3BA99CFD}"/>
              </a:ext>
            </a:extLst>
          </p:cNvPr>
          <p:cNvSpPr>
            <a:spLocks noChangeAspect="1"/>
          </p:cNvSpPr>
          <p:nvPr userDrawn="1"/>
        </p:nvSpPr>
        <p:spPr>
          <a:xfrm flipH="1">
            <a:off x="8184507" y="1968616"/>
            <a:ext cx="913467" cy="9144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0134;p193">
            <a:extLst>
              <a:ext uri="{FF2B5EF4-FFF2-40B4-BE49-F238E27FC236}">
                <a16:creationId xmlns:a16="http://schemas.microsoft.com/office/drawing/2014/main" id="{F05362E3-C0E6-7388-ADBF-C0A28DB2AA58}"/>
              </a:ext>
            </a:extLst>
          </p:cNvPr>
          <p:cNvSpPr>
            <a:spLocks noChangeAspect="1"/>
          </p:cNvSpPr>
          <p:nvPr userDrawn="1"/>
        </p:nvSpPr>
        <p:spPr>
          <a:xfrm flipH="1">
            <a:off x="8184507" y="4406603"/>
            <a:ext cx="913467" cy="9144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10134;p193">
            <a:extLst>
              <a:ext uri="{FF2B5EF4-FFF2-40B4-BE49-F238E27FC236}">
                <a16:creationId xmlns:a16="http://schemas.microsoft.com/office/drawing/2014/main" id="{FD17037C-A5F1-616E-47D9-F416E969E489}"/>
              </a:ext>
            </a:extLst>
          </p:cNvPr>
          <p:cNvSpPr>
            <a:spLocks noChangeAspect="1"/>
          </p:cNvSpPr>
          <p:nvPr userDrawn="1"/>
        </p:nvSpPr>
        <p:spPr>
          <a:xfrm flipH="1">
            <a:off x="8530766" y="3216211"/>
            <a:ext cx="913467" cy="9144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64" name="Straight Connector 63">
            <a:extLst>
              <a:ext uri="{FF2B5EF4-FFF2-40B4-BE49-F238E27FC236}">
                <a16:creationId xmlns:a16="http://schemas.microsoft.com/office/drawing/2014/main" id="{16B76752-5EA7-615E-5E71-A0A4340C6FD0}"/>
              </a:ext>
            </a:extLst>
          </p:cNvPr>
          <p:cNvCxnSpPr>
            <a:cxnSpLocks/>
          </p:cNvCxnSpPr>
          <p:nvPr userDrawn="1"/>
        </p:nvCxnSpPr>
        <p:spPr>
          <a:xfrm flipH="1" flipV="1">
            <a:off x="8233682" y="3671902"/>
            <a:ext cx="297084" cy="30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62AD482-7246-A67B-F16F-B4A08FBE88BA}"/>
              </a:ext>
            </a:extLst>
          </p:cNvPr>
          <p:cNvSpPr>
            <a:spLocks noChangeAspect="1"/>
          </p:cNvSpPr>
          <p:nvPr userDrawn="1"/>
        </p:nvSpPr>
        <p:spPr>
          <a:xfrm flipH="1">
            <a:off x="6314375" y="2667571"/>
            <a:ext cx="2011680" cy="2011680"/>
          </a:xfrm>
          <a:prstGeom prst="ellipse">
            <a:avLst/>
          </a:prstGeom>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2">
            <a:extLst>
              <a:ext uri="{FF2B5EF4-FFF2-40B4-BE49-F238E27FC236}">
                <a16:creationId xmlns:a16="http://schemas.microsoft.com/office/drawing/2014/main" id="{C18D4AD5-3846-798D-9FA5-053A273AB538}"/>
              </a:ext>
            </a:extLst>
          </p:cNvPr>
          <p:cNvSpPr>
            <a:spLocks noGrp="1"/>
          </p:cNvSpPr>
          <p:nvPr userDrawn="1">
            <p:ph idx="19"/>
          </p:nvPr>
        </p:nvSpPr>
        <p:spPr>
          <a:xfrm>
            <a:off x="9224705" y="1975516"/>
            <a:ext cx="2329516" cy="907500"/>
          </a:xfrm>
        </p:spPr>
        <p:txBody>
          <a:bodyPr/>
          <a:lstStyle>
            <a:lvl1pPr marL="0" indent="0">
              <a:lnSpc>
                <a:spcPct val="100000"/>
              </a:lnSpc>
              <a:buNone/>
              <a:defRPr sz="1800" b="0" i="0">
                <a:latin typeface="Roboto Light" panose="02000000000000000000" pitchFamily="2" charset="0"/>
              </a:defRPr>
            </a:lvl1pPr>
            <a:lvl2pPr marL="228600" indent="0">
              <a:buNone/>
              <a:defRPr b="0" i="0">
                <a:latin typeface="Roboto Light" panose="02000000000000000000" pitchFamily="2" charset="0"/>
              </a:defRPr>
            </a:lvl2pPr>
            <a:lvl3pPr marL="457200" indent="0">
              <a:buNone/>
              <a:defRPr b="0" i="0">
                <a:latin typeface="Roboto Light" panose="02000000000000000000" pitchFamily="2" charset="0"/>
              </a:defRPr>
            </a:lvl3pPr>
            <a:lvl4pPr marL="685800" indent="0">
              <a:buNone/>
              <a:defRPr b="0" i="0">
                <a:latin typeface="Roboto Light" panose="02000000000000000000" pitchFamily="2" charset="0"/>
              </a:defRPr>
            </a:lvl4pPr>
            <a:lvl5pPr marL="914400" indent="0">
              <a:buNone/>
              <a:defRPr b="0" i="0">
                <a:latin typeface="Roboto Light" panose="02000000000000000000" pitchFamily="2" charset="0"/>
              </a:defRPr>
            </a:lvl5pPr>
          </a:lstStyle>
          <a:p>
            <a:pPr lvl="0"/>
            <a:r>
              <a:rPr lang="en-US"/>
              <a:t>Click to edit Master text styles</a:t>
            </a:r>
          </a:p>
        </p:txBody>
      </p:sp>
      <p:sp>
        <p:nvSpPr>
          <p:cNvPr id="67" name="Content Placeholder 2">
            <a:extLst>
              <a:ext uri="{FF2B5EF4-FFF2-40B4-BE49-F238E27FC236}">
                <a16:creationId xmlns:a16="http://schemas.microsoft.com/office/drawing/2014/main" id="{F1575B60-C042-2851-25E6-6F5EABF8FA79}"/>
              </a:ext>
            </a:extLst>
          </p:cNvPr>
          <p:cNvSpPr>
            <a:spLocks noGrp="1"/>
          </p:cNvSpPr>
          <p:nvPr userDrawn="1">
            <p:ph idx="20"/>
          </p:nvPr>
        </p:nvSpPr>
        <p:spPr>
          <a:xfrm>
            <a:off x="9557684" y="3219661"/>
            <a:ext cx="2329516" cy="907500"/>
          </a:xfrm>
        </p:spPr>
        <p:txBody>
          <a:bodyPr/>
          <a:lstStyle>
            <a:lvl1pPr marL="0" indent="0">
              <a:lnSpc>
                <a:spcPct val="100000"/>
              </a:lnSpc>
              <a:buNone/>
              <a:defRPr sz="1800" b="0" i="0">
                <a:latin typeface="Roboto Light" panose="02000000000000000000" pitchFamily="2" charset="0"/>
              </a:defRPr>
            </a:lvl1pPr>
            <a:lvl2pPr marL="228600" indent="0">
              <a:buNone/>
              <a:defRPr b="0" i="0">
                <a:latin typeface="Roboto Light" panose="02000000000000000000" pitchFamily="2" charset="0"/>
              </a:defRPr>
            </a:lvl2pPr>
            <a:lvl3pPr marL="457200" indent="0">
              <a:buNone/>
              <a:defRPr b="0" i="0">
                <a:latin typeface="Roboto Light" panose="02000000000000000000" pitchFamily="2" charset="0"/>
              </a:defRPr>
            </a:lvl3pPr>
            <a:lvl4pPr marL="685800" indent="0">
              <a:buNone/>
              <a:defRPr b="0" i="0">
                <a:latin typeface="Roboto Light" panose="02000000000000000000" pitchFamily="2" charset="0"/>
              </a:defRPr>
            </a:lvl4pPr>
            <a:lvl5pPr marL="914400" indent="0">
              <a:buNone/>
              <a:defRPr b="0" i="0">
                <a:latin typeface="Roboto Light" panose="02000000000000000000" pitchFamily="2" charset="0"/>
              </a:defRPr>
            </a:lvl5pPr>
          </a:lstStyle>
          <a:p>
            <a:pPr lvl="0"/>
            <a:r>
              <a:rPr lang="en-US"/>
              <a:t>Click to edit Master text styles</a:t>
            </a:r>
          </a:p>
        </p:txBody>
      </p:sp>
      <p:sp>
        <p:nvSpPr>
          <p:cNvPr id="68" name="Content Placeholder 2">
            <a:extLst>
              <a:ext uri="{FF2B5EF4-FFF2-40B4-BE49-F238E27FC236}">
                <a16:creationId xmlns:a16="http://schemas.microsoft.com/office/drawing/2014/main" id="{D0AEB7D7-5B11-14B0-604C-47C58BB0A252}"/>
              </a:ext>
            </a:extLst>
          </p:cNvPr>
          <p:cNvSpPr>
            <a:spLocks noGrp="1"/>
          </p:cNvSpPr>
          <p:nvPr userDrawn="1">
            <p:ph idx="21"/>
          </p:nvPr>
        </p:nvSpPr>
        <p:spPr>
          <a:xfrm>
            <a:off x="9224705" y="4463806"/>
            <a:ext cx="2329516" cy="907500"/>
          </a:xfrm>
        </p:spPr>
        <p:txBody>
          <a:bodyPr/>
          <a:lstStyle>
            <a:lvl1pPr marL="0" indent="0">
              <a:lnSpc>
                <a:spcPct val="100000"/>
              </a:lnSpc>
              <a:buNone/>
              <a:defRPr sz="1800" b="0" i="0">
                <a:latin typeface="Roboto Light" panose="02000000000000000000" pitchFamily="2" charset="0"/>
              </a:defRPr>
            </a:lvl1pPr>
            <a:lvl2pPr marL="228600" indent="0">
              <a:buNone/>
              <a:defRPr b="0" i="0">
                <a:latin typeface="Roboto Light" panose="02000000000000000000" pitchFamily="2" charset="0"/>
              </a:defRPr>
            </a:lvl2pPr>
            <a:lvl3pPr marL="457200" indent="0">
              <a:buNone/>
              <a:defRPr b="0" i="0">
                <a:latin typeface="Roboto Light" panose="02000000000000000000" pitchFamily="2" charset="0"/>
              </a:defRPr>
            </a:lvl3pPr>
            <a:lvl4pPr marL="685800" indent="0">
              <a:buNone/>
              <a:defRPr b="0" i="0">
                <a:latin typeface="Roboto Light" panose="02000000000000000000" pitchFamily="2" charset="0"/>
              </a:defRPr>
            </a:lvl4pPr>
            <a:lvl5pPr marL="914400" indent="0">
              <a:buNone/>
              <a:defRPr b="0" i="0">
                <a:latin typeface="Roboto Light" panose="02000000000000000000" pitchFamily="2" charset="0"/>
              </a:defRPr>
            </a:lvl5pPr>
          </a:lstStyle>
          <a:p>
            <a:pPr lvl="0"/>
            <a:r>
              <a:rPr lang="en-US"/>
              <a:t>Click to edit Master text styles</a:t>
            </a:r>
          </a:p>
        </p:txBody>
      </p:sp>
      <p:sp>
        <p:nvSpPr>
          <p:cNvPr id="70" name="Content Placeholder 2">
            <a:extLst>
              <a:ext uri="{FF2B5EF4-FFF2-40B4-BE49-F238E27FC236}">
                <a16:creationId xmlns:a16="http://schemas.microsoft.com/office/drawing/2014/main" id="{DAC1E267-B9DD-C412-638E-183D1EB721A0}"/>
              </a:ext>
            </a:extLst>
          </p:cNvPr>
          <p:cNvSpPr>
            <a:spLocks noGrp="1"/>
          </p:cNvSpPr>
          <p:nvPr>
            <p:ph idx="22"/>
          </p:nvPr>
        </p:nvSpPr>
        <p:spPr>
          <a:xfrm>
            <a:off x="6233919" y="4563817"/>
            <a:ext cx="2011679" cy="1614977"/>
          </a:xfrm>
        </p:spPr>
        <p:txBody>
          <a:bodyPr anchor="ctr"/>
          <a:lstStyle>
            <a:lvl1pPr marL="0" indent="0" algn="ctr">
              <a:buNone/>
              <a:defRPr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228600" indent="0">
              <a:buNone/>
              <a:defRPr b="0" i="0">
                <a:latin typeface="Roboto Light" panose="02000000000000000000" pitchFamily="2" charset="0"/>
              </a:defRPr>
            </a:lvl2pPr>
            <a:lvl3pPr marL="457200" indent="0">
              <a:buNone/>
              <a:defRPr b="0" i="0">
                <a:latin typeface="Roboto Light" panose="02000000000000000000" pitchFamily="2" charset="0"/>
              </a:defRPr>
            </a:lvl3pPr>
            <a:lvl4pPr marL="685800" indent="0">
              <a:buNone/>
              <a:defRPr b="0" i="0">
                <a:latin typeface="Roboto Light" panose="02000000000000000000" pitchFamily="2" charset="0"/>
              </a:defRPr>
            </a:lvl4pPr>
            <a:lvl5pPr marL="914400" indent="0">
              <a:buNone/>
              <a:defRPr b="0" i="0">
                <a:latin typeface="Roboto Light"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475672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1" cy="4052296"/>
          </a:xfrm>
        </p:spPr>
        <p:txBody>
          <a:bodyPr/>
          <a:lstStyle>
            <a:lvl1pPr marL="0" marR="0" indent="0" algn="l" defTabSz="914172" rtl="0" eaLnBrk="1" fontAlgn="auto" latinLnBrk="0" hangingPunct="1">
              <a:lnSpc>
                <a:spcPct val="90000"/>
              </a:lnSpc>
              <a:spcBef>
                <a:spcPts val="1000"/>
              </a:spcBef>
              <a:spcAft>
                <a:spcPts val="0"/>
              </a:spcAft>
              <a:buClr>
                <a:schemeClr val="accent1"/>
              </a:buClr>
              <a:buSzTx/>
              <a:buFontTx/>
              <a:buNone/>
              <a:tabLst/>
              <a:defRPr sz="1999"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1999">
                <a:solidFill>
                  <a:schemeClr val="tx1"/>
                </a:solidFill>
                <a:latin typeface="+mj-lt"/>
              </a:defRPr>
            </a:lvl2pPr>
            <a:lvl3pPr>
              <a:defRPr sz="1999">
                <a:latin typeface="+mj-lt"/>
              </a:defRPr>
            </a:lvl3pPr>
            <a:lvl4pPr marL="1149063" marR="0" indent="-231717" algn="l" defTabSz="914172" rtl="0" eaLnBrk="1" fontAlgn="auto" latinLnBrk="0" hangingPunct="1">
              <a:lnSpc>
                <a:spcPct val="90000"/>
              </a:lnSpc>
              <a:spcBef>
                <a:spcPts val="500"/>
              </a:spcBef>
              <a:spcAft>
                <a:spcPts val="0"/>
              </a:spcAft>
              <a:buClr>
                <a:schemeClr val="accent1"/>
              </a:buClr>
              <a:buSzTx/>
              <a:buFont typeface="Wingdings" charset="2"/>
              <a:buChar char="§"/>
              <a:tabLst/>
              <a:defRPr sz="1999">
                <a:latin typeface="+mj-lt"/>
              </a:defRPr>
            </a:lvl4pPr>
            <a:lvl5pPr>
              <a:defRPr sz="1999">
                <a:latin typeface="+mj-lt"/>
              </a:defRPr>
            </a:lvl5pPr>
          </a:lstStyle>
          <a:p>
            <a:pPr marL="0" marR="0" lvl="0" indent="0" algn="l" defTabSz="914172" rtl="0" eaLnBrk="1" fontAlgn="auto" latinLnBrk="0" hangingPunct="1">
              <a:lnSpc>
                <a:spcPct val="90000"/>
              </a:lnSpc>
              <a:spcBef>
                <a:spcPts val="1000"/>
              </a:spcBef>
              <a:spcAft>
                <a:spcPts val="0"/>
              </a:spcAft>
              <a:buClr>
                <a:schemeClr val="accent1"/>
              </a:buClr>
              <a:buSzTx/>
              <a:buFontTx/>
              <a:buNone/>
              <a:tabLst/>
              <a:defRPr/>
            </a:pPr>
            <a:r>
              <a:rPr lang="en-US" sz="1999">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063" marR="0" lvl="3" indent="-231717" algn="l" defTabSz="914172" rtl="0" eaLnBrk="1" fontAlgn="auto" latinLnBrk="0" hangingPunct="1">
              <a:lnSpc>
                <a:spcPct val="90000"/>
              </a:lnSpc>
              <a:spcBef>
                <a:spcPts val="500"/>
              </a:spcBef>
              <a:spcAft>
                <a:spcPts val="0"/>
              </a:spcAft>
              <a:buClr>
                <a:schemeClr val="accent1"/>
              </a:buClr>
              <a:buSzTx/>
              <a:buFont typeface="Wingdings" charset="2"/>
              <a:buChar char="§"/>
              <a:tabLst/>
              <a:defRPr/>
            </a:pPr>
            <a:r>
              <a:rPr lang="en-US" sz="1999">
                <a:latin typeface="Calibri Light" charset="0"/>
                <a:ea typeface="Calibri Light" charset="0"/>
                <a:cs typeface="Calibri Light" charset="0"/>
              </a:rPr>
              <a:t>Driving innovation, health and value for organizations and communities across the country</a:t>
            </a:r>
          </a:p>
          <a:p>
            <a:pPr marL="1149063" marR="0" lvl="3" indent="-231717" algn="l" defTabSz="914172" rtl="0" eaLnBrk="1" fontAlgn="auto" latinLnBrk="0" hangingPunct="1">
              <a:lnSpc>
                <a:spcPct val="90000"/>
              </a:lnSpc>
              <a:spcBef>
                <a:spcPts val="500"/>
              </a:spcBef>
              <a:spcAft>
                <a:spcPts val="0"/>
              </a:spcAft>
              <a:buClr>
                <a:schemeClr val="accent1"/>
              </a:buClr>
              <a:buSzTx/>
              <a:buFont typeface="Wingdings" charset="2"/>
              <a:buChar char="§"/>
              <a:tabLst/>
              <a:defRPr/>
            </a:pPr>
            <a:r>
              <a:rPr lang="en-US" sz="1999">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1" cy="444500"/>
          </a:xfrm>
        </p:spPr>
        <p:txBody>
          <a:bodyPr/>
          <a:lstStyle>
            <a:lvl1pPr marL="0" marR="0" indent="0" algn="l" defTabSz="914172" rtl="0" eaLnBrk="1" fontAlgn="auto" latinLnBrk="0" hangingPunct="1">
              <a:lnSpc>
                <a:spcPct val="100000"/>
              </a:lnSpc>
              <a:spcBef>
                <a:spcPts val="0"/>
              </a:spcBef>
              <a:spcAft>
                <a:spcPts val="0"/>
              </a:spcAft>
              <a:buClrTx/>
              <a:buSzTx/>
              <a:buFontTx/>
              <a:buNone/>
              <a:tabLst/>
              <a:defRPr sz="2399"/>
            </a:lvl1p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US" sz="1799"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1" cy="776288"/>
          </a:xfrm>
        </p:spPr>
        <p:txBody>
          <a:bodyPr>
            <a:normAutofit/>
          </a:bodyPr>
          <a:lstStyle>
            <a:lvl1pPr marL="0" indent="0">
              <a:buFontTx/>
              <a:buNone/>
              <a:defRPr sz="3199" b="0" baseline="0">
                <a:solidFill>
                  <a:schemeClr val="bg2"/>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1"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4"/>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196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46"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407" marR="0" indent="-231787" algn="l" defTabSz="914446"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46"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407" marR="0" lvl="3" indent="-231787" algn="l" defTabSz="914446"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407" marR="0" lvl="3" indent="-231787" algn="l" defTabSz="914446"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46" rtl="0" eaLnBrk="1" fontAlgn="auto" latinLnBrk="0" hangingPunct="1">
              <a:lnSpc>
                <a:spcPct val="100000"/>
              </a:lnSpc>
              <a:spcBef>
                <a:spcPts val="0"/>
              </a:spcBef>
              <a:spcAft>
                <a:spcPts val="0"/>
              </a:spcAft>
              <a:buClrTx/>
              <a:buSzTx/>
              <a:buFontTx/>
              <a:buNone/>
              <a:tabLst/>
              <a:defRPr sz="2400"/>
            </a:lvl1p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4"/>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2295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181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5113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1390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9818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07179" y="0"/>
            <a:ext cx="8084820" cy="25755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12063" y="5777484"/>
            <a:ext cx="2462783" cy="71018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471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Simple page">
    <p:spTree>
      <p:nvGrpSpPr>
        <p:cNvPr id="1" name=""/>
        <p:cNvGrpSpPr/>
        <p:nvPr/>
      </p:nvGrpSpPr>
      <p:grpSpPr>
        <a:xfrm>
          <a:off x="0" y="0"/>
          <a:ext cx="0" cy="0"/>
          <a:chOff x="0" y="0"/>
          <a:chExt cx="0" cy="0"/>
        </a:xfrm>
      </p:grpSpPr>
      <p:sp>
        <p:nvSpPr>
          <p:cNvPr id="3" name="Holder 3"/>
          <p:cNvSpPr>
            <a:spLocks noGrp="1"/>
          </p:cNvSpPr>
          <p:nvPr>
            <p:ph type="dt" sz="half" idx="6"/>
          </p:nvPr>
        </p:nvSpPr>
        <p:spPr>
          <a:xfrm>
            <a:off x="609600" y="6377940"/>
            <a:ext cx="2804160" cy="276999"/>
          </a:xfrm>
        </p:spPr>
        <p:txBody>
          <a:bodyPr lIns="0" tIns="0" rIns="0" bIns="0"/>
          <a:lstStyle>
            <a:lvl1pPr algn="l">
              <a:defRPr>
                <a:solidFill>
                  <a:schemeClr val="tx1">
                    <a:tint val="75000"/>
                  </a:schemeClr>
                </a:solidFill>
              </a:defRPr>
            </a:lvl1pPr>
          </a:lstStyle>
          <a:p>
            <a:fld id="{AF0A049F-A9EC-DB41-B486-8A87A5F55BFF}" type="datetime1">
              <a:rPr lang="en-US" smtClean="0"/>
              <a:t>3/14/2024</a:t>
            </a:fld>
            <a:endParaRPr lang="en-US"/>
          </a:p>
        </p:txBody>
      </p:sp>
      <p:sp>
        <p:nvSpPr>
          <p:cNvPr id="8" name="Text Placeholder 7">
            <a:extLst>
              <a:ext uri="{FF2B5EF4-FFF2-40B4-BE49-F238E27FC236}">
                <a16:creationId xmlns:a16="http://schemas.microsoft.com/office/drawing/2014/main" id="{16B2EC93-F72B-9B4D-AB8E-45FE6F45984F}"/>
              </a:ext>
            </a:extLst>
          </p:cNvPr>
          <p:cNvSpPr>
            <a:spLocks noGrp="1"/>
          </p:cNvSpPr>
          <p:nvPr>
            <p:ph type="body" sz="quarter" idx="10"/>
          </p:nvPr>
        </p:nvSpPr>
        <p:spPr>
          <a:xfrm>
            <a:off x="602283" y="333081"/>
            <a:ext cx="10514927" cy="606961"/>
          </a:xfrm>
          <a:prstGeom prst="rect">
            <a:avLst/>
          </a:prstGeom>
        </p:spPr>
        <p:txBody>
          <a:bodyPr vert="horz" wrap="square" lIns="0" tIns="106680" rIns="0" bIns="0" rtlCol="0">
            <a:spAutoFit/>
          </a:bodyPr>
          <a:lstStyle>
            <a:lvl1pPr marL="0" indent="0" algn="l">
              <a:buNone/>
              <a:defRPr lang="en-US" sz="3244" b="1" i="0" spc="33" dirty="0">
                <a:solidFill>
                  <a:schemeClr val="accent4"/>
                </a:solidFill>
                <a:latin typeface="Artegra Sans"/>
                <a:ea typeface="+mj-ea"/>
                <a:cs typeface="Artegra Sans"/>
              </a:defRPr>
            </a:lvl1pPr>
          </a:lstStyle>
          <a:p>
            <a:pPr marL="215636" lvl="0" indent="-346558">
              <a:lnSpc>
                <a:spcPct val="100000"/>
              </a:lnSpc>
              <a:spcBef>
                <a:spcPts val="509"/>
              </a:spcBef>
            </a:pPr>
            <a:r>
              <a:rPr lang="en-US"/>
              <a:t>Edit Master text styles</a:t>
            </a:r>
          </a:p>
        </p:txBody>
      </p:sp>
      <p:sp>
        <p:nvSpPr>
          <p:cNvPr id="9" name="object 8">
            <a:extLst>
              <a:ext uri="{FF2B5EF4-FFF2-40B4-BE49-F238E27FC236}">
                <a16:creationId xmlns:a16="http://schemas.microsoft.com/office/drawing/2014/main" id="{9AB4F545-BF0C-AA42-96A6-982CEDB344AF}"/>
              </a:ext>
            </a:extLst>
          </p:cNvPr>
          <p:cNvSpPr/>
          <p:nvPr userDrawn="1"/>
        </p:nvSpPr>
        <p:spPr>
          <a:xfrm>
            <a:off x="5854701" y="6247673"/>
            <a:ext cx="482600" cy="482566"/>
          </a:xfrm>
          <a:prstGeom prst="rect">
            <a:avLst/>
          </a:prstGeom>
          <a:blipFill>
            <a:blip r:embed="rId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58754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p:nvSpPr>
        <p:spPr>
          <a:xfrm>
            <a:off x="0" y="0"/>
            <a:ext cx="12192000" cy="396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p:nvSpPr>
        <p:spPr>
          <a:xfrm>
            <a:off x="-3" y="396241"/>
            <a:ext cx="12192000" cy="92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70C0"/>
              </a:solidFill>
            </a:endParaRPr>
          </a:p>
        </p:txBody>
      </p:sp>
      <p:pic>
        <p:nvPicPr>
          <p:cNvPr id="10" name="Picture 9" descr="A picture containing text&#10;&#10;Description automatically generated">
            <a:extLst>
              <a:ext uri="{FF2B5EF4-FFF2-40B4-BE49-F238E27FC236}">
                <a16:creationId xmlns:a16="http://schemas.microsoft.com/office/drawing/2014/main" id="{8AC70F5B-0A08-E04F-9E38-7FE621E203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5984814"/>
            <a:ext cx="2983769" cy="676647"/>
          </a:xfrm>
          <a:prstGeom prst="rect">
            <a:avLst/>
          </a:prstGeom>
        </p:spPr>
      </p:pic>
    </p:spTree>
    <p:extLst>
      <p:ext uri="{BB962C8B-B14F-4D97-AF65-F5344CB8AC3E}">
        <p14:creationId xmlns:p14="http://schemas.microsoft.com/office/powerpoint/2010/main" val="4012446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783772" y="2194504"/>
            <a:ext cx="6780511"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p:txBody>
      </p:sp>
      <p:sp>
        <p:nvSpPr>
          <p:cNvPr id="10" name="Rectangle 9"/>
          <p:cNvSpPr/>
          <p:nvPr/>
        </p:nvSpPr>
        <p:spPr>
          <a:xfrm>
            <a:off x="7975635" y="792481"/>
            <a:ext cx="3747632" cy="566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15"/>
          <p:cNvSpPr>
            <a:spLocks noGrp="1"/>
          </p:cNvSpPr>
          <p:nvPr>
            <p:ph sz="quarter" idx="12" hasCustomPrompt="1"/>
          </p:nvPr>
        </p:nvSpPr>
        <p:spPr>
          <a:xfrm>
            <a:off x="783508" y="1767277"/>
            <a:ext cx="5797551" cy="6413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1" name="Content Placeholder 13"/>
          <p:cNvSpPr>
            <a:spLocks noGrp="1"/>
          </p:cNvSpPr>
          <p:nvPr>
            <p:ph sz="quarter" idx="13" hasCustomPrompt="1"/>
          </p:nvPr>
        </p:nvSpPr>
        <p:spPr>
          <a:xfrm>
            <a:off x="783168" y="844550"/>
            <a:ext cx="6933289" cy="775906"/>
          </a:xfrm>
        </p:spPr>
        <p:txBody>
          <a:bodyPr>
            <a:normAutofit/>
          </a:bodyPr>
          <a:lstStyle>
            <a:lvl1pPr marL="0" indent="0">
              <a:buFontTx/>
              <a:buNone/>
              <a:defRPr sz="2800" b="0" baseline="0">
                <a:solidFill>
                  <a:schemeClr val="accent1"/>
                </a:solidFill>
                <a:latin typeface="+mn-lt"/>
              </a:defRPr>
            </a:lvl1pPr>
          </a:lstStyle>
          <a:p>
            <a:pPr lvl="0"/>
            <a:r>
              <a:rPr lang="en-US"/>
              <a:t>Page with Box</a:t>
            </a:r>
          </a:p>
        </p:txBody>
      </p:sp>
      <p:sp>
        <p:nvSpPr>
          <p:cNvPr id="13" name="Content Placeholder 2"/>
          <p:cNvSpPr>
            <a:spLocks noGrp="1"/>
          </p:cNvSpPr>
          <p:nvPr>
            <p:ph sz="quarter" idx="4294967295"/>
          </p:nvPr>
        </p:nvSpPr>
        <p:spPr>
          <a:xfrm>
            <a:off x="8127808" y="884852"/>
            <a:ext cx="3432595" cy="6707529"/>
          </a:xfrm>
        </p:spPr>
        <p:txBody>
          <a:bodyPr/>
          <a:lstStyle>
            <a:lvl1pPr>
              <a:defRPr>
                <a:latin typeface="+mj-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Click to edit Master text styles</a:t>
            </a:r>
          </a:p>
          <a:p>
            <a:pPr marL="0" marR="0" lvl="1"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Second level</a:t>
            </a:r>
          </a:p>
          <a:p>
            <a:pPr marL="0" marR="0" lvl="2"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Third level</a:t>
            </a:r>
          </a:p>
          <a:p>
            <a:pPr marL="0" marR="0" lvl="3"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Fourth level</a:t>
            </a:r>
          </a:p>
          <a:p>
            <a:pPr marL="0" marR="0" lvl="4"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Fifth level</a:t>
            </a:r>
            <a:endParaRPr lang="en-US" sz="1600">
              <a:solidFill>
                <a:schemeClr val="bg1"/>
              </a:solidFill>
            </a:endParaRPr>
          </a:p>
        </p:txBody>
      </p:sp>
      <p:sp>
        <p:nvSpPr>
          <p:cNvPr id="14" name="Rectangle 13">
            <a:extLst>
              <a:ext uri="{FF2B5EF4-FFF2-40B4-BE49-F238E27FC236}">
                <a16:creationId xmlns:a16="http://schemas.microsoft.com/office/drawing/2014/main" id="{9D2E32B5-1B8C-C242-99FD-A847A77538D5}"/>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A675F7D3-1590-C245-A3A5-CA7A11BEDC88}"/>
              </a:ext>
            </a:extLst>
          </p:cNvPr>
          <p:cNvSpPr/>
          <p:nvPr/>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A picture containing text&#10;&#10;Description automatically generated">
            <a:extLst>
              <a:ext uri="{FF2B5EF4-FFF2-40B4-BE49-F238E27FC236}">
                <a16:creationId xmlns:a16="http://schemas.microsoft.com/office/drawing/2014/main" id="{C89E3B6C-BA94-E54A-B3CF-86845AB8B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5984814"/>
            <a:ext cx="2983769" cy="676647"/>
          </a:xfrm>
          <a:prstGeom prst="rect">
            <a:avLst/>
          </a:prstGeom>
        </p:spPr>
      </p:pic>
    </p:spTree>
    <p:extLst>
      <p:ext uri="{BB962C8B-B14F-4D97-AF65-F5344CB8AC3E}">
        <p14:creationId xmlns:p14="http://schemas.microsoft.com/office/powerpoint/2010/main" val="3326101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188918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3061366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3672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4AE8-046F-42D8-9AAB-C0D03BC7CA47}"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F5350-7079-49F9-B19E-5B94C38B1C91}" type="slidenum">
              <a:rPr lang="en-US" smtClean="0"/>
              <a:pPr/>
              <a:t>‹#›</a:t>
            </a:fld>
            <a:endParaRPr lang="en-US"/>
          </a:p>
        </p:txBody>
      </p:sp>
      <p:sp>
        <p:nvSpPr>
          <p:cNvPr id="7" name="Rectangle 6">
            <a:extLst>
              <a:ext uri="{FF2B5EF4-FFF2-40B4-BE49-F238E27FC236}">
                <a16:creationId xmlns:a16="http://schemas.microsoft.com/office/drawing/2014/main" id="{1F35A5BD-B93E-CA4A-A602-AC1E6EC95E19}"/>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8D731D3-61D7-E74F-BB08-463C980CDFD3}"/>
              </a:ext>
            </a:extLst>
          </p:cNvPr>
          <p:cNvSpPr/>
          <p:nvPr/>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2438909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8840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402336"/>
            <a:ext cx="12191999" cy="6455663"/>
          </a:xfrm>
          <a:prstGeom prst="rect">
            <a:avLst/>
          </a:prstGeom>
        </p:spPr>
      </p:pic>
      <p:sp>
        <p:nvSpPr>
          <p:cNvPr id="17" name="bg object 17"/>
          <p:cNvSpPr/>
          <p:nvPr/>
        </p:nvSpPr>
        <p:spPr>
          <a:xfrm>
            <a:off x="0" y="0"/>
            <a:ext cx="12192000" cy="396240"/>
          </a:xfrm>
          <a:custGeom>
            <a:avLst/>
            <a:gdLst/>
            <a:ahLst/>
            <a:cxnLst/>
            <a:rect l="l" t="t" r="r" b="b"/>
            <a:pathLst>
              <a:path w="12192000" h="396240">
                <a:moveTo>
                  <a:pt x="12192000" y="0"/>
                </a:moveTo>
                <a:lnTo>
                  <a:pt x="0" y="0"/>
                </a:lnTo>
                <a:lnTo>
                  <a:pt x="0" y="396239"/>
                </a:lnTo>
                <a:lnTo>
                  <a:pt x="12192000" y="396239"/>
                </a:lnTo>
                <a:lnTo>
                  <a:pt x="12192000" y="0"/>
                </a:lnTo>
                <a:close/>
              </a:path>
            </a:pathLst>
          </a:custGeom>
          <a:solidFill>
            <a:srgbClr val="1E3855"/>
          </a:solidFill>
        </p:spPr>
        <p:txBody>
          <a:bodyPr wrap="square" lIns="0" tIns="0" rIns="0" bIns="0" rtlCol="0"/>
          <a:lstStyle/>
          <a:p>
            <a:endParaRPr/>
          </a:p>
        </p:txBody>
      </p:sp>
      <p:sp>
        <p:nvSpPr>
          <p:cNvPr id="18" name="bg object 18"/>
          <p:cNvSpPr/>
          <p:nvPr/>
        </p:nvSpPr>
        <p:spPr>
          <a:xfrm>
            <a:off x="0" y="396252"/>
            <a:ext cx="12192000" cy="93345"/>
          </a:xfrm>
          <a:custGeom>
            <a:avLst/>
            <a:gdLst/>
            <a:ahLst/>
            <a:cxnLst/>
            <a:rect l="l" t="t" r="r" b="b"/>
            <a:pathLst>
              <a:path w="12192000" h="93345">
                <a:moveTo>
                  <a:pt x="12192000" y="0"/>
                </a:moveTo>
                <a:lnTo>
                  <a:pt x="0" y="0"/>
                </a:lnTo>
                <a:lnTo>
                  <a:pt x="0" y="93332"/>
                </a:lnTo>
                <a:lnTo>
                  <a:pt x="12192000" y="93332"/>
                </a:lnTo>
                <a:lnTo>
                  <a:pt x="12192000" y="0"/>
                </a:lnTo>
                <a:close/>
              </a:path>
            </a:pathLst>
          </a:custGeom>
          <a:solidFill>
            <a:srgbClr val="006FC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C4AFA9-E539-074F-B1F2-5E27CC33B546}"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42776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4AFA9-E539-074F-B1F2-5E27CC33B546}"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426459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000">
                <a:latin typeface="+mn-l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C4AFA9-E539-074F-B1F2-5E27CC33B54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145433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C4AFA9-E539-074F-B1F2-5E27CC33B546}"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953977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image" Target="../media/image2.pn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96252"/>
            <a:ext cx="12192000" cy="93345"/>
          </a:xfrm>
          <a:custGeom>
            <a:avLst/>
            <a:gdLst/>
            <a:ahLst/>
            <a:cxnLst/>
            <a:rect l="l" t="t" r="r" b="b"/>
            <a:pathLst>
              <a:path w="12192000" h="93345">
                <a:moveTo>
                  <a:pt x="12192000" y="0"/>
                </a:moveTo>
                <a:lnTo>
                  <a:pt x="0" y="0"/>
                </a:lnTo>
                <a:lnTo>
                  <a:pt x="0" y="93332"/>
                </a:lnTo>
                <a:lnTo>
                  <a:pt x="12192000" y="93332"/>
                </a:lnTo>
                <a:lnTo>
                  <a:pt x="12192000" y="0"/>
                </a:lnTo>
                <a:close/>
              </a:path>
            </a:pathLst>
          </a:custGeom>
          <a:solidFill>
            <a:srgbClr val="006FC0"/>
          </a:solidFill>
        </p:spPr>
        <p:txBody>
          <a:bodyPr wrap="square" lIns="0" tIns="0" rIns="0" bIns="0" rtlCol="0"/>
          <a:lstStyle/>
          <a:p>
            <a:endParaRPr/>
          </a:p>
        </p:txBody>
      </p:sp>
      <p:sp>
        <p:nvSpPr>
          <p:cNvPr id="2" name="Holder 2"/>
          <p:cNvSpPr>
            <a:spLocks noGrp="1"/>
          </p:cNvSpPr>
          <p:nvPr>
            <p:ph type="title"/>
          </p:nvPr>
        </p:nvSpPr>
        <p:spPr>
          <a:xfrm>
            <a:off x="78739" y="-7043"/>
            <a:ext cx="5630189" cy="354261"/>
          </a:xfrm>
          <a:prstGeom prst="rect">
            <a:avLst/>
          </a:prstGeom>
        </p:spPr>
        <p:txBody>
          <a:bodyPr wrap="square" lIns="0" tIns="0" rIns="0" bIns="0">
            <a:spAutoFit/>
          </a:bodyPr>
          <a:lstStyle>
            <a:lvl1pPr>
              <a:defRPr sz="2000" b="1" i="0">
                <a:solidFill>
                  <a:schemeClr val="bg1"/>
                </a:solidFill>
                <a:latin typeface="Calibri"/>
                <a:cs typeface="Calibri"/>
              </a:defRPr>
            </a:lvl1pPr>
          </a:lstStyle>
          <a:p>
            <a:endParaRPr/>
          </a:p>
        </p:txBody>
      </p:sp>
      <p:sp>
        <p:nvSpPr>
          <p:cNvPr id="3" name="Holder 3"/>
          <p:cNvSpPr>
            <a:spLocks noGrp="1"/>
          </p:cNvSpPr>
          <p:nvPr>
            <p:ph type="body" idx="1"/>
          </p:nvPr>
        </p:nvSpPr>
        <p:spPr>
          <a:xfrm>
            <a:off x="735003" y="1780032"/>
            <a:ext cx="6125845" cy="1692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4AFA9-E539-074F-B1F2-5E27CC33B546}" type="datetimeFigureOut">
              <a:rPr lang="en-US" smtClean="0"/>
              <a:pPr/>
              <a:t>3/14/2024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AF086-F194-9E48-86F1-BA391D100748}" type="slidenum">
              <a:rPr lang="uk-UA" smtClean="0"/>
              <a:pPr/>
              <a:t>‹#›</a:t>
            </a:fld>
            <a:endParaRPr lang="uk-UA"/>
          </a:p>
        </p:txBody>
      </p:sp>
      <p:sp>
        <p:nvSpPr>
          <p:cNvPr id="7" name="Rectangle 6">
            <a:extLst>
              <a:ext uri="{FF2B5EF4-FFF2-40B4-BE49-F238E27FC236}">
                <a16:creationId xmlns:a16="http://schemas.microsoft.com/office/drawing/2014/main" id="{E458F54F-7FCB-403D-B73B-FB17D0B1184D}"/>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BCED41C-F145-40B3-8579-2826F9970C4D}"/>
              </a:ext>
            </a:extLst>
          </p:cNvPr>
          <p:cNvSpPr/>
          <p:nvPr userDrawn="1"/>
        </p:nvSpPr>
        <p:spPr>
          <a:xfrm>
            <a:off x="-3" y="396243"/>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4">
            <a:extLst>
              <a:ext uri="{FF2B5EF4-FFF2-40B4-BE49-F238E27FC236}">
                <a16:creationId xmlns:a16="http://schemas.microsoft.com/office/drawing/2014/main" id="{00D1683E-0368-4D94-86D8-81103B45059B}"/>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85800" y="5962260"/>
            <a:ext cx="3402148" cy="7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260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914400" rtl="0" eaLnBrk="1" latinLnBrk="0" hangingPunct="1">
        <a:lnSpc>
          <a:spcPct val="90000"/>
        </a:lnSpc>
        <a:spcBef>
          <a:spcPct val="0"/>
        </a:spcBef>
        <a:buNone/>
        <a:defRPr sz="3200"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17356" y="401166"/>
            <a:ext cx="3373754" cy="807085"/>
          </a:xfrm>
          <a:prstGeom prst="rect">
            <a:avLst/>
          </a:prstGeom>
        </p:spPr>
        <p:txBody>
          <a:bodyPr wrap="square" lIns="0" tIns="0" rIns="0" bIns="0">
            <a:spAutoFit/>
          </a:bodyPr>
          <a:lstStyle>
            <a:lvl1pPr>
              <a:defRPr sz="5400" b="0" i="0">
                <a:solidFill>
                  <a:schemeClr val="bg1"/>
                </a:solidFill>
                <a:latin typeface="Calibri"/>
                <a:cs typeface="Calibri"/>
              </a:defRPr>
            </a:lvl1pPr>
          </a:lstStyle>
          <a:p>
            <a:endParaRPr/>
          </a:p>
        </p:txBody>
      </p:sp>
      <p:sp>
        <p:nvSpPr>
          <p:cNvPr id="3" name="Holder 3"/>
          <p:cNvSpPr>
            <a:spLocks noGrp="1"/>
          </p:cNvSpPr>
          <p:nvPr>
            <p:ph type="body" idx="1"/>
          </p:nvPr>
        </p:nvSpPr>
        <p:spPr>
          <a:xfrm>
            <a:off x="1053392" y="1207868"/>
            <a:ext cx="10972165" cy="4485005"/>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object 4">
            <a:extLst>
              <a:ext uri="{FF2B5EF4-FFF2-40B4-BE49-F238E27FC236}">
                <a16:creationId xmlns:a16="http://schemas.microsoft.com/office/drawing/2014/main" id="{AA0D065E-7560-4591-8665-1FEABEE6158C}"/>
              </a:ext>
            </a:extLst>
          </p:cNvPr>
          <p:cNvSpPr/>
          <p:nvPr userDrawn="1"/>
        </p:nvSpPr>
        <p:spPr>
          <a:xfrm>
            <a:off x="0" y="396240"/>
            <a:ext cx="12192000" cy="93345"/>
          </a:xfrm>
          <a:custGeom>
            <a:avLst/>
            <a:gdLst/>
            <a:ahLst/>
            <a:cxnLst/>
            <a:rect l="l" t="t" r="r" b="b"/>
            <a:pathLst>
              <a:path w="12192000" h="93345">
                <a:moveTo>
                  <a:pt x="0" y="92963"/>
                </a:moveTo>
                <a:lnTo>
                  <a:pt x="12192000" y="92963"/>
                </a:lnTo>
                <a:lnTo>
                  <a:pt x="12192000" y="0"/>
                </a:lnTo>
                <a:lnTo>
                  <a:pt x="0" y="0"/>
                </a:lnTo>
                <a:lnTo>
                  <a:pt x="0" y="92963"/>
                </a:lnTo>
                <a:close/>
              </a:path>
            </a:pathLst>
          </a:custGeom>
          <a:solidFill>
            <a:srgbClr val="0070C0"/>
          </a:solidFill>
        </p:spPr>
        <p:txBody>
          <a:bodyPr wrap="square" lIns="0" tIns="0" rIns="0" bIns="0" rtlCol="0"/>
          <a:lstStyle/>
          <a:p>
            <a:endParaRPr/>
          </a:p>
        </p:txBody>
      </p:sp>
      <p:sp>
        <p:nvSpPr>
          <p:cNvPr id="8" name="Rectangle 7">
            <a:extLst>
              <a:ext uri="{FF2B5EF4-FFF2-40B4-BE49-F238E27FC236}">
                <a16:creationId xmlns:a16="http://schemas.microsoft.com/office/drawing/2014/main" id="{5E897715-FF09-4F05-903F-FAAF8A7DD884}"/>
              </a:ext>
            </a:extLst>
          </p:cNvPr>
          <p:cNvSpPr/>
          <p:nvPr userDrawn="1"/>
        </p:nvSpPr>
        <p:spPr>
          <a:xfrm>
            <a:off x="0" y="0"/>
            <a:ext cx="12192000" cy="396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694520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4.xml"/><Relationship Id="rId7" Type="http://schemas.openxmlformats.org/officeDocument/2006/relationships/image" Target="../media/image33.sv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hart" Target="../charts/chart5.xml"/><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us06web.zoom.us/webinar/register/WN_gncdV4PtSyyn1_tZh4sAXA#/registratio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700" y="1752600"/>
            <a:ext cx="13487400" cy="1182375"/>
          </a:xfrm>
          <a:prstGeom prst="rect">
            <a:avLst/>
          </a:prstGeom>
        </p:spPr>
        <p:txBody>
          <a:bodyPr vert="horz" wrap="square" lIns="0" tIns="12700" rIns="0" bIns="0" rtlCol="0">
            <a:spAutoFit/>
          </a:bodyPr>
          <a:lstStyle/>
          <a:p>
            <a:pPr marL="12700" algn="ctr">
              <a:lnSpc>
                <a:spcPct val="100000"/>
              </a:lnSpc>
              <a:spcBef>
                <a:spcPts val="100"/>
              </a:spcBef>
            </a:pPr>
            <a:r>
              <a:rPr lang="en-US" sz="3600" b="0" spc="-45" dirty="0">
                <a:solidFill>
                  <a:srgbClr val="1E3855"/>
                </a:solidFill>
                <a:latin typeface="Calibri"/>
                <a:cs typeface="Calibri"/>
              </a:rPr>
              <a:t>Pulse of the Purchaser Webinar Series</a:t>
            </a:r>
            <a:br>
              <a:rPr lang="en-US" sz="4000" b="0" spc="-45" dirty="0">
                <a:solidFill>
                  <a:srgbClr val="1E3855"/>
                </a:solidFill>
                <a:latin typeface="Calibri"/>
                <a:cs typeface="Calibri"/>
              </a:rPr>
            </a:br>
            <a:r>
              <a:rPr lang="en-US" sz="4000" spc="-45" dirty="0">
                <a:solidFill>
                  <a:srgbClr val="1E3855"/>
                </a:solidFill>
                <a:latin typeface="Calibri"/>
                <a:cs typeface="Calibri"/>
              </a:rPr>
              <a:t>Beyond the Pulse: Navigating Employer Insights </a:t>
            </a:r>
          </a:p>
        </p:txBody>
      </p:sp>
      <p:pic>
        <p:nvPicPr>
          <p:cNvPr id="3" name="object 3"/>
          <p:cNvPicPr/>
          <p:nvPr/>
        </p:nvPicPr>
        <p:blipFill>
          <a:blip r:embed="rId2" cstate="print"/>
          <a:stretch>
            <a:fillRect/>
          </a:stretch>
        </p:blipFill>
        <p:spPr>
          <a:xfrm>
            <a:off x="228600" y="5984747"/>
            <a:ext cx="2983991" cy="676655"/>
          </a:xfrm>
          <a:prstGeom prst="rect">
            <a:avLst/>
          </a:prstGeom>
        </p:spPr>
      </p:pic>
      <p:sp>
        <p:nvSpPr>
          <p:cNvPr id="4" name="object 2">
            <a:extLst>
              <a:ext uri="{FF2B5EF4-FFF2-40B4-BE49-F238E27FC236}">
                <a16:creationId xmlns:a16="http://schemas.microsoft.com/office/drawing/2014/main" id="{C141B513-64CD-192A-B22C-39FA86877629}"/>
              </a:ext>
            </a:extLst>
          </p:cNvPr>
          <p:cNvSpPr txBox="1">
            <a:spLocks/>
          </p:cNvSpPr>
          <p:nvPr/>
        </p:nvSpPr>
        <p:spPr>
          <a:xfrm>
            <a:off x="285750" y="3422394"/>
            <a:ext cx="11620500" cy="689932"/>
          </a:xfrm>
          <a:prstGeom prst="rect">
            <a:avLst/>
          </a:prstGeom>
        </p:spPr>
        <p:txBody>
          <a:bodyPr vert="horz" wrap="square" lIns="0" tIns="12700" rIns="0" bIns="0" rtlCol="0">
            <a:spAutoFit/>
          </a:bodyPr>
          <a:lstStyle>
            <a:lvl1pPr>
              <a:defRPr sz="2000" b="1" i="0">
                <a:solidFill>
                  <a:schemeClr val="bg1"/>
                </a:solidFill>
                <a:latin typeface="Calibri"/>
                <a:ea typeface="+mj-ea"/>
                <a:cs typeface="Calibri"/>
              </a:defRPr>
            </a:lvl1pPr>
          </a:lstStyle>
          <a:p>
            <a:pPr marL="12700" algn="ctr">
              <a:spcBef>
                <a:spcPts val="100"/>
              </a:spcBef>
            </a:pPr>
            <a:r>
              <a:rPr lang="en-US" sz="4400" b="1" dirty="0">
                <a:solidFill>
                  <a:schemeClr val="accent1"/>
                </a:solidFill>
                <a:effectLst/>
                <a:latin typeface="Calibri" panose="020F0502020204030204" pitchFamily="34" charset="0"/>
                <a:ea typeface="Times New Roman" panose="02020603050405020304" pitchFamily="18" charset="0"/>
              </a:rPr>
              <a:t>Strategies for a Healthier Workplace</a:t>
            </a:r>
            <a:endParaRPr lang="en-US" sz="7200" spc="-45" dirty="0">
              <a:solidFill>
                <a:schemeClr val="accent1"/>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08462-6E59-F014-17A7-F599096A25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0252088-15B6-12E0-99E3-E816D665F563}"/>
              </a:ext>
            </a:extLst>
          </p:cNvPr>
          <p:cNvSpPr/>
          <p:nvPr/>
        </p:nvSpPr>
        <p:spPr>
          <a:xfrm>
            <a:off x="0" y="0"/>
            <a:ext cx="12192000" cy="396240"/>
          </a:xfrm>
          <a:custGeom>
            <a:avLst/>
            <a:gdLst/>
            <a:ahLst/>
            <a:cxnLst/>
            <a:rect l="l" t="t" r="r" b="b"/>
            <a:pathLst>
              <a:path w="12192000" h="396240">
                <a:moveTo>
                  <a:pt x="12192000" y="0"/>
                </a:moveTo>
                <a:lnTo>
                  <a:pt x="0" y="0"/>
                </a:lnTo>
                <a:lnTo>
                  <a:pt x="0" y="396239"/>
                </a:lnTo>
                <a:lnTo>
                  <a:pt x="12192000" y="396239"/>
                </a:lnTo>
                <a:lnTo>
                  <a:pt x="12192000" y="0"/>
                </a:lnTo>
                <a:close/>
              </a:path>
            </a:pathLst>
          </a:custGeom>
          <a:solidFill>
            <a:srgbClr val="001F5F"/>
          </a:solidFill>
        </p:spPr>
        <p:txBody>
          <a:bodyPr wrap="square" lIns="0" tIns="0" rIns="0" bIns="0" rtlCol="0"/>
          <a:lstStyle/>
          <a:p>
            <a:endParaRPr/>
          </a:p>
        </p:txBody>
      </p:sp>
      <p:pic>
        <p:nvPicPr>
          <p:cNvPr id="3" name="object 3">
            <a:extLst>
              <a:ext uri="{FF2B5EF4-FFF2-40B4-BE49-F238E27FC236}">
                <a16:creationId xmlns:a16="http://schemas.microsoft.com/office/drawing/2014/main" id="{92B8259D-F5F1-AB9F-E9A3-D1EB36480F9E}"/>
              </a:ext>
            </a:extLst>
          </p:cNvPr>
          <p:cNvPicPr/>
          <p:nvPr/>
        </p:nvPicPr>
        <p:blipFill>
          <a:blip r:embed="rId3" cstate="print"/>
          <a:stretch>
            <a:fillRect/>
          </a:stretch>
        </p:blipFill>
        <p:spPr>
          <a:xfrm>
            <a:off x="228600" y="5984747"/>
            <a:ext cx="2983991" cy="676655"/>
          </a:xfrm>
          <a:prstGeom prst="rect">
            <a:avLst/>
          </a:prstGeom>
        </p:spPr>
      </p:pic>
      <p:sp>
        <p:nvSpPr>
          <p:cNvPr id="4" name="object 4">
            <a:extLst>
              <a:ext uri="{FF2B5EF4-FFF2-40B4-BE49-F238E27FC236}">
                <a16:creationId xmlns:a16="http://schemas.microsoft.com/office/drawing/2014/main" id="{48A2EEC9-9D20-9702-3822-568D47D8701A}"/>
              </a:ext>
            </a:extLst>
          </p:cNvPr>
          <p:cNvSpPr txBox="1"/>
          <p:nvPr/>
        </p:nvSpPr>
        <p:spPr>
          <a:xfrm>
            <a:off x="392779" y="1368078"/>
            <a:ext cx="11644630" cy="4164965"/>
          </a:xfrm>
          <a:prstGeom prst="rect">
            <a:avLst/>
          </a:prstGeom>
        </p:spPr>
        <p:txBody>
          <a:bodyPr vert="horz" wrap="square" lIns="0" tIns="12700" rIns="0" bIns="0" rtlCol="0">
            <a:spAutoFit/>
          </a:bodyPr>
          <a:lstStyle/>
          <a:p>
            <a:pPr marL="12700" marR="2481580">
              <a:lnSpc>
                <a:spcPct val="136400"/>
              </a:lnSpc>
              <a:spcBef>
                <a:spcPts val="100"/>
              </a:spcBef>
            </a:pPr>
            <a:r>
              <a:rPr sz="1800" dirty="0">
                <a:latin typeface="Calibri"/>
                <a:cs typeface="Calibri"/>
              </a:rPr>
              <a:t>Pulse</a:t>
            </a:r>
            <a:r>
              <a:rPr sz="1800" spc="-4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Purchaser,</a:t>
            </a:r>
            <a:r>
              <a:rPr sz="1800" spc="-45"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national</a:t>
            </a:r>
            <a:r>
              <a:rPr sz="1800" spc="-35" dirty="0">
                <a:latin typeface="Calibri"/>
                <a:cs typeface="Calibri"/>
              </a:rPr>
              <a:t> </a:t>
            </a:r>
            <a:r>
              <a:rPr sz="1800" dirty="0">
                <a:latin typeface="Calibri"/>
                <a:cs typeface="Calibri"/>
              </a:rPr>
              <a:t>survey</a:t>
            </a:r>
            <a:r>
              <a:rPr sz="1800" spc="-4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employers,</a:t>
            </a:r>
            <a:r>
              <a:rPr sz="1800" spc="-35" dirty="0">
                <a:latin typeface="Calibri"/>
                <a:cs typeface="Calibri"/>
              </a:rPr>
              <a:t> </a:t>
            </a:r>
            <a:r>
              <a:rPr sz="1800" dirty="0">
                <a:latin typeface="Calibri"/>
                <a:cs typeface="Calibri"/>
              </a:rPr>
              <a:t>was</a:t>
            </a:r>
            <a:r>
              <a:rPr sz="1800" spc="-45" dirty="0">
                <a:latin typeface="Calibri"/>
                <a:cs typeface="Calibri"/>
              </a:rPr>
              <a:t> </a:t>
            </a:r>
            <a:r>
              <a:rPr sz="1800" dirty="0">
                <a:latin typeface="Calibri"/>
                <a:cs typeface="Calibri"/>
              </a:rPr>
              <a:t>conducted</a:t>
            </a:r>
            <a:r>
              <a:rPr sz="1800" spc="-15" dirty="0">
                <a:latin typeface="Calibri"/>
                <a:cs typeface="Calibri"/>
              </a:rPr>
              <a:t> </a:t>
            </a:r>
            <a:r>
              <a:rPr sz="1800" spc="-10" dirty="0">
                <a:latin typeface="Calibri"/>
                <a:cs typeface="Calibri"/>
              </a:rPr>
              <a:t>November-</a:t>
            </a:r>
            <a:r>
              <a:rPr sz="1800" dirty="0">
                <a:latin typeface="Calibri"/>
                <a:cs typeface="Calibri"/>
              </a:rPr>
              <a:t>December</a:t>
            </a:r>
            <a:r>
              <a:rPr sz="1800" spc="-15" dirty="0">
                <a:latin typeface="Calibri"/>
                <a:cs typeface="Calibri"/>
              </a:rPr>
              <a:t> </a:t>
            </a:r>
            <a:r>
              <a:rPr sz="1800" spc="-20" dirty="0">
                <a:latin typeface="Calibri"/>
                <a:cs typeface="Calibri"/>
              </a:rPr>
              <a:t>2023 </a:t>
            </a:r>
            <a:r>
              <a:rPr sz="1800" dirty="0">
                <a:latin typeface="Calibri"/>
                <a:cs typeface="Calibri"/>
              </a:rPr>
              <a:t>The</a:t>
            </a:r>
            <a:r>
              <a:rPr sz="1800" spc="-35" dirty="0">
                <a:latin typeface="Calibri"/>
                <a:cs typeface="Calibri"/>
              </a:rPr>
              <a:t> </a:t>
            </a:r>
            <a:r>
              <a:rPr sz="1800" dirty="0">
                <a:latin typeface="Calibri"/>
                <a:cs typeface="Calibri"/>
              </a:rPr>
              <a:t>survey</a:t>
            </a:r>
            <a:r>
              <a:rPr sz="1800" spc="-40" dirty="0">
                <a:latin typeface="Calibri"/>
                <a:cs typeface="Calibri"/>
              </a:rPr>
              <a:t> </a:t>
            </a:r>
            <a:r>
              <a:rPr sz="1800" dirty="0">
                <a:latin typeface="Calibri"/>
                <a:cs typeface="Calibri"/>
              </a:rPr>
              <a:t>gauged</a:t>
            </a:r>
            <a:r>
              <a:rPr sz="1800" spc="-25" dirty="0">
                <a:latin typeface="Calibri"/>
                <a:cs typeface="Calibri"/>
              </a:rPr>
              <a:t> </a:t>
            </a:r>
            <a:r>
              <a:rPr sz="1800" dirty="0">
                <a:latin typeface="Calibri"/>
                <a:cs typeface="Calibri"/>
              </a:rPr>
              <a:t>concerns</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views</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employers</a:t>
            </a:r>
            <a:r>
              <a:rPr sz="1800" spc="-35" dirty="0">
                <a:latin typeface="Calibri"/>
                <a:cs typeface="Calibri"/>
              </a:rPr>
              <a:t> </a:t>
            </a:r>
            <a:r>
              <a:rPr sz="1800" dirty="0">
                <a:latin typeface="Calibri"/>
                <a:cs typeface="Calibri"/>
              </a:rPr>
              <a:t>around</a:t>
            </a:r>
            <a:r>
              <a:rPr sz="1800" spc="-4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following:</a:t>
            </a:r>
            <a:endParaRPr sz="1800">
              <a:latin typeface="Calibri"/>
              <a:cs typeface="Calibri"/>
            </a:endParaRPr>
          </a:p>
          <a:p>
            <a:pPr marL="755015" indent="-285115">
              <a:lnSpc>
                <a:spcPct val="100000"/>
              </a:lnSpc>
              <a:buFont typeface="Arial"/>
              <a:buChar char="•"/>
              <a:tabLst>
                <a:tab pos="755015" algn="l"/>
              </a:tabLst>
            </a:pPr>
            <a:r>
              <a:rPr sz="1800" spc="-20" dirty="0">
                <a:latin typeface="Calibri"/>
                <a:cs typeface="Calibri"/>
              </a:rPr>
              <a:t>Workforce</a:t>
            </a:r>
            <a:r>
              <a:rPr sz="1800" spc="-30" dirty="0">
                <a:latin typeface="Calibri"/>
                <a:cs typeface="Calibri"/>
              </a:rPr>
              <a:t> </a:t>
            </a:r>
            <a:r>
              <a:rPr sz="1800" spc="-10" dirty="0">
                <a:latin typeface="Calibri"/>
                <a:cs typeface="Calibri"/>
              </a:rPr>
              <a:t>environment</a:t>
            </a:r>
            <a:endParaRPr sz="1800">
              <a:latin typeface="Calibri"/>
              <a:cs typeface="Calibri"/>
            </a:endParaRPr>
          </a:p>
          <a:p>
            <a:pPr marL="755015" indent="-285115">
              <a:lnSpc>
                <a:spcPct val="100000"/>
              </a:lnSpc>
              <a:buFont typeface="Arial"/>
              <a:buChar char="•"/>
              <a:tabLst>
                <a:tab pos="755015" algn="l"/>
              </a:tabLst>
            </a:pPr>
            <a:r>
              <a:rPr sz="1800" dirty="0">
                <a:latin typeface="Calibri"/>
                <a:cs typeface="Calibri"/>
              </a:rPr>
              <a:t>Health</a:t>
            </a:r>
            <a:r>
              <a:rPr sz="1800" spc="-40" dirty="0">
                <a:latin typeface="Calibri"/>
                <a:cs typeface="Calibri"/>
              </a:rPr>
              <a:t> </a:t>
            </a:r>
            <a:r>
              <a:rPr sz="1800" spc="-10" dirty="0">
                <a:latin typeface="Calibri"/>
                <a:cs typeface="Calibri"/>
              </a:rPr>
              <a:t>strategies</a:t>
            </a:r>
            <a:r>
              <a:rPr sz="1800" spc="-50" dirty="0">
                <a:latin typeface="Calibri"/>
                <a:cs typeface="Calibri"/>
              </a:rPr>
              <a:t> </a:t>
            </a:r>
            <a:r>
              <a:rPr sz="1800" dirty="0">
                <a:latin typeface="Calibri"/>
                <a:cs typeface="Calibri"/>
              </a:rPr>
              <a:t>(e.g.,</a:t>
            </a:r>
            <a:r>
              <a:rPr sz="1800" spc="-50" dirty="0">
                <a:latin typeface="Calibri"/>
                <a:cs typeface="Calibri"/>
              </a:rPr>
              <a:t> </a:t>
            </a:r>
            <a:r>
              <a:rPr sz="1800" dirty="0">
                <a:latin typeface="Calibri"/>
                <a:cs typeface="Calibri"/>
              </a:rPr>
              <a:t>whole</a:t>
            </a:r>
            <a:r>
              <a:rPr sz="1800" spc="-40" dirty="0">
                <a:latin typeface="Calibri"/>
                <a:cs typeface="Calibri"/>
              </a:rPr>
              <a:t> </a:t>
            </a:r>
            <a:r>
              <a:rPr sz="1800" dirty="0">
                <a:latin typeface="Calibri"/>
                <a:cs typeface="Calibri"/>
              </a:rPr>
              <a:t>person</a:t>
            </a:r>
            <a:r>
              <a:rPr sz="1800" spc="-40" dirty="0">
                <a:latin typeface="Calibri"/>
                <a:cs typeface="Calibri"/>
              </a:rPr>
              <a:t> </a:t>
            </a:r>
            <a:r>
              <a:rPr sz="1800" dirty="0">
                <a:latin typeface="Calibri"/>
                <a:cs typeface="Calibri"/>
              </a:rPr>
              <a:t>health,</a:t>
            </a:r>
            <a:r>
              <a:rPr sz="1800" spc="-50" dirty="0">
                <a:latin typeface="Calibri"/>
                <a:cs typeface="Calibri"/>
              </a:rPr>
              <a:t> </a:t>
            </a:r>
            <a:r>
              <a:rPr sz="1800" spc="-10" dirty="0">
                <a:latin typeface="Calibri"/>
                <a:cs typeface="Calibri"/>
              </a:rPr>
              <a:t>equity,</a:t>
            </a:r>
            <a:r>
              <a:rPr sz="1800" spc="-40" dirty="0">
                <a:latin typeface="Calibri"/>
                <a:cs typeface="Calibri"/>
              </a:rPr>
              <a:t> </a:t>
            </a:r>
            <a:r>
              <a:rPr sz="1800" spc="-20" dirty="0">
                <a:latin typeface="Calibri"/>
                <a:cs typeface="Calibri"/>
              </a:rPr>
              <a:t>women’s</a:t>
            </a:r>
            <a:r>
              <a:rPr sz="1800" spc="-45" dirty="0">
                <a:latin typeface="Calibri"/>
                <a:cs typeface="Calibri"/>
              </a:rPr>
              <a:t> </a:t>
            </a:r>
            <a:r>
              <a:rPr sz="1800" dirty="0">
                <a:latin typeface="Calibri"/>
                <a:cs typeface="Calibri"/>
              </a:rPr>
              <a:t>health,</a:t>
            </a:r>
            <a:r>
              <a:rPr sz="1800" spc="-45" dirty="0">
                <a:latin typeface="Calibri"/>
                <a:cs typeface="Calibri"/>
              </a:rPr>
              <a:t> </a:t>
            </a:r>
            <a:r>
              <a:rPr sz="1800" dirty="0">
                <a:latin typeface="Calibri"/>
                <a:cs typeface="Calibri"/>
              </a:rPr>
              <a:t>mental</a:t>
            </a:r>
            <a:r>
              <a:rPr sz="1800" spc="-50" dirty="0">
                <a:latin typeface="Calibri"/>
                <a:cs typeface="Calibri"/>
              </a:rPr>
              <a:t> </a:t>
            </a:r>
            <a:r>
              <a:rPr sz="1800" dirty="0">
                <a:latin typeface="Calibri"/>
                <a:cs typeface="Calibri"/>
              </a:rPr>
              <a:t>health,</a:t>
            </a:r>
            <a:r>
              <a:rPr sz="1800" spc="-4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obesity</a:t>
            </a:r>
            <a:r>
              <a:rPr sz="1800" spc="-50" dirty="0">
                <a:latin typeface="Calibri"/>
                <a:cs typeface="Calibri"/>
              </a:rPr>
              <a:t> </a:t>
            </a:r>
            <a:r>
              <a:rPr sz="1800" spc="-10" dirty="0">
                <a:latin typeface="Calibri"/>
                <a:cs typeface="Calibri"/>
              </a:rPr>
              <a:t>management)</a:t>
            </a:r>
            <a:endParaRPr sz="1800">
              <a:latin typeface="Calibri"/>
              <a:cs typeface="Calibri"/>
            </a:endParaRPr>
          </a:p>
          <a:p>
            <a:pPr marL="755015" indent="-285115">
              <a:lnSpc>
                <a:spcPct val="100000"/>
              </a:lnSpc>
              <a:buFont typeface="Arial"/>
              <a:buChar char="•"/>
              <a:tabLst>
                <a:tab pos="755015" algn="l"/>
              </a:tabLst>
            </a:pPr>
            <a:r>
              <a:rPr sz="1800" dirty="0">
                <a:latin typeface="Calibri"/>
                <a:cs typeface="Calibri"/>
              </a:rPr>
              <a:t>Fiduciary</a:t>
            </a:r>
            <a:r>
              <a:rPr sz="1800" spc="-40" dirty="0">
                <a:latin typeface="Calibri"/>
                <a:cs typeface="Calibri"/>
              </a:rPr>
              <a:t> </a:t>
            </a:r>
            <a:r>
              <a:rPr sz="1800" spc="-10" dirty="0">
                <a:latin typeface="Calibri"/>
                <a:cs typeface="Calibri"/>
              </a:rPr>
              <a:t>perspectives</a:t>
            </a:r>
            <a:endParaRPr sz="1800">
              <a:latin typeface="Calibri"/>
              <a:cs typeface="Calibri"/>
            </a:endParaRPr>
          </a:p>
          <a:p>
            <a:pPr marL="755015" indent="-285115">
              <a:lnSpc>
                <a:spcPct val="100000"/>
              </a:lnSpc>
              <a:buFont typeface="Arial"/>
              <a:buChar char="•"/>
              <a:tabLst>
                <a:tab pos="755015" algn="l"/>
              </a:tabLst>
            </a:pPr>
            <a:r>
              <a:rPr sz="1800" dirty="0">
                <a:latin typeface="Calibri"/>
                <a:cs typeface="Calibri"/>
              </a:rPr>
              <a:t>Hospital</a:t>
            </a:r>
            <a:r>
              <a:rPr sz="1800" spc="-40" dirty="0">
                <a:latin typeface="Calibri"/>
                <a:cs typeface="Calibri"/>
              </a:rPr>
              <a:t> </a:t>
            </a:r>
            <a:r>
              <a:rPr sz="1800" dirty="0">
                <a:latin typeface="Calibri"/>
                <a:cs typeface="Calibri"/>
              </a:rPr>
              <a:t>price</a:t>
            </a:r>
            <a:r>
              <a:rPr sz="1800" spc="-40" dirty="0">
                <a:latin typeface="Calibri"/>
                <a:cs typeface="Calibri"/>
              </a:rPr>
              <a:t> </a:t>
            </a:r>
            <a:r>
              <a:rPr sz="1800" spc="-10" dirty="0">
                <a:latin typeface="Calibri"/>
                <a:cs typeface="Calibri"/>
              </a:rPr>
              <a:t>strategies</a:t>
            </a:r>
            <a:endParaRPr sz="1800">
              <a:latin typeface="Calibri"/>
              <a:cs typeface="Calibri"/>
            </a:endParaRPr>
          </a:p>
          <a:p>
            <a:pPr marL="755015" indent="-285115">
              <a:lnSpc>
                <a:spcPct val="100000"/>
              </a:lnSpc>
              <a:buFont typeface="Arial"/>
              <a:buChar char="•"/>
              <a:tabLst>
                <a:tab pos="755015" algn="l"/>
              </a:tabLst>
            </a:pPr>
            <a:r>
              <a:rPr sz="1800" dirty="0">
                <a:latin typeface="Calibri"/>
                <a:cs typeface="Calibri"/>
              </a:rPr>
              <a:t>Pharmaceutical</a:t>
            </a:r>
            <a:r>
              <a:rPr sz="1800" spc="-50" dirty="0">
                <a:latin typeface="Calibri"/>
                <a:cs typeface="Calibri"/>
              </a:rPr>
              <a:t> </a:t>
            </a:r>
            <a:r>
              <a:rPr sz="1800" dirty="0">
                <a:latin typeface="Calibri"/>
                <a:cs typeface="Calibri"/>
              </a:rPr>
              <a:t>drug</a:t>
            </a:r>
            <a:r>
              <a:rPr sz="1800" spc="-30" dirty="0">
                <a:latin typeface="Calibri"/>
                <a:cs typeface="Calibri"/>
              </a:rPr>
              <a:t> </a:t>
            </a:r>
            <a:r>
              <a:rPr sz="1800" spc="-10" dirty="0">
                <a:latin typeface="Calibri"/>
                <a:cs typeface="Calibri"/>
              </a:rPr>
              <a:t>strategies</a:t>
            </a:r>
            <a:endParaRPr sz="1800">
              <a:latin typeface="Calibri"/>
              <a:cs typeface="Calibri"/>
            </a:endParaRPr>
          </a:p>
          <a:p>
            <a:pPr marL="755015" indent="-285115">
              <a:lnSpc>
                <a:spcPct val="100000"/>
              </a:lnSpc>
              <a:buFont typeface="Arial"/>
              <a:buChar char="•"/>
              <a:tabLst>
                <a:tab pos="755015" algn="l"/>
              </a:tabLst>
            </a:pPr>
            <a:r>
              <a:rPr sz="1800" spc="-10" dirty="0">
                <a:latin typeface="Calibri"/>
                <a:cs typeface="Calibri"/>
              </a:rPr>
              <a:t>High-</a:t>
            </a:r>
            <a:r>
              <a:rPr sz="1800" dirty="0">
                <a:latin typeface="Calibri"/>
                <a:cs typeface="Calibri"/>
              </a:rPr>
              <a:t>cost</a:t>
            </a:r>
            <a:r>
              <a:rPr sz="1800" spc="-25" dirty="0">
                <a:latin typeface="Calibri"/>
                <a:cs typeface="Calibri"/>
              </a:rPr>
              <a:t> </a:t>
            </a:r>
            <a:r>
              <a:rPr sz="1800" dirty="0">
                <a:latin typeface="Calibri"/>
                <a:cs typeface="Calibri"/>
              </a:rPr>
              <a:t>claims</a:t>
            </a:r>
            <a:r>
              <a:rPr sz="1800" spc="-35" dirty="0">
                <a:latin typeface="Calibri"/>
                <a:cs typeface="Calibri"/>
              </a:rPr>
              <a:t> </a:t>
            </a:r>
            <a:r>
              <a:rPr sz="1800" spc="-10" dirty="0">
                <a:latin typeface="Calibri"/>
                <a:cs typeface="Calibri"/>
              </a:rPr>
              <a:t>strategies</a:t>
            </a:r>
            <a:endParaRPr sz="1800">
              <a:latin typeface="Calibri"/>
              <a:cs typeface="Calibri"/>
            </a:endParaRPr>
          </a:p>
          <a:p>
            <a:pPr marL="755015" indent="-285115">
              <a:lnSpc>
                <a:spcPct val="100000"/>
              </a:lnSpc>
              <a:buFont typeface="Arial"/>
              <a:buChar char="•"/>
              <a:tabLst>
                <a:tab pos="755015" algn="l"/>
              </a:tabLst>
            </a:pPr>
            <a:r>
              <a:rPr sz="1800" spc="-10" dirty="0">
                <a:latin typeface="Calibri"/>
                <a:cs typeface="Calibri"/>
              </a:rPr>
              <a:t>Potential</a:t>
            </a:r>
            <a:r>
              <a:rPr sz="1800" spc="-35" dirty="0">
                <a:latin typeface="Calibri"/>
                <a:cs typeface="Calibri"/>
              </a:rPr>
              <a:t> </a:t>
            </a:r>
            <a:r>
              <a:rPr sz="1800" dirty="0">
                <a:latin typeface="Calibri"/>
                <a:cs typeface="Calibri"/>
              </a:rPr>
              <a:t>health</a:t>
            </a:r>
            <a:r>
              <a:rPr sz="1800" spc="-25" dirty="0">
                <a:latin typeface="Calibri"/>
                <a:cs typeface="Calibri"/>
              </a:rPr>
              <a:t> </a:t>
            </a:r>
            <a:r>
              <a:rPr sz="1800" spc="-10" dirty="0">
                <a:latin typeface="Calibri"/>
                <a:cs typeface="Calibri"/>
              </a:rPr>
              <a:t>reforms</a:t>
            </a:r>
            <a:endParaRPr sz="1800">
              <a:latin typeface="Calibri"/>
              <a:cs typeface="Calibri"/>
            </a:endParaRPr>
          </a:p>
          <a:p>
            <a:pPr marL="12700">
              <a:lnSpc>
                <a:spcPct val="100000"/>
              </a:lnSpc>
              <a:spcBef>
                <a:spcPts val="780"/>
              </a:spcBef>
            </a:pPr>
            <a:r>
              <a:rPr sz="1800" dirty="0">
                <a:latin typeface="Calibri"/>
                <a:cs typeface="Calibri"/>
              </a:rPr>
              <a:t>The</a:t>
            </a:r>
            <a:r>
              <a:rPr sz="1800" spc="-30" dirty="0">
                <a:latin typeface="Calibri"/>
                <a:cs typeface="Calibri"/>
              </a:rPr>
              <a:t> </a:t>
            </a:r>
            <a:r>
              <a:rPr sz="1800" dirty="0">
                <a:latin typeface="Calibri"/>
                <a:cs typeface="Calibri"/>
              </a:rPr>
              <a:t>survey</a:t>
            </a:r>
            <a:r>
              <a:rPr sz="1800" spc="-40" dirty="0">
                <a:latin typeface="Calibri"/>
                <a:cs typeface="Calibri"/>
              </a:rPr>
              <a:t> </a:t>
            </a:r>
            <a:r>
              <a:rPr sz="1800" dirty="0">
                <a:latin typeface="Calibri"/>
                <a:cs typeface="Calibri"/>
              </a:rPr>
              <a:t>included</a:t>
            </a:r>
            <a:r>
              <a:rPr sz="1800" spc="-30" dirty="0">
                <a:latin typeface="Calibri"/>
                <a:cs typeface="Calibri"/>
              </a:rPr>
              <a:t> </a:t>
            </a:r>
            <a:r>
              <a:rPr sz="1800" dirty="0">
                <a:latin typeface="Calibri"/>
                <a:cs typeface="Calibri"/>
              </a:rPr>
              <a:t>172</a:t>
            </a:r>
            <a:r>
              <a:rPr sz="1800" spc="-35" dirty="0">
                <a:latin typeface="Calibri"/>
                <a:cs typeface="Calibri"/>
              </a:rPr>
              <a:t> </a:t>
            </a:r>
            <a:r>
              <a:rPr sz="1800" dirty="0">
                <a:latin typeface="Calibri"/>
                <a:cs typeface="Calibri"/>
              </a:rPr>
              <a:t>responses</a:t>
            </a:r>
            <a:r>
              <a:rPr sz="1800" spc="-30" dirty="0">
                <a:latin typeface="Calibri"/>
                <a:cs typeface="Calibri"/>
              </a:rPr>
              <a:t> </a:t>
            </a:r>
            <a:r>
              <a:rPr sz="1800" dirty="0">
                <a:latin typeface="Calibri"/>
                <a:cs typeface="Calibri"/>
              </a:rPr>
              <a:t>from</a:t>
            </a:r>
            <a:r>
              <a:rPr sz="1800" spc="-40" dirty="0">
                <a:latin typeface="Calibri"/>
                <a:cs typeface="Calibri"/>
              </a:rPr>
              <a:t> </a:t>
            </a:r>
            <a:r>
              <a:rPr sz="1800" dirty="0">
                <a:latin typeface="Calibri"/>
                <a:cs typeface="Calibri"/>
              </a:rPr>
              <a:t>private</a:t>
            </a:r>
            <a:r>
              <a:rPr sz="1800" spc="-4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public</a:t>
            </a:r>
            <a:r>
              <a:rPr sz="1800" spc="-35" dirty="0">
                <a:latin typeface="Calibri"/>
                <a:cs typeface="Calibri"/>
              </a:rPr>
              <a:t> </a:t>
            </a:r>
            <a:r>
              <a:rPr sz="1800" dirty="0">
                <a:latin typeface="Calibri"/>
                <a:cs typeface="Calibri"/>
              </a:rPr>
              <a:t>employers</a:t>
            </a:r>
            <a:r>
              <a:rPr sz="1800" spc="-3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purchasers</a:t>
            </a:r>
            <a:r>
              <a:rPr sz="1800" spc="-45" dirty="0">
                <a:latin typeface="Calibri"/>
                <a:cs typeface="Calibri"/>
              </a:rPr>
              <a:t> </a:t>
            </a:r>
            <a:r>
              <a:rPr sz="1800" dirty="0">
                <a:latin typeface="Calibri"/>
                <a:cs typeface="Calibri"/>
              </a:rPr>
              <a:t>across</a:t>
            </a:r>
            <a:r>
              <a:rPr sz="1800" spc="-5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country</a:t>
            </a:r>
            <a:endParaRPr sz="1800">
              <a:latin typeface="Calibri"/>
              <a:cs typeface="Calibri"/>
            </a:endParaRPr>
          </a:p>
          <a:p>
            <a:pPr marL="812165" indent="-342265">
              <a:lnSpc>
                <a:spcPct val="100000"/>
              </a:lnSpc>
              <a:buFont typeface="Arial"/>
              <a:buChar char="•"/>
              <a:tabLst>
                <a:tab pos="812165" algn="l"/>
              </a:tabLst>
            </a:pPr>
            <a:r>
              <a:rPr sz="1800" dirty="0">
                <a:latin typeface="Calibri"/>
                <a:cs typeface="Calibri"/>
              </a:rPr>
              <a:t>Wide</a:t>
            </a:r>
            <a:r>
              <a:rPr sz="1800" spc="-35" dirty="0">
                <a:latin typeface="Calibri"/>
                <a:cs typeface="Calibri"/>
              </a:rPr>
              <a:t> </a:t>
            </a:r>
            <a:r>
              <a:rPr sz="1800" dirty="0">
                <a:latin typeface="Calibri"/>
                <a:cs typeface="Calibri"/>
              </a:rPr>
              <a:t>range</a:t>
            </a:r>
            <a:r>
              <a:rPr sz="1800" spc="-4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sizes</a:t>
            </a:r>
            <a:r>
              <a:rPr sz="1800" spc="-40" dirty="0">
                <a:latin typeface="Calibri"/>
                <a:cs typeface="Calibri"/>
              </a:rPr>
              <a:t> </a:t>
            </a:r>
            <a:r>
              <a:rPr sz="1800" dirty="0">
                <a:latin typeface="Calibri"/>
                <a:cs typeface="Calibri"/>
              </a:rPr>
              <a:t>26%</a:t>
            </a:r>
            <a:r>
              <a:rPr sz="1800" spc="-40" dirty="0">
                <a:latin typeface="Calibri"/>
                <a:cs typeface="Calibri"/>
              </a:rPr>
              <a:t> </a:t>
            </a:r>
            <a:r>
              <a:rPr sz="1800" dirty="0">
                <a:latin typeface="Calibri"/>
                <a:cs typeface="Calibri"/>
              </a:rPr>
              <a:t>&lt;1,000</a:t>
            </a:r>
            <a:r>
              <a:rPr sz="1800" spc="-35" dirty="0">
                <a:latin typeface="Calibri"/>
                <a:cs typeface="Calibri"/>
              </a:rPr>
              <a:t> </a:t>
            </a:r>
            <a:r>
              <a:rPr sz="1800" dirty="0">
                <a:latin typeface="Calibri"/>
                <a:cs typeface="Calibri"/>
              </a:rPr>
              <a:t>employees,</a:t>
            </a:r>
            <a:r>
              <a:rPr sz="1800" spc="-25" dirty="0">
                <a:latin typeface="Calibri"/>
                <a:cs typeface="Calibri"/>
              </a:rPr>
              <a:t> </a:t>
            </a:r>
            <a:r>
              <a:rPr sz="1800" dirty="0">
                <a:latin typeface="Calibri"/>
                <a:cs typeface="Calibri"/>
              </a:rPr>
              <a:t>36%</a:t>
            </a:r>
            <a:r>
              <a:rPr sz="1800" spc="-40" dirty="0">
                <a:latin typeface="Calibri"/>
                <a:cs typeface="Calibri"/>
              </a:rPr>
              <a:t> </a:t>
            </a:r>
            <a:r>
              <a:rPr sz="1800" spc="-20" dirty="0">
                <a:latin typeface="Calibri"/>
                <a:cs typeface="Calibri"/>
              </a:rPr>
              <a:t>1,000-</a:t>
            </a:r>
            <a:r>
              <a:rPr sz="1800" dirty="0">
                <a:latin typeface="Calibri"/>
                <a:cs typeface="Calibri"/>
              </a:rPr>
              <a:t>4,999</a:t>
            </a:r>
            <a:r>
              <a:rPr sz="1800" spc="-35" dirty="0">
                <a:latin typeface="Calibri"/>
                <a:cs typeface="Calibri"/>
              </a:rPr>
              <a:t> </a:t>
            </a:r>
            <a:r>
              <a:rPr sz="1800" dirty="0">
                <a:latin typeface="Calibri"/>
                <a:cs typeface="Calibri"/>
              </a:rPr>
              <a:t>employees,</a:t>
            </a:r>
            <a:r>
              <a:rPr sz="1800" spc="-3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38%</a:t>
            </a:r>
            <a:r>
              <a:rPr sz="1800" spc="-40" dirty="0">
                <a:latin typeface="Calibri"/>
                <a:cs typeface="Calibri"/>
              </a:rPr>
              <a:t> </a:t>
            </a:r>
            <a:r>
              <a:rPr sz="1800" dirty="0">
                <a:latin typeface="Calibri"/>
                <a:cs typeface="Calibri"/>
              </a:rPr>
              <a:t>over</a:t>
            </a:r>
            <a:r>
              <a:rPr sz="1800" spc="-40" dirty="0">
                <a:latin typeface="Calibri"/>
                <a:cs typeface="Calibri"/>
              </a:rPr>
              <a:t> </a:t>
            </a:r>
            <a:r>
              <a:rPr sz="1800" spc="-10" dirty="0">
                <a:latin typeface="Calibri"/>
                <a:cs typeface="Calibri"/>
              </a:rPr>
              <a:t>5,000</a:t>
            </a:r>
            <a:endParaRPr sz="1800">
              <a:latin typeface="Calibri"/>
              <a:cs typeface="Calibri"/>
            </a:endParaRPr>
          </a:p>
          <a:p>
            <a:pPr marL="812800" marR="5080" indent="-342900">
              <a:lnSpc>
                <a:spcPct val="100000"/>
              </a:lnSpc>
              <a:buFont typeface="Arial"/>
              <a:buChar char="•"/>
              <a:tabLst>
                <a:tab pos="812800" algn="l"/>
              </a:tabLst>
            </a:pPr>
            <a:r>
              <a:rPr sz="1800" dirty="0">
                <a:latin typeface="Calibri"/>
                <a:cs typeface="Calibri"/>
              </a:rPr>
              <a:t>Representing</a:t>
            </a:r>
            <a:r>
              <a:rPr sz="1800" spc="-35" dirty="0">
                <a:latin typeface="Calibri"/>
                <a:cs typeface="Calibri"/>
              </a:rPr>
              <a:t> </a:t>
            </a:r>
            <a:r>
              <a:rPr sz="1800" dirty="0">
                <a:latin typeface="Calibri"/>
                <a:cs typeface="Calibri"/>
              </a:rPr>
              <a:t>numerous</a:t>
            </a:r>
            <a:r>
              <a:rPr sz="1800" spc="-55" dirty="0">
                <a:latin typeface="Calibri"/>
                <a:cs typeface="Calibri"/>
              </a:rPr>
              <a:t> </a:t>
            </a:r>
            <a:r>
              <a:rPr sz="1800" dirty="0">
                <a:latin typeface="Calibri"/>
                <a:cs typeface="Calibri"/>
              </a:rPr>
              <a:t>industries</a:t>
            </a:r>
            <a:r>
              <a:rPr sz="1800" spc="-45" dirty="0">
                <a:latin typeface="Calibri"/>
                <a:cs typeface="Calibri"/>
              </a:rPr>
              <a:t> </a:t>
            </a:r>
            <a:r>
              <a:rPr sz="1800" dirty="0">
                <a:latin typeface="Calibri"/>
                <a:cs typeface="Calibri"/>
              </a:rPr>
              <a:t>–</a:t>
            </a:r>
            <a:r>
              <a:rPr sz="1800" spc="-45" dirty="0">
                <a:latin typeface="Calibri"/>
                <a:cs typeface="Calibri"/>
              </a:rPr>
              <a:t> </a:t>
            </a:r>
            <a:r>
              <a:rPr sz="1800" dirty="0">
                <a:latin typeface="Calibri"/>
                <a:cs typeface="Calibri"/>
              </a:rPr>
              <a:t>federal,</a:t>
            </a:r>
            <a:r>
              <a:rPr sz="1800" spc="-50" dirty="0">
                <a:latin typeface="Calibri"/>
                <a:cs typeface="Calibri"/>
              </a:rPr>
              <a:t> </a:t>
            </a:r>
            <a:r>
              <a:rPr sz="1800" dirty="0">
                <a:latin typeface="Calibri"/>
                <a:cs typeface="Calibri"/>
              </a:rPr>
              <a:t>state,</a:t>
            </a:r>
            <a:r>
              <a:rPr sz="1800" spc="-45" dirty="0">
                <a:latin typeface="Calibri"/>
                <a:cs typeface="Calibri"/>
              </a:rPr>
              <a:t> </a:t>
            </a:r>
            <a:r>
              <a:rPr sz="1800" dirty="0">
                <a:latin typeface="Calibri"/>
                <a:cs typeface="Calibri"/>
              </a:rPr>
              <a:t>or</a:t>
            </a:r>
            <a:r>
              <a:rPr sz="1800" spc="-50" dirty="0">
                <a:latin typeface="Calibri"/>
                <a:cs typeface="Calibri"/>
              </a:rPr>
              <a:t> </a:t>
            </a:r>
            <a:r>
              <a:rPr sz="1800" dirty="0">
                <a:latin typeface="Calibri"/>
                <a:cs typeface="Calibri"/>
              </a:rPr>
              <a:t>local</a:t>
            </a:r>
            <a:r>
              <a:rPr sz="1800" spc="-50" dirty="0">
                <a:latin typeface="Calibri"/>
                <a:cs typeface="Calibri"/>
              </a:rPr>
              <a:t> </a:t>
            </a:r>
            <a:r>
              <a:rPr sz="1800" dirty="0">
                <a:latin typeface="Calibri"/>
                <a:cs typeface="Calibri"/>
              </a:rPr>
              <a:t>government</a:t>
            </a:r>
            <a:r>
              <a:rPr sz="1800" spc="-40" dirty="0">
                <a:latin typeface="Calibri"/>
                <a:cs typeface="Calibri"/>
              </a:rPr>
              <a:t> </a:t>
            </a:r>
            <a:r>
              <a:rPr sz="1800" dirty="0">
                <a:latin typeface="Calibri"/>
                <a:cs typeface="Calibri"/>
              </a:rPr>
              <a:t>(18%),</a:t>
            </a:r>
            <a:r>
              <a:rPr sz="1800" spc="-40" dirty="0">
                <a:latin typeface="Calibri"/>
                <a:cs typeface="Calibri"/>
              </a:rPr>
              <a:t> </a:t>
            </a:r>
            <a:r>
              <a:rPr sz="1800" dirty="0">
                <a:latin typeface="Calibri"/>
                <a:cs typeface="Calibri"/>
              </a:rPr>
              <a:t>educational</a:t>
            </a:r>
            <a:r>
              <a:rPr sz="1800" spc="-40" dirty="0">
                <a:latin typeface="Calibri"/>
                <a:cs typeface="Calibri"/>
              </a:rPr>
              <a:t> </a:t>
            </a:r>
            <a:r>
              <a:rPr sz="1800" dirty="0">
                <a:latin typeface="Calibri"/>
                <a:cs typeface="Calibri"/>
              </a:rPr>
              <a:t>services</a:t>
            </a:r>
            <a:r>
              <a:rPr sz="1800" spc="-50" dirty="0">
                <a:latin typeface="Calibri"/>
                <a:cs typeface="Calibri"/>
              </a:rPr>
              <a:t> </a:t>
            </a:r>
            <a:r>
              <a:rPr sz="1800" spc="-10" dirty="0">
                <a:latin typeface="Calibri"/>
                <a:cs typeface="Calibri"/>
              </a:rPr>
              <a:t>(18%), </a:t>
            </a:r>
            <a:r>
              <a:rPr sz="1800" dirty="0">
                <a:latin typeface="Calibri"/>
                <a:cs typeface="Calibri"/>
              </a:rPr>
              <a:t>manufacturing</a:t>
            </a:r>
            <a:r>
              <a:rPr sz="1800" spc="-40" dirty="0">
                <a:latin typeface="Calibri"/>
                <a:cs typeface="Calibri"/>
              </a:rPr>
              <a:t> </a:t>
            </a:r>
            <a:r>
              <a:rPr sz="1800" dirty="0">
                <a:latin typeface="Calibri"/>
                <a:cs typeface="Calibri"/>
              </a:rPr>
              <a:t>(14%),</a:t>
            </a:r>
            <a:r>
              <a:rPr sz="1800" spc="-35" dirty="0">
                <a:latin typeface="Calibri"/>
                <a:cs typeface="Calibri"/>
              </a:rPr>
              <a:t> </a:t>
            </a:r>
            <a:r>
              <a:rPr sz="1800" dirty="0">
                <a:latin typeface="Calibri"/>
                <a:cs typeface="Calibri"/>
              </a:rPr>
              <a:t>healthcare</a:t>
            </a:r>
            <a:r>
              <a:rPr sz="1800" spc="-3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social</a:t>
            </a:r>
            <a:r>
              <a:rPr sz="1800" spc="-40" dirty="0">
                <a:latin typeface="Calibri"/>
                <a:cs typeface="Calibri"/>
              </a:rPr>
              <a:t> </a:t>
            </a:r>
            <a:r>
              <a:rPr sz="1800" dirty="0">
                <a:latin typeface="Calibri"/>
                <a:cs typeface="Calibri"/>
              </a:rPr>
              <a:t>assistance</a:t>
            </a:r>
            <a:r>
              <a:rPr sz="1800" spc="-50" dirty="0">
                <a:latin typeface="Calibri"/>
                <a:cs typeface="Calibri"/>
              </a:rPr>
              <a:t> </a:t>
            </a:r>
            <a:r>
              <a:rPr sz="1800" dirty="0">
                <a:latin typeface="Calibri"/>
                <a:cs typeface="Calibri"/>
              </a:rPr>
              <a:t>(11%),</a:t>
            </a:r>
            <a:r>
              <a:rPr sz="1800" spc="-25" dirty="0">
                <a:latin typeface="Calibri"/>
                <a:cs typeface="Calibri"/>
              </a:rPr>
              <a:t> </a:t>
            </a:r>
            <a:r>
              <a:rPr sz="1800" spc="-10" dirty="0">
                <a:latin typeface="Calibri"/>
                <a:cs typeface="Calibri"/>
              </a:rPr>
              <a:t>retail/wholesale</a:t>
            </a:r>
            <a:r>
              <a:rPr sz="1800" spc="-30" dirty="0">
                <a:latin typeface="Calibri"/>
                <a:cs typeface="Calibri"/>
              </a:rPr>
              <a:t> </a:t>
            </a:r>
            <a:r>
              <a:rPr sz="1800" dirty="0">
                <a:latin typeface="Calibri"/>
                <a:cs typeface="Calibri"/>
              </a:rPr>
              <a:t>trade</a:t>
            </a:r>
            <a:r>
              <a:rPr sz="1800" spc="-40" dirty="0">
                <a:latin typeface="Calibri"/>
                <a:cs typeface="Calibri"/>
              </a:rPr>
              <a:t> </a:t>
            </a:r>
            <a:r>
              <a:rPr sz="1800" dirty="0">
                <a:latin typeface="Calibri"/>
                <a:cs typeface="Calibri"/>
              </a:rPr>
              <a:t>(8%),</a:t>
            </a:r>
            <a:r>
              <a:rPr sz="1800" spc="-2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finance</a:t>
            </a:r>
            <a:r>
              <a:rPr sz="1800" spc="-35" dirty="0">
                <a:latin typeface="Calibri"/>
                <a:cs typeface="Calibri"/>
              </a:rPr>
              <a:t> </a:t>
            </a:r>
            <a:r>
              <a:rPr sz="1800" dirty="0">
                <a:latin typeface="Calibri"/>
                <a:cs typeface="Calibri"/>
              </a:rPr>
              <a:t>and</a:t>
            </a:r>
            <a:r>
              <a:rPr sz="1800" spc="-30" dirty="0">
                <a:latin typeface="Calibri"/>
                <a:cs typeface="Calibri"/>
              </a:rPr>
              <a:t> </a:t>
            </a:r>
            <a:r>
              <a:rPr sz="1800" spc="-10" dirty="0">
                <a:latin typeface="Calibri"/>
                <a:cs typeface="Calibri"/>
              </a:rPr>
              <a:t>insurance </a:t>
            </a:r>
            <a:r>
              <a:rPr sz="1800" spc="-20" dirty="0">
                <a:latin typeface="Calibri"/>
                <a:cs typeface="Calibri"/>
              </a:rPr>
              <a:t>(7%)</a:t>
            </a:r>
            <a:endParaRPr sz="1800">
              <a:latin typeface="Calibri"/>
              <a:cs typeface="Calibri"/>
            </a:endParaRPr>
          </a:p>
        </p:txBody>
      </p:sp>
      <p:sp>
        <p:nvSpPr>
          <p:cNvPr id="5" name="object 5">
            <a:extLst>
              <a:ext uri="{FF2B5EF4-FFF2-40B4-BE49-F238E27FC236}">
                <a16:creationId xmlns:a16="http://schemas.microsoft.com/office/drawing/2014/main" id="{8D7C9842-1DE1-AFA6-36AC-BC783AFCD62D}"/>
              </a:ext>
            </a:extLst>
          </p:cNvPr>
          <p:cNvSpPr txBox="1">
            <a:spLocks noGrp="1"/>
          </p:cNvSpPr>
          <p:nvPr>
            <p:ph type="title"/>
          </p:nvPr>
        </p:nvSpPr>
        <p:spPr>
          <a:xfrm>
            <a:off x="392780" y="707691"/>
            <a:ext cx="2871470" cy="513080"/>
          </a:xfrm>
          <a:prstGeom prst="rect">
            <a:avLst/>
          </a:prstGeom>
        </p:spPr>
        <p:txBody>
          <a:bodyPr vert="horz" wrap="square" lIns="0" tIns="12065" rIns="0" bIns="0" rtlCol="0">
            <a:spAutoFit/>
          </a:bodyPr>
          <a:lstStyle/>
          <a:p>
            <a:pPr marL="12700">
              <a:lnSpc>
                <a:spcPct val="100000"/>
              </a:lnSpc>
              <a:spcBef>
                <a:spcPts val="95"/>
              </a:spcBef>
            </a:pPr>
            <a:r>
              <a:rPr sz="3200" dirty="0">
                <a:solidFill>
                  <a:srgbClr val="001F5F"/>
                </a:solidFill>
              </a:rPr>
              <a:t>Survey</a:t>
            </a:r>
            <a:r>
              <a:rPr sz="3200" spc="5" dirty="0">
                <a:solidFill>
                  <a:srgbClr val="001F5F"/>
                </a:solidFill>
              </a:rPr>
              <a:t> </a:t>
            </a:r>
            <a:r>
              <a:rPr sz="3200" spc="-10" dirty="0">
                <a:solidFill>
                  <a:srgbClr val="001F5F"/>
                </a:solidFill>
              </a:rPr>
              <a:t>Summary</a:t>
            </a:r>
            <a:endParaRPr sz="3200" dirty="0"/>
          </a:p>
        </p:txBody>
      </p:sp>
    </p:spTree>
    <p:extLst>
      <p:ext uri="{BB962C8B-B14F-4D97-AF65-F5344CB8AC3E}">
        <p14:creationId xmlns:p14="http://schemas.microsoft.com/office/powerpoint/2010/main" val="10075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DFD187-B3E0-6E0F-6C3A-4A7C691AC0F6}"/>
              </a:ext>
            </a:extLst>
          </p:cNvPr>
          <p:cNvSpPr/>
          <p:nvPr/>
        </p:nvSpPr>
        <p:spPr>
          <a:xfrm>
            <a:off x="6660292" y="5733535"/>
            <a:ext cx="321276"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F1B48CA1-E56F-A635-B4B5-9FD80F449A4E}"/>
              </a:ext>
            </a:extLst>
          </p:cNvPr>
          <p:cNvSpPr txBox="1"/>
          <p:nvPr/>
        </p:nvSpPr>
        <p:spPr>
          <a:xfrm>
            <a:off x="307535" y="554415"/>
            <a:ext cx="7639050"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a:ea typeface="+mn-ea"/>
                <a:cs typeface="+mn-cs"/>
              </a:rPr>
              <a:t>Employer focus on whole person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a:ea typeface="+mn-ea"/>
                <a:cs typeface="+mn-cs"/>
              </a:rPr>
              <a:t>continues to grow</a:t>
            </a:r>
            <a:endParaRPr kumimoji="0" lang="en-US" sz="1600" b="1" i="0" u="none" strike="noStrike" kern="1200" cap="none" spc="0" normalizeH="0" baseline="0" noProof="0">
              <a:ln>
                <a:noFill/>
              </a:ln>
              <a:solidFill>
                <a:srgbClr val="002060"/>
              </a:solidFill>
              <a:effectLst/>
              <a:uLnTx/>
              <a:uFillTx/>
              <a:latin typeface="Calibri"/>
              <a:ea typeface="+mn-ea"/>
              <a:cs typeface="+mn-cs"/>
            </a:endParaRPr>
          </a:p>
        </p:txBody>
      </p:sp>
      <p:sp>
        <p:nvSpPr>
          <p:cNvPr id="5" name="TextBox 11">
            <a:extLst>
              <a:ext uri="{FF2B5EF4-FFF2-40B4-BE49-F238E27FC236}">
                <a16:creationId xmlns:a16="http://schemas.microsoft.com/office/drawing/2014/main" id="{E7B7FB84-A620-6D8D-E460-A98320F6B29C}"/>
              </a:ext>
            </a:extLst>
          </p:cNvPr>
          <p:cNvSpPr txBox="1"/>
          <p:nvPr/>
        </p:nvSpPr>
        <p:spPr>
          <a:xfrm>
            <a:off x="23042" y="-4577"/>
            <a:ext cx="63565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Employer/Purchaser Perspectives on Whole Person Health</a:t>
            </a:r>
          </a:p>
        </p:txBody>
      </p:sp>
      <p:sp>
        <p:nvSpPr>
          <p:cNvPr id="4" name="Rectangle 3">
            <a:extLst>
              <a:ext uri="{FF2B5EF4-FFF2-40B4-BE49-F238E27FC236}">
                <a16:creationId xmlns:a16="http://schemas.microsoft.com/office/drawing/2014/main" id="{79A82320-E440-CF45-6DF1-32B897ADA1A4}"/>
              </a:ext>
            </a:extLst>
          </p:cNvPr>
          <p:cNvSpPr/>
          <p:nvPr/>
        </p:nvSpPr>
        <p:spPr>
          <a:xfrm>
            <a:off x="8064941" y="483252"/>
            <a:ext cx="4135395" cy="637474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EC5A3143-B9B8-2051-BE3B-78EF065BEBCE}"/>
              </a:ext>
            </a:extLst>
          </p:cNvPr>
          <p:cNvSpPr txBox="1"/>
          <p:nvPr/>
        </p:nvSpPr>
        <p:spPr>
          <a:xfrm>
            <a:off x="8331468" y="1453237"/>
            <a:ext cx="3602340" cy="42473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a:ea typeface="+mn-ea"/>
                <a:cs typeface="+mn-cs"/>
              </a:rPr>
              <a:t>Whole person health strategies </a:t>
            </a:r>
            <a:r>
              <a:rPr kumimoji="0" lang="en-US" sz="2000" b="1" i="0" u="none" strike="noStrike" kern="1200" cap="none" spc="0" normalizeH="0" baseline="0" noProof="0">
                <a:ln>
                  <a:noFill/>
                </a:ln>
                <a:solidFill>
                  <a:prstClr val="white"/>
                </a:solidFill>
                <a:effectLst/>
                <a:uLnTx/>
                <a:uFillTx/>
                <a:latin typeface="Calibri"/>
                <a:ea typeface="+mn-ea"/>
                <a:cs typeface="+mn-cs"/>
              </a:rPr>
              <a:t>that have increased the most </a:t>
            </a:r>
            <a:r>
              <a:rPr kumimoji="0" lang="en-US" sz="2000" b="0" i="0" u="none" strike="noStrike" kern="1200" cap="none" spc="0" normalizeH="0" baseline="0" noProof="0">
                <a:ln>
                  <a:noFill/>
                </a:ln>
                <a:solidFill>
                  <a:prstClr val="white"/>
                </a:solidFill>
                <a:effectLst/>
                <a:uLnTx/>
                <a:uFillTx/>
                <a:latin typeface="Calibri"/>
                <a:ea typeface="+mn-ea"/>
                <a:cs typeface="+mn-cs"/>
              </a:rPr>
              <a:t>from 2022 to 2023 </a:t>
            </a:r>
            <a:endParaRPr kumimoji="0" lang="en-US" sz="1600" b="0" i="0" u="none" strike="noStrike" kern="1200" cap="none" spc="0" normalizeH="0" baseline="0" noProof="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Integration of mental health with physical health </a:t>
            </a:r>
            <a:r>
              <a:rPr kumimoji="0" lang="en-US" sz="1600" b="1" i="0" u="none" strike="noStrike" kern="1200" cap="none" spc="0" normalizeH="0" baseline="0" noProof="0">
                <a:ln>
                  <a:noFill/>
                </a:ln>
                <a:solidFill>
                  <a:prstClr val="white"/>
                </a:solidFill>
                <a:effectLst/>
                <a:uLnTx/>
                <a:uFillTx/>
                <a:latin typeface="Calibri"/>
                <a:ea typeface="+mn-ea"/>
                <a:cs typeface="+mn-cs"/>
              </a:rPr>
              <a:t>(up 18%)</a:t>
            </a:r>
            <a:endParaRPr kumimoji="0" lang="en-US" sz="1600" b="1" i="0" u="none" strike="noStrike" kern="1200" cap="none" spc="0" normalizeH="0" baseline="0" noProof="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Recognizing diversity within population </a:t>
            </a:r>
            <a:r>
              <a:rPr kumimoji="0" lang="en-US" sz="1600" b="1" i="0" u="none" strike="noStrike" kern="1200" cap="none" spc="0" normalizeH="0" baseline="0" noProof="0">
                <a:ln>
                  <a:noFill/>
                </a:ln>
                <a:solidFill>
                  <a:prstClr val="white"/>
                </a:solidFill>
                <a:effectLst/>
                <a:uLnTx/>
                <a:uFillTx/>
                <a:latin typeface="Calibri"/>
                <a:ea typeface="+mn-ea"/>
                <a:cs typeface="+mn-cs"/>
              </a:rPr>
              <a:t>(up 15%)</a:t>
            </a:r>
            <a:endParaRPr kumimoji="0" lang="en-US" sz="1600" b="1" i="0" u="none" strike="noStrike" kern="1200" cap="none" spc="0" normalizeH="0" baseline="0" noProof="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Meeting individuals on a more personalized basis </a:t>
            </a:r>
            <a:r>
              <a:rPr kumimoji="0" lang="en-US" sz="1600" b="1" i="0" u="none" strike="noStrike" kern="1200" cap="none" spc="0" normalizeH="0" baseline="0" noProof="0">
                <a:ln>
                  <a:noFill/>
                </a:ln>
                <a:solidFill>
                  <a:prstClr val="white"/>
                </a:solidFill>
                <a:effectLst/>
                <a:uLnTx/>
                <a:uFillTx/>
                <a:latin typeface="Calibri"/>
                <a:ea typeface="+mn-ea"/>
                <a:cs typeface="+mn-cs"/>
              </a:rPr>
              <a:t>(up 10%</a:t>
            </a:r>
            <a:r>
              <a:rPr kumimoji="0" lang="en-US" sz="1600" b="0" i="0" u="none" strike="noStrike" kern="1200" cap="none" spc="0" normalizeH="0" baseline="0" noProof="0">
                <a:ln>
                  <a:noFill/>
                </a:ln>
                <a:solidFill>
                  <a:prstClr val="white"/>
                </a:solidFill>
                <a:effectLst/>
                <a:uLnTx/>
                <a:uFillTx/>
                <a:latin typeface="Calibri"/>
                <a:ea typeface="+mn-ea"/>
                <a:cs typeface="+mn-cs"/>
              </a:rPr>
              <a:t>)</a:t>
            </a:r>
            <a:endParaRPr kumimoji="0" lang="en-US" sz="1600" b="0" i="0" u="none" strike="noStrike" kern="1200" cap="none" spc="0" normalizeH="0" baseline="0" noProof="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Addressing multiple chronic conditions </a:t>
            </a:r>
            <a:r>
              <a:rPr kumimoji="0" lang="en-US" sz="1600" b="1" i="0" u="none" strike="noStrike" kern="1200" cap="none" spc="0" normalizeH="0" baseline="0" noProof="0">
                <a:ln>
                  <a:noFill/>
                </a:ln>
                <a:solidFill>
                  <a:prstClr val="white"/>
                </a:solidFill>
                <a:effectLst/>
                <a:uLnTx/>
                <a:uFillTx/>
                <a:latin typeface="Calibri"/>
                <a:ea typeface="+mn-ea"/>
                <a:cs typeface="+mn-cs"/>
              </a:rPr>
              <a:t>(up 9%)</a:t>
            </a:r>
            <a:endParaRPr kumimoji="0" lang="en-US" sz="1600" b="0" i="0" u="none" strike="noStrike" kern="1200" cap="none" spc="0" normalizeH="0" baseline="0" noProof="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Considering social determinants of health </a:t>
            </a:r>
            <a:r>
              <a:rPr kumimoji="0" lang="en-US" sz="1600" b="1" i="0" u="none" strike="noStrike" kern="1200" cap="none" spc="0" normalizeH="0" baseline="0" noProof="0">
                <a:ln>
                  <a:noFill/>
                </a:ln>
                <a:solidFill>
                  <a:prstClr val="white"/>
                </a:solidFill>
                <a:effectLst/>
                <a:uLnTx/>
                <a:uFillTx/>
                <a:latin typeface="Calibri"/>
                <a:ea typeface="+mn-ea"/>
                <a:cs typeface="+mn-cs"/>
              </a:rPr>
              <a:t>(up 7%)</a:t>
            </a:r>
            <a:endParaRPr kumimoji="0" lang="en-US" sz="1600" b="1" i="0" u="none" strike="noStrike" kern="1200" cap="none" spc="0" normalizeH="0" baseline="0" noProof="0">
              <a:ln>
                <a:noFill/>
              </a:ln>
              <a:solidFill>
                <a:prstClr val="white"/>
              </a:solidFill>
              <a:effectLst/>
              <a:uLnTx/>
              <a:uFillTx/>
              <a:latin typeface="Calibri"/>
              <a:ea typeface="+mn-ea"/>
              <a:cs typeface="Calibri"/>
            </a:endParaRPr>
          </a:p>
        </p:txBody>
      </p:sp>
      <p:graphicFrame>
        <p:nvGraphicFramePr>
          <p:cNvPr id="7" name="Chart 6">
            <a:extLst>
              <a:ext uri="{FF2B5EF4-FFF2-40B4-BE49-F238E27FC236}">
                <a16:creationId xmlns:a16="http://schemas.microsoft.com/office/drawing/2014/main" id="{3F3AE622-1535-2A97-107C-F5A1E0761969}"/>
              </a:ext>
            </a:extLst>
          </p:cNvPr>
          <p:cNvGraphicFramePr>
            <a:graphicFrameLocks/>
          </p:cNvGraphicFramePr>
          <p:nvPr>
            <p:extLst>
              <p:ext uri="{D42A27DB-BD31-4B8C-83A1-F6EECF244321}">
                <p14:modId xmlns:p14="http://schemas.microsoft.com/office/powerpoint/2010/main" val="4070494051"/>
              </p:ext>
            </p:extLst>
          </p:nvPr>
        </p:nvGraphicFramePr>
        <p:xfrm>
          <a:off x="189179" y="1506398"/>
          <a:ext cx="7875761" cy="5112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03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DFD187-B3E0-6E0F-6C3A-4A7C691AC0F6}"/>
              </a:ext>
            </a:extLst>
          </p:cNvPr>
          <p:cNvSpPr/>
          <p:nvPr/>
        </p:nvSpPr>
        <p:spPr>
          <a:xfrm>
            <a:off x="6660292" y="5733535"/>
            <a:ext cx="321276"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F1B48CA1-E56F-A635-B4B5-9FD80F449A4E}"/>
              </a:ext>
            </a:extLst>
          </p:cNvPr>
          <p:cNvSpPr txBox="1"/>
          <p:nvPr/>
        </p:nvSpPr>
        <p:spPr>
          <a:xfrm>
            <a:off x="89364" y="510282"/>
            <a:ext cx="7316304"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Employer health equity strategies are continuing to build momentum</a:t>
            </a:r>
            <a:endParaRPr kumimoji="0" lang="en-US" sz="1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F3668EB-79DE-950C-47EB-B6A527776395}"/>
              </a:ext>
            </a:extLst>
          </p:cNvPr>
          <p:cNvSpPr/>
          <p:nvPr/>
        </p:nvSpPr>
        <p:spPr>
          <a:xfrm>
            <a:off x="7243281" y="477078"/>
            <a:ext cx="4948719" cy="6380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5AAD7958-6A1C-75A7-D1F3-18ECC8914D47}"/>
              </a:ext>
            </a:extLst>
          </p:cNvPr>
          <p:cNvSpPr txBox="1"/>
          <p:nvPr/>
        </p:nvSpPr>
        <p:spPr>
          <a:xfrm>
            <a:off x="7346023" y="1434445"/>
            <a:ext cx="4845978" cy="444737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Employer health equity strategies that have grown the greatest from 2022 to 2023: </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Improving accountability in service provider contracts </a:t>
            </a:r>
            <a:r>
              <a:rPr kumimoji="0" lang="en-US" sz="1600" b="1" i="0" u="none" strike="noStrike" kern="1200" cap="none" spc="0" normalizeH="0" baseline="0" noProof="0" dirty="0">
                <a:ln>
                  <a:noFill/>
                </a:ln>
                <a:solidFill>
                  <a:prstClr val="white"/>
                </a:solidFill>
                <a:effectLst/>
                <a:uLnTx/>
                <a:uFillTx/>
                <a:latin typeface="Calibri"/>
                <a:ea typeface="+mn-ea"/>
                <a:cs typeface="+mn-cs"/>
              </a:rPr>
              <a:t>(up 38%)</a:t>
            </a:r>
            <a:endParaRPr kumimoji="0" lang="en-US" sz="1600" b="1" i="0" u="none" strike="noStrike" kern="1200" cap="none" spc="0" normalizeH="0" baseline="0" noProof="0" dirty="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Evaluating program participation by relevant sub-populations </a:t>
            </a:r>
            <a:r>
              <a:rPr kumimoji="0" lang="en-US" sz="1600" b="1" i="0" u="none" strike="noStrike" kern="1200" cap="none" spc="0" normalizeH="0" baseline="0" noProof="0" dirty="0">
                <a:ln>
                  <a:noFill/>
                </a:ln>
                <a:solidFill>
                  <a:prstClr val="white"/>
                </a:solidFill>
                <a:effectLst/>
                <a:uLnTx/>
                <a:uFillTx/>
                <a:latin typeface="Calibri"/>
                <a:ea typeface="+mn-ea"/>
                <a:cs typeface="+mn-cs"/>
              </a:rPr>
              <a:t>(up 15%)</a:t>
            </a:r>
            <a:endParaRPr kumimoji="0" lang="en-US" sz="1600" b="1" i="0" u="none" strike="noStrike" kern="1200" cap="none" spc="0" normalizeH="0" baseline="0" noProof="0" dirty="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Analyzing access to and quality of services </a:t>
            </a:r>
            <a:r>
              <a:rPr kumimoji="0" lang="en-US" sz="1600" b="1" i="0" u="none" strike="noStrike" kern="1200" cap="none" spc="0" normalizeH="0" baseline="0" noProof="0" dirty="0">
                <a:ln>
                  <a:noFill/>
                </a:ln>
                <a:solidFill>
                  <a:prstClr val="white"/>
                </a:solidFill>
                <a:effectLst/>
                <a:uLnTx/>
                <a:uFillTx/>
                <a:latin typeface="Calibri"/>
                <a:ea typeface="+mn-ea"/>
                <a:cs typeface="+mn-cs"/>
              </a:rPr>
              <a:t>(up 13%)</a:t>
            </a:r>
            <a:endParaRPr kumimoji="0" lang="en-US" sz="1600" b="1" i="0" u="none" strike="noStrike" kern="1200" cap="none" spc="0" normalizeH="0" baseline="0" noProof="0" dirty="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Establishing equity metrics for health and wellbeing programs </a:t>
            </a:r>
            <a:r>
              <a:rPr kumimoji="0" lang="en-US" sz="1600" b="1" i="0" u="none" strike="noStrike" kern="1200" cap="none" spc="0" normalizeH="0" baseline="0" noProof="0" dirty="0">
                <a:ln>
                  <a:noFill/>
                </a:ln>
                <a:solidFill>
                  <a:prstClr val="white"/>
                </a:solidFill>
                <a:effectLst/>
                <a:uLnTx/>
                <a:uFillTx/>
                <a:latin typeface="Calibri"/>
                <a:ea typeface="+mn-ea"/>
                <a:cs typeface="+mn-cs"/>
              </a:rPr>
              <a:t>(up 10%)</a:t>
            </a:r>
            <a:endParaRPr kumimoji="0" lang="en-US" sz="1600" b="1" i="0" u="none" strike="noStrike" kern="1200" cap="none" spc="0" normalizeH="0" baseline="0" noProof="0" dirty="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Surveying employees about perceived health inequities </a:t>
            </a:r>
            <a:r>
              <a:rPr kumimoji="0" lang="en-US" sz="1600" b="1" i="0" u="none" strike="noStrike" kern="1200" cap="none" spc="0" normalizeH="0" baseline="0" noProof="0" dirty="0">
                <a:ln>
                  <a:noFill/>
                </a:ln>
                <a:solidFill>
                  <a:prstClr val="white"/>
                </a:solidFill>
                <a:effectLst/>
                <a:uLnTx/>
                <a:uFillTx/>
                <a:latin typeface="Calibri"/>
                <a:ea typeface="+mn-ea"/>
                <a:cs typeface="+mn-cs"/>
              </a:rPr>
              <a:t>(up 7%)</a:t>
            </a:r>
            <a:endParaRPr kumimoji="0" lang="en-US" sz="1600" b="1" i="0" u="none" strike="noStrike" kern="1200" cap="none" spc="0" normalizeH="0" baseline="0" noProof="0" dirty="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Reviewing/addressing the role of workplace policies </a:t>
            </a:r>
            <a:r>
              <a:rPr kumimoji="0" lang="en-US" sz="1600" b="1" i="0" u="none" strike="noStrike" kern="1200" cap="none" spc="0" normalizeH="0" baseline="0" noProof="0" dirty="0">
                <a:ln>
                  <a:noFill/>
                </a:ln>
                <a:solidFill>
                  <a:prstClr val="white"/>
                </a:solidFill>
                <a:effectLst/>
                <a:uLnTx/>
                <a:uFillTx/>
                <a:latin typeface="Calibri"/>
                <a:ea typeface="+mn-ea"/>
                <a:cs typeface="+mn-cs"/>
              </a:rPr>
              <a:t>(up 7%)</a:t>
            </a:r>
            <a:endParaRPr kumimoji="0" lang="en-US" sz="1600" b="1" i="0" u="none" strike="noStrike" kern="1200" cap="none" spc="0" normalizeH="0" baseline="0" noProof="0" dirty="0">
              <a:ln>
                <a:noFill/>
              </a:ln>
              <a:solidFill>
                <a:prstClr val="white"/>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Engaging various departments to discuss company strategy </a:t>
            </a:r>
            <a:r>
              <a:rPr kumimoji="0" lang="en-US" sz="1600" b="1" i="0" u="none" strike="noStrike" kern="1200" cap="none" spc="0" normalizeH="0" baseline="0" noProof="0" dirty="0">
                <a:ln>
                  <a:noFill/>
                </a:ln>
                <a:solidFill>
                  <a:prstClr val="white"/>
                </a:solidFill>
                <a:effectLst/>
                <a:uLnTx/>
                <a:uFillTx/>
                <a:latin typeface="Calibri"/>
                <a:ea typeface="+mn-ea"/>
                <a:cs typeface="+mn-cs"/>
              </a:rPr>
              <a:t>(up 7%)</a:t>
            </a:r>
            <a:endParaRPr kumimoji="0" lang="en-US" sz="16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6" name="TextBox 11">
            <a:extLst>
              <a:ext uri="{FF2B5EF4-FFF2-40B4-BE49-F238E27FC236}">
                <a16:creationId xmlns:a16="http://schemas.microsoft.com/office/drawing/2014/main" id="{DE21AA87-7241-4193-F4A0-46427051412F}"/>
              </a:ext>
            </a:extLst>
          </p:cNvPr>
          <p:cNvSpPr txBox="1"/>
          <p:nvPr/>
        </p:nvSpPr>
        <p:spPr>
          <a:xfrm>
            <a:off x="-342900" y="0"/>
            <a:ext cx="63565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Employer/Purchaser Perspectives on Health Equity</a:t>
            </a:r>
          </a:p>
        </p:txBody>
      </p:sp>
      <p:graphicFrame>
        <p:nvGraphicFramePr>
          <p:cNvPr id="4" name="Chart 3">
            <a:extLst>
              <a:ext uri="{FF2B5EF4-FFF2-40B4-BE49-F238E27FC236}">
                <a16:creationId xmlns:a16="http://schemas.microsoft.com/office/drawing/2014/main" id="{D1DF1FD9-9A58-9422-1F44-1C60D1313BA8}"/>
              </a:ext>
            </a:extLst>
          </p:cNvPr>
          <p:cNvGraphicFramePr>
            <a:graphicFrameLocks/>
          </p:cNvGraphicFramePr>
          <p:nvPr/>
        </p:nvGraphicFramePr>
        <p:xfrm>
          <a:off x="224353" y="1464389"/>
          <a:ext cx="7046326" cy="5452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11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D16E2B-05A6-16B3-FBB8-AC0B7163880E}"/>
              </a:ext>
            </a:extLst>
          </p:cNvPr>
          <p:cNvSpPr/>
          <p:nvPr/>
        </p:nvSpPr>
        <p:spPr>
          <a:xfrm>
            <a:off x="4903470" y="482600"/>
            <a:ext cx="7288530" cy="6375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11">
            <a:extLst>
              <a:ext uri="{FF2B5EF4-FFF2-40B4-BE49-F238E27FC236}">
                <a16:creationId xmlns:a16="http://schemas.microsoft.com/office/drawing/2014/main" id="{9A7C0BE9-5034-F0EE-41C9-F52057B64CC2}"/>
              </a:ext>
            </a:extLst>
          </p:cNvPr>
          <p:cNvSpPr txBox="1"/>
          <p:nvPr/>
        </p:nvSpPr>
        <p:spPr>
          <a:xfrm>
            <a:off x="5680736" y="624307"/>
            <a:ext cx="5837253" cy="1384995"/>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lumMod val="40000"/>
                    <a:lumOff val="60000"/>
                  </a:srgbClr>
                </a:solidFill>
                <a:effectLst/>
                <a:uLnTx/>
                <a:uFillTx/>
                <a:latin typeface="Calibri"/>
                <a:ea typeface="+mn-ea"/>
                <a:cs typeface="+mn-cs"/>
              </a:rPr>
              <a:t>Glimpse into the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EECE1"/>
                </a:solidFill>
                <a:effectLst/>
                <a:uLnTx/>
                <a:uFillTx/>
                <a:latin typeface="Calibri"/>
                <a:ea typeface="+mn-ea"/>
                <a:cs typeface="+mn-cs"/>
              </a:rPr>
              <a:t>The fastest-growing women’s health areas include menopause support, caregiving assistance, and reproductive health</a:t>
            </a:r>
            <a:endParaRPr kumimoji="0" lang="en-US" sz="2000" b="1" i="0" u="none" strike="noStrike" kern="1200" cap="none" spc="0" normalizeH="0" baseline="0" noProof="0" dirty="0">
              <a:ln>
                <a:noFill/>
              </a:ln>
              <a:solidFill>
                <a:srgbClr val="EEECE1"/>
              </a:solidFill>
              <a:effectLst/>
              <a:uLnTx/>
              <a:uFillTx/>
              <a:latin typeface="Calibri"/>
              <a:ea typeface="+mn-ea"/>
              <a:cs typeface="Calibri"/>
            </a:endParaRPr>
          </a:p>
        </p:txBody>
      </p:sp>
      <p:grpSp>
        <p:nvGrpSpPr>
          <p:cNvPr id="4" name="Group 3">
            <a:extLst>
              <a:ext uri="{FF2B5EF4-FFF2-40B4-BE49-F238E27FC236}">
                <a16:creationId xmlns:a16="http://schemas.microsoft.com/office/drawing/2014/main" id="{B5A43CEF-5EF8-5750-B141-593295C99AEA}"/>
              </a:ext>
            </a:extLst>
          </p:cNvPr>
          <p:cNvGrpSpPr/>
          <p:nvPr/>
        </p:nvGrpSpPr>
        <p:grpSpPr>
          <a:xfrm>
            <a:off x="-151181" y="665901"/>
            <a:ext cx="4736521" cy="5960091"/>
            <a:chOff x="0" y="523083"/>
            <a:chExt cx="5033097" cy="6140608"/>
          </a:xfrm>
        </p:grpSpPr>
        <p:sp>
          <p:nvSpPr>
            <p:cNvPr id="32" name="TextBox 11">
              <a:extLst>
                <a:ext uri="{FF2B5EF4-FFF2-40B4-BE49-F238E27FC236}">
                  <a16:creationId xmlns:a16="http://schemas.microsoft.com/office/drawing/2014/main" id="{08C675BA-FB1C-2658-B633-041851B593E8}"/>
                </a:ext>
              </a:extLst>
            </p:cNvPr>
            <p:cNvSpPr txBox="1"/>
            <p:nvPr/>
          </p:nvSpPr>
          <p:spPr>
            <a:xfrm>
              <a:off x="559540" y="523083"/>
              <a:ext cx="4473557" cy="983005"/>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solidFill>
                  <a:effectLst/>
                  <a:uLnTx/>
                  <a:uFillTx/>
                  <a:latin typeface="Calibri"/>
                  <a:ea typeface="+mn-ea"/>
                  <a:cs typeface="+mn-cs"/>
                </a:rPr>
                <a:t>Current look into the environment: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Women’s health benefits</a:t>
              </a:r>
              <a:r>
                <a:rPr kumimoji="0" lang="en-US" sz="1800" b="1" i="0" u="none" strike="noStrike" kern="1200" cap="none" spc="0" normalizeH="0" baseline="0" noProof="0" dirty="0">
                  <a:ln>
                    <a:noFill/>
                  </a:ln>
                  <a:solidFill>
                    <a:srgbClr val="002060"/>
                  </a:solidFill>
                  <a:effectLst/>
                  <a:uLnTx/>
                  <a:uFillTx/>
                  <a:latin typeface="Calibri"/>
                  <a:ea typeface="+mn-ea"/>
                  <a:cs typeface="+mn-cs"/>
                </a:rPr>
                <a:t> </a:t>
              </a:r>
              <a:r>
                <a:rPr kumimoji="0" lang="en-US" sz="1800" b="0" i="0" u="none" strike="noStrike" kern="1200" cap="none" spc="0" normalizeH="0" baseline="0" noProof="0" dirty="0">
                  <a:ln>
                    <a:noFill/>
                  </a:ln>
                  <a:solidFill>
                    <a:srgbClr val="002060"/>
                  </a:solidFill>
                  <a:effectLst/>
                  <a:uLnTx/>
                  <a:uFillTx/>
                  <a:latin typeface="Calibri"/>
                  <a:ea typeface="+mn-ea"/>
                  <a:cs typeface="+mn-cs"/>
                </a:rPr>
                <a:t>employers are </a:t>
              </a:r>
              <a:r>
                <a:rPr kumimoji="0" lang="en-US" sz="1800" b="1" i="0" u="none" strike="noStrike" kern="1200" cap="none" spc="0" normalizeH="0" baseline="0" noProof="0" dirty="0">
                  <a:ln>
                    <a:noFill/>
                  </a:ln>
                  <a:solidFill>
                    <a:srgbClr val="002060"/>
                  </a:solidFill>
                  <a:effectLst/>
                  <a:uLnTx/>
                  <a:uFillTx/>
                  <a:latin typeface="Calibri"/>
                  <a:ea typeface="+mn-ea"/>
                  <a:cs typeface="+mn-cs"/>
                </a:rPr>
                <a:t>currently offering:</a:t>
              </a:r>
              <a:endParaRPr kumimoji="0" lang="en-US" sz="1100" b="1" i="0" u="none" strike="noStrike" kern="1200" cap="none" spc="0" normalizeH="0" baseline="0" noProof="0" dirty="0">
                <a:ln>
                  <a:noFill/>
                </a:ln>
                <a:solidFill>
                  <a:srgbClr val="002060"/>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DA2A837-7A53-7176-10C5-B999FFF1437A}"/>
                </a:ext>
              </a:extLst>
            </p:cNvPr>
            <p:cNvGrpSpPr/>
            <p:nvPr/>
          </p:nvGrpSpPr>
          <p:grpSpPr>
            <a:xfrm>
              <a:off x="0" y="1634978"/>
              <a:ext cx="4509325" cy="5028713"/>
              <a:chOff x="-947984" y="1730205"/>
              <a:chExt cx="4509325" cy="5028713"/>
            </a:xfrm>
          </p:grpSpPr>
          <p:grpSp>
            <p:nvGrpSpPr>
              <p:cNvPr id="29" name="Group 28">
                <a:extLst>
                  <a:ext uri="{FF2B5EF4-FFF2-40B4-BE49-F238E27FC236}">
                    <a16:creationId xmlns:a16="http://schemas.microsoft.com/office/drawing/2014/main" id="{E6C192D2-375E-40AE-DB3B-C171ECC3033F}"/>
                  </a:ext>
                </a:extLst>
              </p:cNvPr>
              <p:cNvGrpSpPr/>
              <p:nvPr/>
            </p:nvGrpSpPr>
            <p:grpSpPr>
              <a:xfrm>
                <a:off x="-947984" y="3030191"/>
                <a:ext cx="2264848" cy="1147799"/>
                <a:chOff x="-2840899" y="4866543"/>
                <a:chExt cx="3104099" cy="2011046"/>
              </a:xfrm>
            </p:grpSpPr>
            <p:pic>
              <p:nvPicPr>
                <p:cNvPr id="10" name="Graphic 9" descr="Woman with baby with solid fill">
                  <a:extLst>
                    <a:ext uri="{FF2B5EF4-FFF2-40B4-BE49-F238E27FC236}">
                      <a16:creationId xmlns:a16="http://schemas.microsoft.com/office/drawing/2014/main" id="{600D1429-4286-C9FE-9017-58EE433321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7650" y="4916739"/>
                  <a:ext cx="1960850" cy="1960850"/>
                </a:xfrm>
                <a:prstGeom prst="rect">
                  <a:avLst/>
                </a:prstGeom>
              </p:spPr>
            </p:pic>
            <p:pic>
              <p:nvPicPr>
                <p:cNvPr id="25" name="Picture 24">
                  <a:extLst>
                    <a:ext uri="{FF2B5EF4-FFF2-40B4-BE49-F238E27FC236}">
                      <a16:creationId xmlns:a16="http://schemas.microsoft.com/office/drawing/2014/main" id="{CF796229-BC5F-12DC-FDB4-08C585F1386D}"/>
                    </a:ext>
                  </a:extLst>
                </p:cNvPr>
                <p:cNvPicPr>
                  <a:picLocks noChangeAspect="1"/>
                </p:cNvPicPr>
                <p:nvPr/>
              </p:nvPicPr>
              <p:blipFill rotWithShape="1">
                <a:blip r:embed="rId5"/>
                <a:srcRect l="-58468" t="-2508" r="44697" b="2508"/>
                <a:stretch/>
              </p:blipFill>
              <p:spPr>
                <a:xfrm>
                  <a:off x="-2840899" y="4866543"/>
                  <a:ext cx="2226447" cy="1956985"/>
                </a:xfrm>
                <a:prstGeom prst="rect">
                  <a:avLst/>
                </a:prstGeom>
              </p:spPr>
            </p:pic>
          </p:grpSp>
          <p:pic>
            <p:nvPicPr>
              <p:cNvPr id="8" name="Graphic 7" descr="Right Brain with solid fill">
                <a:extLst>
                  <a:ext uri="{FF2B5EF4-FFF2-40B4-BE49-F238E27FC236}">
                    <a16:creationId xmlns:a16="http://schemas.microsoft.com/office/drawing/2014/main" id="{DA80B6B3-22F8-CAE8-6399-9A838AA646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0" y="1730205"/>
                <a:ext cx="1315453" cy="1275434"/>
              </a:xfrm>
              <a:prstGeom prst="rect">
                <a:avLst/>
              </a:prstGeom>
            </p:spPr>
          </p:pic>
          <p:grpSp>
            <p:nvGrpSpPr>
              <p:cNvPr id="33" name="Group 32">
                <a:extLst>
                  <a:ext uri="{FF2B5EF4-FFF2-40B4-BE49-F238E27FC236}">
                    <a16:creationId xmlns:a16="http://schemas.microsoft.com/office/drawing/2014/main" id="{AC2023AB-F1B0-E611-BEA3-6C3F1FBB3356}"/>
                  </a:ext>
                </a:extLst>
              </p:cNvPr>
              <p:cNvGrpSpPr/>
              <p:nvPr/>
            </p:nvGrpSpPr>
            <p:grpSpPr>
              <a:xfrm>
                <a:off x="-86073" y="4396057"/>
                <a:ext cx="1285739" cy="1089196"/>
                <a:chOff x="-8654813" y="9491998"/>
                <a:chExt cx="1919404" cy="1960850"/>
              </a:xfrm>
            </p:grpSpPr>
            <p:pic>
              <p:nvPicPr>
                <p:cNvPr id="15" name="Graphic 14" descr="Pregnant lady with solid fill">
                  <a:extLst>
                    <a:ext uri="{FF2B5EF4-FFF2-40B4-BE49-F238E27FC236}">
                      <a16:creationId xmlns:a16="http://schemas.microsoft.com/office/drawing/2014/main" id="{58A3A650-1A4C-C1D2-6ED0-4400654A8C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4813" y="9491998"/>
                  <a:ext cx="1919404" cy="1960850"/>
                </a:xfrm>
                <a:prstGeom prst="rect">
                  <a:avLst/>
                </a:prstGeom>
              </p:spPr>
            </p:pic>
            <p:pic>
              <p:nvPicPr>
                <p:cNvPr id="28" name="Picture 27">
                  <a:extLst>
                    <a:ext uri="{FF2B5EF4-FFF2-40B4-BE49-F238E27FC236}">
                      <a16:creationId xmlns:a16="http://schemas.microsoft.com/office/drawing/2014/main" id="{9BD25ED5-1C76-6379-A90B-A9347A44B13A}"/>
                    </a:ext>
                  </a:extLst>
                </p:cNvPr>
                <p:cNvPicPr>
                  <a:picLocks noChangeAspect="1"/>
                </p:cNvPicPr>
                <p:nvPr/>
              </p:nvPicPr>
              <p:blipFill rotWithShape="1">
                <a:blip r:embed="rId10"/>
                <a:srcRect l="1" r="42800"/>
                <a:stretch/>
              </p:blipFill>
              <p:spPr>
                <a:xfrm>
                  <a:off x="-8640996" y="9495860"/>
                  <a:ext cx="1080561" cy="1956986"/>
                </a:xfrm>
                <a:prstGeom prst="rect">
                  <a:avLst/>
                </a:prstGeom>
              </p:spPr>
            </p:pic>
          </p:grpSp>
          <p:sp>
            <p:nvSpPr>
              <p:cNvPr id="34" name="TextBox 11">
                <a:extLst>
                  <a:ext uri="{FF2B5EF4-FFF2-40B4-BE49-F238E27FC236}">
                    <a16:creationId xmlns:a16="http://schemas.microsoft.com/office/drawing/2014/main" id="{4EAE6DF0-3958-CBB2-155B-D67EE81D016B}"/>
                  </a:ext>
                </a:extLst>
              </p:cNvPr>
              <p:cNvSpPr txBox="1"/>
              <p:nvPr/>
            </p:nvSpPr>
            <p:spPr>
              <a:xfrm>
                <a:off x="913323" y="1854353"/>
                <a:ext cx="2555306" cy="7293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a:ea typeface="+mn-ea"/>
                    <a:cs typeface="+mn-cs"/>
                  </a:rPr>
                  <a:t>90% </a:t>
                </a:r>
                <a:r>
                  <a:rPr kumimoji="0" lang="en-US" sz="1600" b="1" i="0" u="none" strike="noStrike" kern="1200" cap="none" spc="0" normalizeH="0" baseline="0" noProof="0">
                    <a:ln>
                      <a:noFill/>
                    </a:ln>
                    <a:solidFill>
                      <a:srgbClr val="4F81BD"/>
                    </a:solidFill>
                    <a:effectLst/>
                    <a:uLnTx/>
                    <a:uFillTx/>
                    <a:latin typeface="Calibri"/>
                    <a:ea typeface="+mn-ea"/>
                    <a:cs typeface="+mn-cs"/>
                  </a:rPr>
                  <a:t>offer mental health support </a:t>
                </a:r>
              </a:p>
            </p:txBody>
          </p:sp>
          <p:sp>
            <p:nvSpPr>
              <p:cNvPr id="35" name="TextBox 11">
                <a:extLst>
                  <a:ext uri="{FF2B5EF4-FFF2-40B4-BE49-F238E27FC236}">
                    <a16:creationId xmlns:a16="http://schemas.microsoft.com/office/drawing/2014/main" id="{CF85B3B9-93D8-677D-2746-CCC688199611}"/>
                  </a:ext>
                </a:extLst>
              </p:cNvPr>
              <p:cNvSpPr txBox="1"/>
              <p:nvPr/>
            </p:nvSpPr>
            <p:spPr>
              <a:xfrm>
                <a:off x="978403" y="3174906"/>
                <a:ext cx="2188964" cy="7293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a:ea typeface="+mn-ea"/>
                    <a:cs typeface="+mn-cs"/>
                  </a:rPr>
                  <a:t>76% </a:t>
                </a:r>
                <a:r>
                  <a:rPr kumimoji="0" lang="en-US" sz="1600" b="1" i="0" u="none" strike="noStrike" kern="1200" cap="none" spc="0" normalizeH="0" baseline="0" noProof="0">
                    <a:ln>
                      <a:noFill/>
                    </a:ln>
                    <a:solidFill>
                      <a:srgbClr val="4F81BD"/>
                    </a:solidFill>
                    <a:effectLst/>
                    <a:uLnTx/>
                    <a:uFillTx/>
                    <a:latin typeface="Calibri"/>
                    <a:ea typeface="+mn-ea"/>
                    <a:cs typeface="+mn-cs"/>
                  </a:rPr>
                  <a:t>offer parental leave</a:t>
                </a:r>
              </a:p>
            </p:txBody>
          </p:sp>
          <p:sp>
            <p:nvSpPr>
              <p:cNvPr id="36" name="TextBox 11">
                <a:extLst>
                  <a:ext uri="{FF2B5EF4-FFF2-40B4-BE49-F238E27FC236}">
                    <a16:creationId xmlns:a16="http://schemas.microsoft.com/office/drawing/2014/main" id="{ADCC4709-A485-FF1E-9282-DF78F229E2D9}"/>
                  </a:ext>
                </a:extLst>
              </p:cNvPr>
              <p:cNvSpPr txBox="1"/>
              <p:nvPr/>
            </p:nvSpPr>
            <p:spPr>
              <a:xfrm>
                <a:off x="730456" y="4407384"/>
                <a:ext cx="2555306" cy="7293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a:ea typeface="+mn-ea"/>
                    <a:cs typeface="+mn-cs"/>
                  </a:rPr>
                  <a:t>69% </a:t>
                </a:r>
                <a:r>
                  <a:rPr kumimoji="0" lang="en-US" sz="1600" b="1" i="0" u="none" strike="noStrike" kern="1200" cap="none" spc="0" normalizeH="0" baseline="0" noProof="0">
                    <a:ln>
                      <a:noFill/>
                    </a:ln>
                    <a:solidFill>
                      <a:srgbClr val="4F81BD"/>
                    </a:solidFill>
                    <a:effectLst/>
                    <a:uLnTx/>
                    <a:uFillTx/>
                    <a:latin typeface="Calibri"/>
                    <a:ea typeface="+mn-ea"/>
                    <a:cs typeface="+mn-cs"/>
                  </a:rPr>
                  <a:t>offer maternity support services</a:t>
                </a:r>
              </a:p>
            </p:txBody>
          </p:sp>
          <p:sp>
            <p:nvSpPr>
              <p:cNvPr id="6" name="TextBox 11">
                <a:extLst>
                  <a:ext uri="{FF2B5EF4-FFF2-40B4-BE49-F238E27FC236}">
                    <a16:creationId xmlns:a16="http://schemas.microsoft.com/office/drawing/2014/main" id="{B14956B4-9D2B-50DC-A261-E9B73696DA5D}"/>
                  </a:ext>
                </a:extLst>
              </p:cNvPr>
              <p:cNvSpPr txBox="1"/>
              <p:nvPr/>
            </p:nvSpPr>
            <p:spPr>
              <a:xfrm>
                <a:off x="813115" y="5522234"/>
                <a:ext cx="2748226" cy="12366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a:ea typeface="+mn-ea"/>
                    <a:cs typeface="+mn-cs"/>
                  </a:rPr>
                  <a:t>62% </a:t>
                </a:r>
                <a:r>
                  <a:rPr kumimoji="0" lang="en-US" sz="1600" b="1" i="0" u="none" strike="noStrike" kern="1200" cap="none" spc="0" normalizeH="0" baseline="0" noProof="0">
                    <a:ln>
                      <a:noFill/>
                    </a:ln>
                    <a:solidFill>
                      <a:srgbClr val="4F81BD"/>
                    </a:solidFill>
                    <a:effectLst/>
                    <a:uLnTx/>
                    <a:uFillTx/>
                    <a:latin typeface="Calibri"/>
                    <a:ea typeface="+mn-ea"/>
                    <a:cs typeface="+mn-cs"/>
                  </a:rPr>
                  <a:t>offer coverage on gynecological issues (e.g., endometriosis, cervical cancer)</a:t>
                </a:r>
              </a:p>
            </p:txBody>
          </p:sp>
          <p:pic>
            <p:nvPicPr>
              <p:cNvPr id="9" name="Graphic 8" descr="Doctor female with solid fill">
                <a:extLst>
                  <a:ext uri="{FF2B5EF4-FFF2-40B4-BE49-F238E27FC236}">
                    <a16:creationId xmlns:a16="http://schemas.microsoft.com/office/drawing/2014/main" id="{D5A2A58B-8D87-2B01-7E4E-4C9CC34D89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648" y="5608828"/>
                <a:ext cx="1089196" cy="1089196"/>
              </a:xfrm>
              <a:prstGeom prst="rect">
                <a:avLst/>
              </a:prstGeom>
            </p:spPr>
          </p:pic>
          <p:pic>
            <p:nvPicPr>
              <p:cNvPr id="14" name="Picture 13">
                <a:extLst>
                  <a:ext uri="{FF2B5EF4-FFF2-40B4-BE49-F238E27FC236}">
                    <a16:creationId xmlns:a16="http://schemas.microsoft.com/office/drawing/2014/main" id="{64D53479-BD33-BE2D-4E17-1288C0DBD3B2}"/>
                  </a:ext>
                </a:extLst>
              </p:cNvPr>
              <p:cNvPicPr>
                <a:picLocks noChangeAspect="1"/>
              </p:cNvPicPr>
              <p:nvPr/>
            </p:nvPicPr>
            <p:blipFill rotWithShape="1">
              <a:blip r:embed="rId13"/>
              <a:srcRect l="-1" r="44018"/>
              <a:stretch/>
            </p:blipFill>
            <p:spPr>
              <a:xfrm>
                <a:off x="-28690" y="5604839"/>
                <a:ext cx="610925" cy="1085182"/>
              </a:xfrm>
              <a:prstGeom prst="rect">
                <a:avLst/>
              </a:prstGeom>
            </p:spPr>
          </p:pic>
        </p:grpSp>
      </p:grpSp>
      <p:sp>
        <p:nvSpPr>
          <p:cNvPr id="7" name="TextBox 11">
            <a:extLst>
              <a:ext uri="{FF2B5EF4-FFF2-40B4-BE49-F238E27FC236}">
                <a16:creationId xmlns:a16="http://schemas.microsoft.com/office/drawing/2014/main" id="{E47BE87D-61E6-8E26-1C00-79B844697A31}"/>
              </a:ext>
            </a:extLst>
          </p:cNvPr>
          <p:cNvSpPr txBox="1"/>
          <p:nvPr/>
        </p:nvSpPr>
        <p:spPr>
          <a:xfrm>
            <a:off x="0" y="-9525"/>
            <a:ext cx="63565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Employer/Purchaser Perspectives on Women’s Health</a:t>
            </a:r>
          </a:p>
        </p:txBody>
      </p:sp>
      <p:graphicFrame>
        <p:nvGraphicFramePr>
          <p:cNvPr id="2" name="Chart 1">
            <a:extLst>
              <a:ext uri="{FF2B5EF4-FFF2-40B4-BE49-F238E27FC236}">
                <a16:creationId xmlns:a16="http://schemas.microsoft.com/office/drawing/2014/main" id="{3653622F-429C-F64F-F1A0-0ED61F92F6C9}"/>
              </a:ext>
            </a:extLst>
          </p:cNvPr>
          <p:cNvGraphicFramePr>
            <a:graphicFrameLocks/>
          </p:cNvGraphicFramePr>
          <p:nvPr/>
        </p:nvGraphicFramePr>
        <p:xfrm>
          <a:off x="5187581" y="2151009"/>
          <a:ext cx="6720307" cy="4621334"/>
        </p:xfrm>
        <a:graphic>
          <a:graphicData uri="http://schemas.openxmlformats.org/drawingml/2006/chart">
            <c:chart xmlns:c="http://schemas.openxmlformats.org/drawingml/2006/chart" xmlns:r="http://schemas.openxmlformats.org/officeDocument/2006/relationships" r:id="rId14"/>
          </a:graphicData>
        </a:graphic>
      </p:graphicFrame>
      <p:pic>
        <p:nvPicPr>
          <p:cNvPr id="17" name="Picture 16">
            <a:extLst>
              <a:ext uri="{FF2B5EF4-FFF2-40B4-BE49-F238E27FC236}">
                <a16:creationId xmlns:a16="http://schemas.microsoft.com/office/drawing/2014/main" id="{D201873E-A447-40B5-8EF7-A1CF3F89A0DF}"/>
              </a:ext>
            </a:extLst>
          </p:cNvPr>
          <p:cNvPicPr>
            <a:picLocks noChangeAspect="1"/>
          </p:cNvPicPr>
          <p:nvPr/>
        </p:nvPicPr>
        <p:blipFill rotWithShape="1">
          <a:blip r:embed="rId15"/>
          <a:srcRect r="19279"/>
          <a:stretch/>
        </p:blipFill>
        <p:spPr>
          <a:xfrm>
            <a:off x="740943" y="1745829"/>
            <a:ext cx="998996" cy="1237595"/>
          </a:xfrm>
          <a:prstGeom prst="rect">
            <a:avLst/>
          </a:prstGeom>
        </p:spPr>
      </p:pic>
    </p:spTree>
    <p:extLst>
      <p:ext uri="{BB962C8B-B14F-4D97-AF65-F5344CB8AC3E}">
        <p14:creationId xmlns:p14="http://schemas.microsoft.com/office/powerpoint/2010/main" val="150315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177EFA50-250C-AF2C-F66B-76CC8C009DA8}"/>
              </a:ext>
            </a:extLst>
          </p:cNvPr>
          <p:cNvSpPr txBox="1"/>
          <p:nvPr/>
        </p:nvSpPr>
        <p:spPr>
          <a:xfrm>
            <a:off x="0" y="0"/>
            <a:ext cx="7821038"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Employer/Purchaser Healthcare Perspectives Mental Health</a:t>
            </a:r>
          </a:p>
        </p:txBody>
      </p:sp>
      <p:graphicFrame>
        <p:nvGraphicFramePr>
          <p:cNvPr id="4" name="Chart 3">
            <a:extLst>
              <a:ext uri="{FF2B5EF4-FFF2-40B4-BE49-F238E27FC236}">
                <a16:creationId xmlns:a16="http://schemas.microsoft.com/office/drawing/2014/main" id="{73D30083-1E07-49C9-12D6-2AFF4DE3FF4E}"/>
              </a:ext>
            </a:extLst>
          </p:cNvPr>
          <p:cNvGraphicFramePr>
            <a:graphicFrameLocks/>
          </p:cNvGraphicFramePr>
          <p:nvPr/>
        </p:nvGraphicFramePr>
        <p:xfrm>
          <a:off x="156755" y="1358283"/>
          <a:ext cx="7566818" cy="52374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FB94C26F-A313-F7CD-91DB-FD6F82BF40FD}"/>
              </a:ext>
            </a:extLst>
          </p:cNvPr>
          <p:cNvSpPr/>
          <p:nvPr/>
        </p:nvSpPr>
        <p:spPr>
          <a:xfrm>
            <a:off x="7383677" y="491067"/>
            <a:ext cx="4808324" cy="6362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A83629C-CF22-B0E0-28F3-9CBBD3D47893}"/>
              </a:ext>
            </a:extLst>
          </p:cNvPr>
          <p:cNvSpPr txBox="1"/>
          <p:nvPr/>
        </p:nvSpPr>
        <p:spPr>
          <a:xfrm>
            <a:off x="-98167" y="551151"/>
            <a:ext cx="7566817"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a:ea typeface="+mn-ea"/>
                <a:cs typeface="+mn-cs"/>
              </a:rPr>
              <a:t>Mental health shifts from increasing support to addressing diversity and improving accountability</a:t>
            </a:r>
            <a:endParaRPr kumimoji="0" lang="en-US" sz="1400" b="1" i="0" u="none" strike="noStrike" kern="1200" cap="none" spc="0" normalizeH="0" baseline="0" noProof="0">
              <a:ln>
                <a:noFill/>
              </a:ln>
              <a:solidFill>
                <a:srgbClr val="00206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205775D-E959-EA06-3126-AFEA46CAA5CF}"/>
              </a:ext>
            </a:extLst>
          </p:cNvPr>
          <p:cNvSpPr txBox="1"/>
          <p:nvPr/>
        </p:nvSpPr>
        <p:spPr>
          <a:xfrm>
            <a:off x="7553624" y="801682"/>
            <a:ext cx="4511266" cy="56938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At least </a:t>
            </a:r>
            <a:r>
              <a:rPr kumimoji="0" lang="en-US" sz="1800" b="1" i="0" u="none" strike="noStrike" kern="1200" cap="none" spc="0" normalizeH="0" baseline="0" noProof="0">
                <a:ln>
                  <a:noFill/>
                </a:ln>
                <a:solidFill>
                  <a:prstClr val="white"/>
                </a:solidFill>
                <a:effectLst/>
                <a:uLnTx/>
                <a:uFillTx/>
                <a:latin typeface="Calibri"/>
                <a:ea typeface="+mn-ea"/>
                <a:cs typeface="+mn-cs"/>
              </a:rPr>
              <a:t>7 in 10 employers </a:t>
            </a:r>
            <a:r>
              <a:rPr kumimoji="0" lang="en-US" sz="1600" b="0" i="0" u="none" strike="noStrike" kern="1200" cap="none" spc="0" normalizeH="0" baseline="0" noProof="0">
                <a:ln>
                  <a:noFill/>
                </a:ln>
                <a:solidFill>
                  <a:prstClr val="white"/>
                </a:solidFill>
                <a:effectLst/>
                <a:uLnTx/>
                <a:uFillTx/>
                <a:latin typeface="Calibri"/>
                <a:ea typeface="+mn-ea"/>
                <a:cs typeface="+mn-cs"/>
              </a:rPr>
              <a:t>provide mental health support resources, offer programs that mitigate    stigma, and meet with their vendors on issues related to affordable access and quality of services</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The highest areas being considered in the next 1-3 years include: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Evaluating and promoting cultural competency </a:t>
            </a:r>
            <a:r>
              <a:rPr kumimoji="0" lang="en-US" sz="1600" b="1" i="0" u="none" strike="noStrike" kern="1200" cap="none" spc="0" normalizeH="0" baseline="0" noProof="0">
                <a:ln>
                  <a:noFill/>
                </a:ln>
                <a:solidFill>
                  <a:prstClr val="white"/>
                </a:solidFill>
                <a:effectLst/>
                <a:uLnTx/>
                <a:uFillTx/>
                <a:latin typeface="Calibri"/>
                <a:ea typeface="+mn-ea"/>
                <a:cs typeface="+mn-cs"/>
              </a:rPr>
              <a:t>(37%)</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Establishing vendor accountability </a:t>
            </a:r>
            <a:r>
              <a:rPr kumimoji="0" lang="en-US" sz="1600" b="1" i="0" u="none" strike="noStrike" kern="1200" cap="none" spc="0" normalizeH="0" baseline="0" noProof="0">
                <a:ln>
                  <a:noFill/>
                </a:ln>
                <a:solidFill>
                  <a:prstClr val="white"/>
                </a:solidFill>
                <a:effectLst/>
                <a:uLnTx/>
                <a:uFillTx/>
                <a:latin typeface="Calibri"/>
                <a:ea typeface="+mn-ea"/>
                <a:cs typeface="+mn-cs"/>
              </a:rPr>
              <a:t>(29%)</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Integrating behavioral health into onsite/near-site primary care </a:t>
            </a:r>
            <a:r>
              <a:rPr kumimoji="0" lang="en-US" sz="1600" b="1" i="0" u="none" strike="noStrike" kern="1200" cap="none" spc="0" normalizeH="0" baseline="0" noProof="0">
                <a:ln>
                  <a:noFill/>
                </a:ln>
                <a:solidFill>
                  <a:prstClr val="white"/>
                </a:solidFill>
                <a:effectLst/>
                <a:uLnTx/>
                <a:uFillTx/>
                <a:latin typeface="Calibri"/>
                <a:ea typeface="+mn-ea"/>
                <a:cs typeface="+mn-cs"/>
              </a:rPr>
              <a:t>(27%)</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Providing culturally sensitive communications </a:t>
            </a:r>
            <a:r>
              <a:rPr kumimoji="0" lang="en-US" sz="1600" b="1" i="0" u="none" strike="noStrike" kern="1200" cap="none" spc="0" normalizeH="0" baseline="0" noProof="0">
                <a:ln>
                  <a:noFill/>
                </a:ln>
                <a:solidFill>
                  <a:prstClr val="white"/>
                </a:solidFill>
                <a:effectLst/>
                <a:uLnTx/>
                <a:uFillTx/>
                <a:latin typeface="Calibri"/>
                <a:ea typeface="+mn-ea"/>
                <a:cs typeface="+mn-cs"/>
              </a:rPr>
              <a:t>(20%)</a:t>
            </a:r>
          </a:p>
        </p:txBody>
      </p:sp>
      <p:grpSp>
        <p:nvGrpSpPr>
          <p:cNvPr id="24" name="Group 23">
            <a:extLst>
              <a:ext uri="{FF2B5EF4-FFF2-40B4-BE49-F238E27FC236}">
                <a16:creationId xmlns:a16="http://schemas.microsoft.com/office/drawing/2014/main" id="{F21B0419-B464-FE76-4D86-CE557A02A4F6}"/>
              </a:ext>
            </a:extLst>
          </p:cNvPr>
          <p:cNvGrpSpPr/>
          <p:nvPr/>
        </p:nvGrpSpPr>
        <p:grpSpPr>
          <a:xfrm>
            <a:off x="8686798" y="2158411"/>
            <a:ext cx="2129247" cy="1056809"/>
            <a:chOff x="8585514" y="3526485"/>
            <a:chExt cx="3098842" cy="1584964"/>
          </a:xfrm>
        </p:grpSpPr>
        <p:grpSp>
          <p:nvGrpSpPr>
            <p:cNvPr id="12" name="Group 11">
              <a:extLst>
                <a:ext uri="{FF2B5EF4-FFF2-40B4-BE49-F238E27FC236}">
                  <a16:creationId xmlns:a16="http://schemas.microsoft.com/office/drawing/2014/main" id="{2A2FD964-1DD5-5C71-AA58-7318FB153430}"/>
                </a:ext>
              </a:extLst>
            </p:cNvPr>
            <p:cNvGrpSpPr/>
            <p:nvPr/>
          </p:nvGrpSpPr>
          <p:grpSpPr>
            <a:xfrm>
              <a:off x="8585514" y="3526485"/>
              <a:ext cx="3098842" cy="787669"/>
              <a:chOff x="8697962" y="3269102"/>
              <a:chExt cx="3098842" cy="787669"/>
            </a:xfrm>
            <a:solidFill>
              <a:schemeClr val="accent1"/>
            </a:solidFill>
          </p:grpSpPr>
          <p:pic>
            <p:nvPicPr>
              <p:cNvPr id="13" name="Graphic 12" descr="User with solid fill">
                <a:extLst>
                  <a:ext uri="{FF2B5EF4-FFF2-40B4-BE49-F238E27FC236}">
                    <a16:creationId xmlns:a16="http://schemas.microsoft.com/office/drawing/2014/main" id="{149CC857-16D0-4B9D-2452-DF6FBA8108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562" y="3278728"/>
                <a:ext cx="778043" cy="778043"/>
              </a:xfrm>
              <a:prstGeom prst="rect">
                <a:avLst/>
              </a:prstGeom>
            </p:spPr>
          </p:pic>
          <p:pic>
            <p:nvPicPr>
              <p:cNvPr id="14" name="Graphic 13" descr="User with solid fill">
                <a:extLst>
                  <a:ext uri="{FF2B5EF4-FFF2-40B4-BE49-F238E27FC236}">
                    <a16:creationId xmlns:a16="http://schemas.microsoft.com/office/drawing/2014/main" id="{B9D0D459-7D65-3E2F-1EF7-925490D949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8362" y="3274277"/>
                <a:ext cx="778043" cy="778043"/>
              </a:xfrm>
              <a:prstGeom prst="rect">
                <a:avLst/>
              </a:prstGeom>
            </p:spPr>
          </p:pic>
          <p:pic>
            <p:nvPicPr>
              <p:cNvPr id="15" name="Graphic 14" descr="User with solid fill">
                <a:extLst>
                  <a:ext uri="{FF2B5EF4-FFF2-40B4-BE49-F238E27FC236}">
                    <a16:creationId xmlns:a16="http://schemas.microsoft.com/office/drawing/2014/main" id="{56DA4CCA-0889-25C0-7DFD-A7EC85DC2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18761" y="3269102"/>
                <a:ext cx="778043" cy="778043"/>
              </a:xfrm>
              <a:prstGeom prst="rect">
                <a:avLst/>
              </a:prstGeom>
            </p:spPr>
          </p:pic>
          <p:pic>
            <p:nvPicPr>
              <p:cNvPr id="16" name="Graphic 15" descr="User with solid fill">
                <a:extLst>
                  <a:ext uri="{FF2B5EF4-FFF2-40B4-BE49-F238E27FC236}">
                    <a16:creationId xmlns:a16="http://schemas.microsoft.com/office/drawing/2014/main" id="{C8CF7D75-F812-401C-84D3-28A254B23F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78162" y="3277189"/>
                <a:ext cx="778043" cy="778043"/>
              </a:xfrm>
              <a:prstGeom prst="rect">
                <a:avLst/>
              </a:prstGeom>
            </p:spPr>
          </p:pic>
          <p:pic>
            <p:nvPicPr>
              <p:cNvPr id="17" name="Graphic 16" descr="User with solid fill">
                <a:extLst>
                  <a:ext uri="{FF2B5EF4-FFF2-40B4-BE49-F238E27FC236}">
                    <a16:creationId xmlns:a16="http://schemas.microsoft.com/office/drawing/2014/main" id="{832F11FF-388D-AB04-56B6-A200534B7C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7962" y="3274277"/>
                <a:ext cx="778043" cy="778043"/>
              </a:xfrm>
              <a:prstGeom prst="rect">
                <a:avLst/>
              </a:prstGeom>
            </p:spPr>
          </p:pic>
        </p:grpSp>
        <p:grpSp>
          <p:nvGrpSpPr>
            <p:cNvPr id="18" name="Group 17">
              <a:extLst>
                <a:ext uri="{FF2B5EF4-FFF2-40B4-BE49-F238E27FC236}">
                  <a16:creationId xmlns:a16="http://schemas.microsoft.com/office/drawing/2014/main" id="{E92D52DF-2F53-1983-1DBB-5CC575CF732E}"/>
                </a:ext>
              </a:extLst>
            </p:cNvPr>
            <p:cNvGrpSpPr/>
            <p:nvPr/>
          </p:nvGrpSpPr>
          <p:grpSpPr>
            <a:xfrm>
              <a:off x="8585514" y="4323780"/>
              <a:ext cx="3098842" cy="787669"/>
              <a:chOff x="8850362" y="3421502"/>
              <a:chExt cx="3098842" cy="787669"/>
            </a:xfrm>
          </p:grpSpPr>
          <p:pic>
            <p:nvPicPr>
              <p:cNvPr id="19" name="Graphic 18" descr="User with solid fill">
                <a:extLst>
                  <a:ext uri="{FF2B5EF4-FFF2-40B4-BE49-F238E27FC236}">
                    <a16:creationId xmlns:a16="http://schemas.microsoft.com/office/drawing/2014/main" id="{5F17EE97-29EC-0D3D-AD21-11F9D2F44A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90962" y="3431128"/>
                <a:ext cx="778043" cy="778043"/>
              </a:xfrm>
              <a:prstGeom prst="rect">
                <a:avLst/>
              </a:prstGeom>
            </p:spPr>
          </p:pic>
          <p:pic>
            <p:nvPicPr>
              <p:cNvPr id="20" name="Graphic 19" descr="User with solid fill">
                <a:extLst>
                  <a:ext uri="{FF2B5EF4-FFF2-40B4-BE49-F238E27FC236}">
                    <a16:creationId xmlns:a16="http://schemas.microsoft.com/office/drawing/2014/main" id="{5F98DD36-3618-5F67-58CC-C9DA458C4E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0762" y="3426677"/>
                <a:ext cx="778043" cy="778043"/>
              </a:xfrm>
              <a:prstGeom prst="rect">
                <a:avLst/>
              </a:prstGeom>
            </p:spPr>
          </p:pic>
          <p:pic>
            <p:nvPicPr>
              <p:cNvPr id="21" name="Graphic 20" descr="User with solid fill">
                <a:extLst>
                  <a:ext uri="{FF2B5EF4-FFF2-40B4-BE49-F238E27FC236}">
                    <a16:creationId xmlns:a16="http://schemas.microsoft.com/office/drawing/2014/main" id="{8BA27F67-61C1-52E8-C589-8C82478E43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71161" y="3421502"/>
                <a:ext cx="778043" cy="778043"/>
              </a:xfrm>
              <a:prstGeom prst="rect">
                <a:avLst/>
              </a:prstGeom>
            </p:spPr>
          </p:pic>
          <p:pic>
            <p:nvPicPr>
              <p:cNvPr id="22" name="Graphic 21" descr="User with solid fill">
                <a:extLst>
                  <a:ext uri="{FF2B5EF4-FFF2-40B4-BE49-F238E27FC236}">
                    <a16:creationId xmlns:a16="http://schemas.microsoft.com/office/drawing/2014/main" id="{8F8BF18D-7FEC-67EA-166C-85679C5F40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30562" y="3429589"/>
                <a:ext cx="778043" cy="778043"/>
              </a:xfrm>
              <a:prstGeom prst="rect">
                <a:avLst/>
              </a:prstGeom>
            </p:spPr>
          </p:pic>
          <p:pic>
            <p:nvPicPr>
              <p:cNvPr id="23" name="Graphic 22" descr="User with solid fill">
                <a:extLst>
                  <a:ext uri="{FF2B5EF4-FFF2-40B4-BE49-F238E27FC236}">
                    <a16:creationId xmlns:a16="http://schemas.microsoft.com/office/drawing/2014/main" id="{0AC776EC-E86D-76C9-5EA3-D12E0A4740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0362" y="3426677"/>
                <a:ext cx="778043" cy="778043"/>
              </a:xfrm>
              <a:prstGeom prst="rect">
                <a:avLst/>
              </a:prstGeom>
            </p:spPr>
          </p:pic>
        </p:grpSp>
      </p:grpSp>
      <p:pic>
        <p:nvPicPr>
          <p:cNvPr id="3" name="Picture 2">
            <a:extLst>
              <a:ext uri="{FF2B5EF4-FFF2-40B4-BE49-F238E27FC236}">
                <a16:creationId xmlns:a16="http://schemas.microsoft.com/office/drawing/2014/main" id="{A6534401-DE5A-DC15-E53B-8FEFF57C7201}"/>
              </a:ext>
            </a:extLst>
          </p:cNvPr>
          <p:cNvPicPr>
            <a:picLocks noChangeAspect="1"/>
          </p:cNvPicPr>
          <p:nvPr/>
        </p:nvPicPr>
        <p:blipFill rotWithShape="1">
          <a:blip r:embed="rId8"/>
          <a:srcRect r="42529"/>
          <a:stretch/>
        </p:blipFill>
        <p:spPr>
          <a:xfrm>
            <a:off x="9477859" y="2694604"/>
            <a:ext cx="312150" cy="518777"/>
          </a:xfrm>
          <a:prstGeom prst="rect">
            <a:avLst/>
          </a:prstGeom>
        </p:spPr>
      </p:pic>
    </p:spTree>
    <p:extLst>
      <p:ext uri="{BB962C8B-B14F-4D97-AF65-F5344CB8AC3E}">
        <p14:creationId xmlns:p14="http://schemas.microsoft.com/office/powerpoint/2010/main" val="334125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D16E2B-05A6-16B3-FBB8-AC0B7163880E}"/>
              </a:ext>
            </a:extLst>
          </p:cNvPr>
          <p:cNvSpPr/>
          <p:nvPr/>
        </p:nvSpPr>
        <p:spPr>
          <a:xfrm>
            <a:off x="3613624" y="482600"/>
            <a:ext cx="8578376" cy="6375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11">
            <a:extLst>
              <a:ext uri="{FF2B5EF4-FFF2-40B4-BE49-F238E27FC236}">
                <a16:creationId xmlns:a16="http://schemas.microsoft.com/office/drawing/2014/main" id="{9A7C0BE9-5034-F0EE-41C9-F52057B64CC2}"/>
              </a:ext>
            </a:extLst>
          </p:cNvPr>
          <p:cNvSpPr txBox="1"/>
          <p:nvPr/>
        </p:nvSpPr>
        <p:spPr>
          <a:xfrm>
            <a:off x="4033876" y="569814"/>
            <a:ext cx="7737871" cy="1292662"/>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497D">
                    <a:lumMod val="40000"/>
                    <a:lumOff val="60000"/>
                  </a:srgbClr>
                </a:solidFill>
                <a:effectLst/>
                <a:uLnTx/>
                <a:uFillTx/>
                <a:latin typeface="Calibri"/>
                <a:ea typeface="+mn-ea"/>
                <a:cs typeface="+mn-cs"/>
              </a:rPr>
              <a:t>Glimpse into the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ECE1"/>
                </a:solidFill>
                <a:effectLst/>
                <a:uLnTx/>
                <a:uFillTx/>
                <a:latin typeface="Calibri"/>
                <a:ea typeface="+mn-ea"/>
                <a:cs typeface="+mn-cs"/>
              </a:rPr>
              <a:t>The fastest-growing obesity strategies are</a:t>
            </a:r>
            <a:r>
              <a:rPr kumimoji="0" lang="en-US" sz="1800" b="1" i="0" u="none" strike="noStrike" kern="1200" cap="none" spc="0" normalizeH="0" baseline="0" noProof="0" dirty="0">
                <a:ln>
                  <a:noFill/>
                </a:ln>
                <a:solidFill>
                  <a:srgbClr val="EEECE1"/>
                </a:solidFill>
                <a:effectLst/>
                <a:uLnTx/>
                <a:uFillTx/>
                <a:latin typeface="Calibri"/>
                <a:ea typeface="+mn-ea"/>
                <a:cs typeface="Calibri"/>
              </a:rPr>
              <a:t> </a:t>
            </a:r>
            <a:r>
              <a:rPr kumimoji="0" lang="en-US" sz="1800" b="1" i="0" u="none" strike="noStrike" kern="1200" cap="none" spc="0" normalizeH="0" baseline="0" noProof="0" dirty="0">
                <a:ln>
                  <a:noFill/>
                </a:ln>
                <a:solidFill>
                  <a:srgbClr val="EEECE1"/>
                </a:solidFill>
                <a:effectLst/>
                <a:uLnTx/>
                <a:uFillTx/>
                <a:latin typeface="Calibri"/>
                <a:ea typeface="+mn-ea"/>
                <a:cs typeface="+mn-cs"/>
              </a:rPr>
              <a:t>offering a phased approach to medication-assisted support,  offering obesity care through a collaborative care model, and coverage of obesity medications</a:t>
            </a:r>
            <a:endParaRPr kumimoji="0" lang="en-US" sz="1800" b="1" i="0" u="none" strike="noStrike" kern="1200" cap="none" spc="0" normalizeH="0" baseline="0" noProof="0" dirty="0">
              <a:ln>
                <a:noFill/>
              </a:ln>
              <a:solidFill>
                <a:srgbClr val="EEECE1"/>
              </a:solidFill>
              <a:effectLst/>
              <a:uLnTx/>
              <a:uFillTx/>
              <a:latin typeface="Calibri"/>
              <a:ea typeface="+mn-ea"/>
              <a:cs typeface="Calibri"/>
            </a:endParaRPr>
          </a:p>
        </p:txBody>
      </p:sp>
      <p:sp>
        <p:nvSpPr>
          <p:cNvPr id="7" name="TextBox 11">
            <a:extLst>
              <a:ext uri="{FF2B5EF4-FFF2-40B4-BE49-F238E27FC236}">
                <a16:creationId xmlns:a16="http://schemas.microsoft.com/office/drawing/2014/main" id="{E47BE87D-61E6-8E26-1C00-79B844697A31}"/>
              </a:ext>
            </a:extLst>
          </p:cNvPr>
          <p:cNvSpPr txBox="1"/>
          <p:nvPr/>
        </p:nvSpPr>
        <p:spPr>
          <a:xfrm>
            <a:off x="-625222" y="-17511"/>
            <a:ext cx="63565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Employer/Purchaser Perspectives on Obesity</a:t>
            </a:r>
          </a:p>
        </p:txBody>
      </p:sp>
      <p:graphicFrame>
        <p:nvGraphicFramePr>
          <p:cNvPr id="12" name="Chart 11">
            <a:extLst>
              <a:ext uri="{FF2B5EF4-FFF2-40B4-BE49-F238E27FC236}">
                <a16:creationId xmlns:a16="http://schemas.microsoft.com/office/drawing/2014/main" id="{FAE822A3-0F08-F36F-89BE-248499CD3593}"/>
              </a:ext>
            </a:extLst>
          </p:cNvPr>
          <p:cNvGraphicFramePr>
            <a:graphicFrameLocks/>
          </p:cNvGraphicFramePr>
          <p:nvPr/>
        </p:nvGraphicFramePr>
        <p:xfrm>
          <a:off x="3927665" y="1880708"/>
          <a:ext cx="8851523"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913563D3-2592-DAB2-975F-F9FB002A11B5}"/>
              </a:ext>
            </a:extLst>
          </p:cNvPr>
          <p:cNvGrpSpPr/>
          <p:nvPr/>
        </p:nvGrpSpPr>
        <p:grpSpPr>
          <a:xfrm>
            <a:off x="178656" y="818429"/>
            <a:ext cx="3277948" cy="5346170"/>
            <a:chOff x="164571" y="862888"/>
            <a:chExt cx="3277948" cy="5346170"/>
          </a:xfrm>
        </p:grpSpPr>
        <p:pic>
          <p:nvPicPr>
            <p:cNvPr id="13" name="Graphic 12" descr="Hospital with solid fill">
              <a:extLst>
                <a:ext uri="{FF2B5EF4-FFF2-40B4-BE49-F238E27FC236}">
                  <a16:creationId xmlns:a16="http://schemas.microsoft.com/office/drawing/2014/main" id="{541C07E7-86C6-A437-0C17-18D327A284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6542" y="3843744"/>
              <a:ext cx="940015" cy="940015"/>
            </a:xfrm>
            <a:prstGeom prst="rect">
              <a:avLst/>
            </a:prstGeom>
          </p:spPr>
        </p:pic>
        <p:pic>
          <p:nvPicPr>
            <p:cNvPr id="17" name="Graphic 16" descr="Apple with solid fill">
              <a:extLst>
                <a:ext uri="{FF2B5EF4-FFF2-40B4-BE49-F238E27FC236}">
                  <a16:creationId xmlns:a16="http://schemas.microsoft.com/office/drawing/2014/main" id="{B5696F93-EC58-B213-97A4-46435FE2B2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25163" y="2488635"/>
              <a:ext cx="842111" cy="842111"/>
            </a:xfrm>
            <a:prstGeom prst="rect">
              <a:avLst/>
            </a:prstGeom>
          </p:spPr>
        </p:pic>
        <p:pic>
          <p:nvPicPr>
            <p:cNvPr id="18" name="Graphic 17" descr="Medicine with solid fill">
              <a:extLst>
                <a:ext uri="{FF2B5EF4-FFF2-40B4-BE49-F238E27FC236}">
                  <a16:creationId xmlns:a16="http://schemas.microsoft.com/office/drawing/2014/main" id="{7845A820-E185-CD1E-A0E3-7D7AAF669D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77737" y="5371918"/>
              <a:ext cx="837140" cy="837140"/>
            </a:xfrm>
            <a:prstGeom prst="rect">
              <a:avLst/>
            </a:prstGeom>
          </p:spPr>
        </p:pic>
        <p:grpSp>
          <p:nvGrpSpPr>
            <p:cNvPr id="37" name="Group 36">
              <a:extLst>
                <a:ext uri="{FF2B5EF4-FFF2-40B4-BE49-F238E27FC236}">
                  <a16:creationId xmlns:a16="http://schemas.microsoft.com/office/drawing/2014/main" id="{8D4B4E64-B2DF-E29C-D2C2-15ABC3D83A2D}"/>
                </a:ext>
              </a:extLst>
            </p:cNvPr>
            <p:cNvGrpSpPr/>
            <p:nvPr/>
          </p:nvGrpSpPr>
          <p:grpSpPr>
            <a:xfrm>
              <a:off x="164571" y="862888"/>
              <a:ext cx="3277948" cy="5346170"/>
              <a:chOff x="164571" y="862888"/>
              <a:chExt cx="3277948" cy="5346170"/>
            </a:xfrm>
          </p:grpSpPr>
          <p:grpSp>
            <p:nvGrpSpPr>
              <p:cNvPr id="4" name="Group 3">
                <a:extLst>
                  <a:ext uri="{FF2B5EF4-FFF2-40B4-BE49-F238E27FC236}">
                    <a16:creationId xmlns:a16="http://schemas.microsoft.com/office/drawing/2014/main" id="{B5A43CEF-5EF8-5750-B141-593295C99AEA}"/>
                  </a:ext>
                </a:extLst>
              </p:cNvPr>
              <p:cNvGrpSpPr/>
              <p:nvPr/>
            </p:nvGrpSpPr>
            <p:grpSpPr>
              <a:xfrm>
                <a:off x="164571" y="862888"/>
                <a:ext cx="3277948" cy="5125669"/>
                <a:chOff x="1445960" y="277589"/>
                <a:chExt cx="3483195" cy="5280911"/>
              </a:xfrm>
            </p:grpSpPr>
            <p:sp>
              <p:nvSpPr>
                <p:cNvPr id="32" name="TextBox 11">
                  <a:extLst>
                    <a:ext uri="{FF2B5EF4-FFF2-40B4-BE49-F238E27FC236}">
                      <a16:creationId xmlns:a16="http://schemas.microsoft.com/office/drawing/2014/main" id="{08C675BA-FB1C-2658-B633-041851B593E8}"/>
                    </a:ext>
                  </a:extLst>
                </p:cNvPr>
                <p:cNvSpPr txBox="1"/>
                <p:nvPr/>
              </p:nvSpPr>
              <p:spPr>
                <a:xfrm>
                  <a:off x="1445960" y="277589"/>
                  <a:ext cx="3254529" cy="1300104"/>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solidFill>
                      <a:effectLst/>
                      <a:uLnTx/>
                      <a:uFillTx/>
                      <a:latin typeface="Calibri"/>
                      <a:ea typeface="+mn-ea"/>
                      <a:cs typeface="+mn-cs"/>
                    </a:rPr>
                    <a:t>Current look into the environment: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Obesity benefits</a:t>
                  </a:r>
                  <a:r>
                    <a:rPr kumimoji="0" lang="en-US" sz="1800" b="1" i="0" u="none" strike="noStrike" kern="1200" cap="none" spc="0" normalizeH="0" baseline="0" noProof="0" dirty="0">
                      <a:ln>
                        <a:noFill/>
                      </a:ln>
                      <a:solidFill>
                        <a:srgbClr val="002060"/>
                      </a:solidFill>
                      <a:effectLst/>
                      <a:uLnTx/>
                      <a:uFillTx/>
                      <a:latin typeface="Calibri"/>
                      <a:ea typeface="+mn-ea"/>
                      <a:cs typeface="+mn-cs"/>
                    </a:rPr>
                    <a:t> </a:t>
                  </a:r>
                  <a:r>
                    <a:rPr kumimoji="0" lang="en-US" sz="1800" b="0" i="0" u="none" strike="noStrike" kern="1200" cap="none" spc="0" normalizeH="0" baseline="0" noProof="0" dirty="0">
                      <a:ln>
                        <a:noFill/>
                      </a:ln>
                      <a:solidFill>
                        <a:srgbClr val="002060"/>
                      </a:solidFill>
                      <a:effectLst/>
                      <a:uLnTx/>
                      <a:uFillTx/>
                      <a:latin typeface="Calibri"/>
                      <a:ea typeface="+mn-ea"/>
                      <a:cs typeface="+mn-cs"/>
                    </a:rPr>
                    <a:t>employers are </a:t>
                  </a:r>
                  <a:r>
                    <a:rPr kumimoji="0" lang="en-US" sz="1800" b="1" i="0" u="none" strike="noStrike" kern="1200" cap="none" spc="0" normalizeH="0" baseline="0" noProof="0" dirty="0">
                      <a:ln>
                        <a:noFill/>
                      </a:ln>
                      <a:solidFill>
                        <a:srgbClr val="002060"/>
                      </a:solidFill>
                      <a:effectLst/>
                      <a:uLnTx/>
                      <a:uFillTx/>
                      <a:latin typeface="Calibri"/>
                      <a:ea typeface="+mn-ea"/>
                      <a:cs typeface="+mn-cs"/>
                    </a:rPr>
                    <a:t>currently offering:</a:t>
                  </a:r>
                  <a:endParaRPr kumimoji="0" lang="en-US" sz="1100" b="1" i="0" u="none" strike="noStrike" kern="1200" cap="none" spc="0" normalizeH="0" baseline="0" noProof="0" dirty="0">
                    <a:ln>
                      <a:noFill/>
                    </a:ln>
                    <a:solidFill>
                      <a:srgbClr val="002060"/>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DA2A837-7A53-7176-10C5-B999FFF1437A}"/>
                    </a:ext>
                  </a:extLst>
                </p:cNvPr>
                <p:cNvGrpSpPr/>
                <p:nvPr/>
              </p:nvGrpSpPr>
              <p:grpSpPr>
                <a:xfrm>
                  <a:off x="2139583" y="1874965"/>
                  <a:ext cx="2789572" cy="3683535"/>
                  <a:chOff x="1191599" y="1970192"/>
                  <a:chExt cx="2789572" cy="3683535"/>
                </a:xfrm>
              </p:grpSpPr>
              <p:sp>
                <p:nvSpPr>
                  <p:cNvPr id="34" name="TextBox 11">
                    <a:extLst>
                      <a:ext uri="{FF2B5EF4-FFF2-40B4-BE49-F238E27FC236}">
                        <a16:creationId xmlns:a16="http://schemas.microsoft.com/office/drawing/2014/main" id="{4EAE6DF0-3958-CBB2-155B-D67EE81D016B}"/>
                      </a:ext>
                    </a:extLst>
                  </p:cNvPr>
                  <p:cNvSpPr txBox="1"/>
                  <p:nvPr/>
                </p:nvSpPr>
                <p:spPr>
                  <a:xfrm>
                    <a:off x="1308733" y="1970192"/>
                    <a:ext cx="2555306" cy="983005"/>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a:ea typeface="+mn-ea"/>
                        <a:cs typeface="+mn-cs"/>
                      </a:rPr>
                      <a:t>79% </a:t>
                    </a:r>
                    <a:r>
                      <a:rPr kumimoji="0" lang="en-US" sz="1600" b="1" i="0" u="none" strike="noStrike" kern="1200" cap="none" spc="0" normalizeH="0" baseline="0" noProof="0">
                        <a:ln>
                          <a:noFill/>
                        </a:ln>
                        <a:solidFill>
                          <a:srgbClr val="4F81BD"/>
                        </a:solidFill>
                        <a:effectLst/>
                        <a:uLnTx/>
                        <a:uFillTx/>
                        <a:latin typeface="Calibri"/>
                        <a:ea typeface="+mn-ea"/>
                        <a:cs typeface="+mn-cs"/>
                      </a:rPr>
                      <a:t>Lifestyle programs (e.g., exercise and nutrition programs)</a:t>
                    </a:r>
                  </a:p>
                </p:txBody>
              </p:sp>
              <p:sp>
                <p:nvSpPr>
                  <p:cNvPr id="35" name="TextBox 11">
                    <a:extLst>
                      <a:ext uri="{FF2B5EF4-FFF2-40B4-BE49-F238E27FC236}">
                        <a16:creationId xmlns:a16="http://schemas.microsoft.com/office/drawing/2014/main" id="{CF85B3B9-93D8-677D-2746-CCC688199611}"/>
                      </a:ext>
                    </a:extLst>
                  </p:cNvPr>
                  <p:cNvSpPr txBox="1"/>
                  <p:nvPr/>
                </p:nvSpPr>
                <p:spPr>
                  <a:xfrm>
                    <a:off x="1507785" y="3588065"/>
                    <a:ext cx="2188964" cy="729326"/>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a:ea typeface="+mn-ea"/>
                        <a:cs typeface="+mn-cs"/>
                      </a:rPr>
                      <a:t>69% </a:t>
                    </a:r>
                    <a:r>
                      <a:rPr kumimoji="0" lang="en-US" sz="1600" b="1" i="0" u="none" strike="noStrike" kern="1200" cap="none" spc="0" normalizeH="0" baseline="0" noProof="0">
                        <a:ln>
                          <a:noFill/>
                        </a:ln>
                        <a:solidFill>
                          <a:srgbClr val="4F81BD"/>
                        </a:solidFill>
                        <a:effectLst/>
                        <a:uLnTx/>
                        <a:uFillTx/>
                        <a:latin typeface="Calibri"/>
                        <a:ea typeface="+mn-ea"/>
                        <a:cs typeface="+mn-cs"/>
                      </a:rPr>
                      <a:t>Coverage of bariatric surgery</a:t>
                    </a:r>
                  </a:p>
                </p:txBody>
              </p:sp>
              <p:sp>
                <p:nvSpPr>
                  <p:cNvPr id="36" name="TextBox 11">
                    <a:extLst>
                      <a:ext uri="{FF2B5EF4-FFF2-40B4-BE49-F238E27FC236}">
                        <a16:creationId xmlns:a16="http://schemas.microsoft.com/office/drawing/2014/main" id="{ADCC4709-A485-FF1E-9282-DF78F229E2D9}"/>
                      </a:ext>
                    </a:extLst>
                  </p:cNvPr>
                  <p:cNvSpPr txBox="1"/>
                  <p:nvPr/>
                </p:nvSpPr>
                <p:spPr>
                  <a:xfrm>
                    <a:off x="1191599" y="4924401"/>
                    <a:ext cx="2789572" cy="729326"/>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a:ea typeface="+mn-ea"/>
                        <a:cs typeface="+mn-cs"/>
                      </a:rPr>
                      <a:t>54% </a:t>
                    </a:r>
                    <a:r>
                      <a:rPr kumimoji="0" lang="en-US" sz="1600" b="1" i="0" u="none" strike="noStrike" kern="1200" cap="none" spc="0" normalizeH="0" baseline="0" noProof="0">
                        <a:ln>
                          <a:noFill/>
                        </a:ln>
                        <a:solidFill>
                          <a:srgbClr val="4F81BD"/>
                        </a:solidFill>
                        <a:effectLst/>
                        <a:uLnTx/>
                        <a:uFillTx/>
                        <a:latin typeface="Calibri"/>
                        <a:ea typeface="+mn-ea"/>
                        <a:cs typeface="+mn-cs"/>
                      </a:rPr>
                      <a:t>Coverage of obesity meds with conditions</a:t>
                    </a:r>
                    <a:endParaRPr kumimoji="0" lang="en-US" sz="1600" b="1" i="0" u="none" strike="noStrike" kern="1200" cap="none" spc="0" normalizeH="0" baseline="0" noProof="0">
                      <a:ln>
                        <a:noFill/>
                      </a:ln>
                      <a:solidFill>
                        <a:srgbClr val="4F81BD"/>
                      </a:solidFill>
                      <a:effectLst/>
                      <a:uLnTx/>
                      <a:uFillTx/>
                      <a:latin typeface="Calibri"/>
                      <a:ea typeface="+mn-ea"/>
                      <a:cs typeface="Calibri"/>
                    </a:endParaRPr>
                  </a:p>
                </p:txBody>
              </p:sp>
            </p:grpSp>
          </p:grpSp>
          <p:pic>
            <p:nvPicPr>
              <p:cNvPr id="20" name="Picture 19">
                <a:extLst>
                  <a:ext uri="{FF2B5EF4-FFF2-40B4-BE49-F238E27FC236}">
                    <a16:creationId xmlns:a16="http://schemas.microsoft.com/office/drawing/2014/main" id="{A41D57EC-BE18-FA8A-8EAE-4DB609E5835B}"/>
                  </a:ext>
                </a:extLst>
              </p:cNvPr>
              <p:cNvPicPr>
                <a:picLocks noChangeAspect="1"/>
              </p:cNvPicPr>
              <p:nvPr/>
            </p:nvPicPr>
            <p:blipFill rotWithShape="1">
              <a:blip r:embed="rId10"/>
              <a:srcRect r="36487"/>
              <a:stretch/>
            </p:blipFill>
            <p:spPr>
              <a:xfrm>
                <a:off x="221301" y="2489425"/>
                <a:ext cx="534349" cy="841321"/>
              </a:xfrm>
              <a:prstGeom prst="rect">
                <a:avLst/>
              </a:prstGeom>
            </p:spPr>
          </p:pic>
          <p:pic>
            <p:nvPicPr>
              <p:cNvPr id="24" name="Picture 23">
                <a:extLst>
                  <a:ext uri="{FF2B5EF4-FFF2-40B4-BE49-F238E27FC236}">
                    <a16:creationId xmlns:a16="http://schemas.microsoft.com/office/drawing/2014/main" id="{8941CEE7-6E3C-628C-41A7-1C9BEB7A7D18}"/>
                  </a:ext>
                </a:extLst>
              </p:cNvPr>
              <p:cNvPicPr>
                <a:picLocks noChangeAspect="1"/>
              </p:cNvPicPr>
              <p:nvPr/>
            </p:nvPicPr>
            <p:blipFill rotWithShape="1">
              <a:blip r:embed="rId11"/>
              <a:srcRect r="30396"/>
              <a:stretch/>
            </p:blipFill>
            <p:spPr>
              <a:xfrm>
                <a:off x="283243" y="3831694"/>
                <a:ext cx="661979" cy="951058"/>
              </a:xfrm>
              <a:prstGeom prst="rect">
                <a:avLst/>
              </a:prstGeom>
            </p:spPr>
          </p:pic>
          <p:pic>
            <p:nvPicPr>
              <p:cNvPr id="31" name="Picture 30">
                <a:extLst>
                  <a:ext uri="{FF2B5EF4-FFF2-40B4-BE49-F238E27FC236}">
                    <a16:creationId xmlns:a16="http://schemas.microsoft.com/office/drawing/2014/main" id="{5C9B8EDF-490A-D716-E7AA-155548F82F73}"/>
                  </a:ext>
                </a:extLst>
              </p:cNvPr>
              <p:cNvPicPr>
                <a:picLocks noChangeAspect="1"/>
              </p:cNvPicPr>
              <p:nvPr/>
            </p:nvPicPr>
            <p:blipFill rotWithShape="1">
              <a:blip r:embed="rId12"/>
              <a:srcRect r="52513"/>
              <a:stretch/>
            </p:blipFill>
            <p:spPr>
              <a:xfrm>
                <a:off x="279652" y="5367737"/>
                <a:ext cx="396623" cy="841321"/>
              </a:xfrm>
              <a:prstGeom prst="rect">
                <a:avLst/>
              </a:prstGeom>
            </p:spPr>
          </p:pic>
        </p:grpSp>
      </p:grpSp>
    </p:spTree>
    <p:extLst>
      <p:ext uri="{BB962C8B-B14F-4D97-AF65-F5344CB8AC3E}">
        <p14:creationId xmlns:p14="http://schemas.microsoft.com/office/powerpoint/2010/main" val="177379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C88F-5A36-98FA-A9CF-CBE1CA341D3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EAF407-380E-4BD9-8CFB-65894C649088}"/>
              </a:ext>
            </a:extLst>
          </p:cNvPr>
          <p:cNvSpPr txBox="1">
            <a:spLocks noGrp="1"/>
          </p:cNvSpPr>
          <p:nvPr>
            <p:ph type="title"/>
          </p:nvPr>
        </p:nvSpPr>
        <p:spPr>
          <a:xfrm>
            <a:off x="-647700" y="860135"/>
            <a:ext cx="13487400" cy="936154"/>
          </a:xfrm>
          <a:prstGeom prst="rect">
            <a:avLst/>
          </a:prstGeom>
        </p:spPr>
        <p:txBody>
          <a:bodyPr vert="horz" wrap="square" lIns="0" tIns="12700" rIns="0" bIns="0" rtlCol="0">
            <a:spAutoFit/>
          </a:bodyPr>
          <a:lstStyle/>
          <a:p>
            <a:pPr marL="12700" algn="ctr">
              <a:lnSpc>
                <a:spcPct val="100000"/>
              </a:lnSpc>
              <a:spcBef>
                <a:spcPts val="100"/>
              </a:spcBef>
            </a:pPr>
            <a:r>
              <a:rPr lang="en-US" sz="2800" b="0" spc="-45" dirty="0">
                <a:solidFill>
                  <a:srgbClr val="1E3855"/>
                </a:solidFill>
                <a:latin typeface="Calibri"/>
                <a:cs typeface="Calibri"/>
              </a:rPr>
              <a:t>Pulse of the Purchaser Webinar Series</a:t>
            </a:r>
            <a:br>
              <a:rPr lang="en-US" sz="3200" b="0" spc="-45" dirty="0">
                <a:solidFill>
                  <a:srgbClr val="1E3855"/>
                </a:solidFill>
                <a:latin typeface="Calibri"/>
                <a:cs typeface="Calibri"/>
              </a:rPr>
            </a:br>
            <a:r>
              <a:rPr lang="en-US" sz="3200" spc="-45" dirty="0">
                <a:solidFill>
                  <a:srgbClr val="1E3855"/>
                </a:solidFill>
                <a:latin typeface="Calibri"/>
                <a:cs typeface="Calibri"/>
              </a:rPr>
              <a:t>Beyond the Pulse: Navigating Employer Insights </a:t>
            </a:r>
          </a:p>
        </p:txBody>
      </p:sp>
      <p:pic>
        <p:nvPicPr>
          <p:cNvPr id="3" name="object 3">
            <a:extLst>
              <a:ext uri="{FF2B5EF4-FFF2-40B4-BE49-F238E27FC236}">
                <a16:creationId xmlns:a16="http://schemas.microsoft.com/office/drawing/2014/main" id="{26A7B16A-12A5-4C1B-21D9-417A78B2615C}"/>
              </a:ext>
            </a:extLst>
          </p:cNvPr>
          <p:cNvPicPr/>
          <p:nvPr/>
        </p:nvPicPr>
        <p:blipFill>
          <a:blip r:embed="rId2" cstate="print"/>
          <a:stretch>
            <a:fillRect/>
          </a:stretch>
        </p:blipFill>
        <p:spPr>
          <a:xfrm>
            <a:off x="228600" y="5984747"/>
            <a:ext cx="2983991" cy="676655"/>
          </a:xfrm>
          <a:prstGeom prst="rect">
            <a:avLst/>
          </a:prstGeom>
        </p:spPr>
      </p:pic>
      <p:sp>
        <p:nvSpPr>
          <p:cNvPr id="9" name="object 2">
            <a:extLst>
              <a:ext uri="{FF2B5EF4-FFF2-40B4-BE49-F238E27FC236}">
                <a16:creationId xmlns:a16="http://schemas.microsoft.com/office/drawing/2014/main" id="{673FA69A-006C-151A-5784-9D613C72706E}"/>
              </a:ext>
            </a:extLst>
          </p:cNvPr>
          <p:cNvSpPr txBox="1">
            <a:spLocks/>
          </p:cNvSpPr>
          <p:nvPr/>
        </p:nvSpPr>
        <p:spPr>
          <a:xfrm>
            <a:off x="-647700" y="2039371"/>
            <a:ext cx="13487400" cy="505267"/>
          </a:xfrm>
          <a:prstGeom prst="rect">
            <a:avLst/>
          </a:prstGeom>
        </p:spPr>
        <p:txBody>
          <a:bodyPr vert="horz" wrap="square" lIns="0" tIns="12700" rIns="0" bIns="0" rtlCol="0">
            <a:spAutoFit/>
          </a:bodyPr>
          <a:lstStyle>
            <a:lvl1pPr>
              <a:defRPr sz="2000" b="1" i="0">
                <a:solidFill>
                  <a:schemeClr val="bg1"/>
                </a:solidFill>
                <a:latin typeface="Calibri"/>
                <a:ea typeface="+mj-ea"/>
                <a:cs typeface="Calibri"/>
              </a:defRPr>
            </a:lvl1pPr>
          </a:lstStyle>
          <a:p>
            <a:pPr marL="12700" algn="ctr">
              <a:spcBef>
                <a:spcPts val="100"/>
              </a:spcBef>
            </a:pPr>
            <a:r>
              <a:rPr lang="en-US" sz="3200" b="1" dirty="0">
                <a:solidFill>
                  <a:schemeClr val="tx2"/>
                </a:solidFill>
                <a:effectLst/>
                <a:latin typeface="Calibri" panose="020F0502020204030204" pitchFamily="34" charset="0"/>
                <a:ea typeface="Times New Roman" panose="02020603050405020304" pitchFamily="18" charset="0"/>
              </a:rPr>
              <a:t>Strategies for a Healthier Workplace</a:t>
            </a:r>
            <a:endParaRPr lang="en-US" sz="5400" spc="-45" dirty="0">
              <a:solidFill>
                <a:schemeClr val="tx2"/>
              </a:solidFill>
            </a:endParaRPr>
          </a:p>
        </p:txBody>
      </p:sp>
      <p:sp>
        <p:nvSpPr>
          <p:cNvPr id="4" name="TextBox 3">
            <a:extLst>
              <a:ext uri="{FF2B5EF4-FFF2-40B4-BE49-F238E27FC236}">
                <a16:creationId xmlns:a16="http://schemas.microsoft.com/office/drawing/2014/main" id="{8A28D8E5-1EA2-B3E0-7D9F-C74A74D9DBC2}"/>
              </a:ext>
            </a:extLst>
          </p:cNvPr>
          <p:cNvSpPr txBox="1"/>
          <p:nvPr/>
        </p:nvSpPr>
        <p:spPr>
          <a:xfrm>
            <a:off x="1143000" y="4944070"/>
            <a:ext cx="2438400" cy="923330"/>
          </a:xfrm>
          <a:prstGeom prst="rect">
            <a:avLst/>
          </a:prstGeom>
          <a:noFill/>
        </p:spPr>
        <p:txBody>
          <a:bodyPr wrap="square" rtlCol="0">
            <a:spAutoFit/>
          </a:bodyPr>
          <a:lstStyle/>
          <a:p>
            <a:r>
              <a:rPr lang="en-US" b="1" dirty="0">
                <a:solidFill>
                  <a:schemeClr val="tx2"/>
                </a:solidFill>
                <a:latin typeface="+mn-lt"/>
              </a:rPr>
              <a:t>Moderator </a:t>
            </a:r>
          </a:p>
          <a:p>
            <a:r>
              <a:rPr lang="en-US" b="1" dirty="0">
                <a:solidFill>
                  <a:schemeClr val="tx2"/>
                </a:solidFill>
                <a:latin typeface="+mn-lt"/>
              </a:rPr>
              <a:t>Cristie Travis, </a:t>
            </a:r>
          </a:p>
          <a:p>
            <a:r>
              <a:rPr lang="en-US" b="1" dirty="0">
                <a:solidFill>
                  <a:schemeClr val="tx2"/>
                </a:solidFill>
                <a:latin typeface="+mn-lt"/>
              </a:rPr>
              <a:t>CEO HCTN</a:t>
            </a:r>
          </a:p>
        </p:txBody>
      </p:sp>
      <p:sp>
        <p:nvSpPr>
          <p:cNvPr id="5" name="TextBox 4">
            <a:extLst>
              <a:ext uri="{FF2B5EF4-FFF2-40B4-BE49-F238E27FC236}">
                <a16:creationId xmlns:a16="http://schemas.microsoft.com/office/drawing/2014/main" id="{6675FAF8-BDBF-1761-F9EF-E83FE5BAA375}"/>
              </a:ext>
            </a:extLst>
          </p:cNvPr>
          <p:cNvSpPr txBox="1"/>
          <p:nvPr/>
        </p:nvSpPr>
        <p:spPr>
          <a:xfrm>
            <a:off x="3355973" y="5051473"/>
            <a:ext cx="2320935" cy="646331"/>
          </a:xfrm>
          <a:prstGeom prst="rect">
            <a:avLst/>
          </a:prstGeom>
          <a:noFill/>
        </p:spPr>
        <p:txBody>
          <a:bodyPr wrap="square" rtlCol="0">
            <a:spAutoFit/>
          </a:bodyPr>
          <a:lstStyle/>
          <a:p>
            <a:r>
              <a:rPr lang="en-US" b="1" dirty="0">
                <a:solidFill>
                  <a:schemeClr val="tx2"/>
                </a:solidFill>
                <a:latin typeface="+mn-lt"/>
              </a:rPr>
              <a:t>Carole Mendoza, </a:t>
            </a:r>
          </a:p>
          <a:p>
            <a:r>
              <a:rPr lang="en-US" b="1" dirty="0">
                <a:solidFill>
                  <a:schemeClr val="tx2"/>
                </a:solidFill>
                <a:latin typeface="+mn-lt"/>
              </a:rPr>
              <a:t>Voya Financial</a:t>
            </a:r>
          </a:p>
        </p:txBody>
      </p:sp>
      <p:sp>
        <p:nvSpPr>
          <p:cNvPr id="6" name="TextBox 5">
            <a:extLst>
              <a:ext uri="{FF2B5EF4-FFF2-40B4-BE49-F238E27FC236}">
                <a16:creationId xmlns:a16="http://schemas.microsoft.com/office/drawing/2014/main" id="{59C6256E-7F38-AFDC-EBD9-F8B37DA5E70A}"/>
              </a:ext>
            </a:extLst>
          </p:cNvPr>
          <p:cNvSpPr txBox="1"/>
          <p:nvPr/>
        </p:nvSpPr>
        <p:spPr>
          <a:xfrm>
            <a:off x="6305924" y="4944070"/>
            <a:ext cx="2179780" cy="923330"/>
          </a:xfrm>
          <a:prstGeom prst="rect">
            <a:avLst/>
          </a:prstGeom>
          <a:noFill/>
        </p:spPr>
        <p:txBody>
          <a:bodyPr wrap="square" rtlCol="0">
            <a:spAutoFit/>
          </a:bodyPr>
          <a:lstStyle/>
          <a:p>
            <a:r>
              <a:rPr lang="en-US" b="1" dirty="0">
                <a:solidFill>
                  <a:schemeClr val="tx2"/>
                </a:solidFill>
                <a:latin typeface="+mn-lt"/>
              </a:rPr>
              <a:t>David Hines,</a:t>
            </a:r>
          </a:p>
          <a:p>
            <a:r>
              <a:rPr lang="en-US" b="1" dirty="0">
                <a:solidFill>
                  <a:schemeClr val="tx2"/>
                </a:solidFill>
                <a:latin typeface="+mn-lt"/>
              </a:rPr>
              <a:t>Metro Nashville Public Schools</a:t>
            </a:r>
          </a:p>
        </p:txBody>
      </p:sp>
      <p:sp>
        <p:nvSpPr>
          <p:cNvPr id="11" name="TextBox 10">
            <a:extLst>
              <a:ext uri="{FF2B5EF4-FFF2-40B4-BE49-F238E27FC236}">
                <a16:creationId xmlns:a16="http://schemas.microsoft.com/office/drawing/2014/main" id="{B20892F8-03A6-F93C-9832-3510F844B773}"/>
              </a:ext>
            </a:extLst>
          </p:cNvPr>
          <p:cNvSpPr txBox="1"/>
          <p:nvPr/>
        </p:nvSpPr>
        <p:spPr>
          <a:xfrm>
            <a:off x="8585600" y="5051472"/>
            <a:ext cx="2890356" cy="646331"/>
          </a:xfrm>
          <a:prstGeom prst="rect">
            <a:avLst/>
          </a:prstGeom>
          <a:noFill/>
        </p:spPr>
        <p:txBody>
          <a:bodyPr wrap="square" rtlCol="0">
            <a:spAutoFit/>
          </a:bodyPr>
          <a:lstStyle/>
          <a:p>
            <a:r>
              <a:rPr lang="en-US" b="1" dirty="0">
                <a:solidFill>
                  <a:schemeClr val="tx2"/>
                </a:solidFill>
                <a:latin typeface="+mn-lt"/>
              </a:rPr>
              <a:t>Christa-Marie Singleton, MD</a:t>
            </a:r>
          </a:p>
          <a:p>
            <a:r>
              <a:rPr lang="en-US" b="1" dirty="0">
                <a:solidFill>
                  <a:schemeClr val="tx2"/>
                </a:solidFill>
                <a:latin typeface="+mn-lt"/>
              </a:rPr>
              <a:t>OPM</a:t>
            </a:r>
          </a:p>
        </p:txBody>
      </p:sp>
      <p:pic>
        <p:nvPicPr>
          <p:cNvPr id="1026" name="Picture 2" descr="Cristie Travis">
            <a:extLst>
              <a:ext uri="{FF2B5EF4-FFF2-40B4-BE49-F238E27FC236}">
                <a16:creationId xmlns:a16="http://schemas.microsoft.com/office/drawing/2014/main" id="{E6ED03C6-3EA3-B213-4DA1-D113CB7E7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59441"/>
            <a:ext cx="1925956" cy="1925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ADBC971-2499-02A9-5F4F-ABBBA01FD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553462" y="2959441"/>
            <a:ext cx="1925956" cy="19259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photo of David Hines">
            <a:extLst>
              <a:ext uri="{FF2B5EF4-FFF2-40B4-BE49-F238E27FC236}">
                <a16:creationId xmlns:a16="http://schemas.microsoft.com/office/drawing/2014/main" id="{04D6234F-8D17-67BC-D025-048FAA03D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631" y="2996005"/>
            <a:ext cx="1925956" cy="19259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rista-Marie Singleton, MD, MPH, FACPM">
            <a:extLst>
              <a:ext uri="{FF2B5EF4-FFF2-40B4-BE49-F238E27FC236}">
                <a16:creationId xmlns:a16="http://schemas.microsoft.com/office/drawing/2014/main" id="{D43FE8F1-B4B5-E5DE-43E5-D68D98159B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3012272"/>
            <a:ext cx="1925956" cy="192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4719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1704-1AB4-B212-87AD-E5A0FB3C93EB}"/>
              </a:ext>
            </a:extLst>
          </p:cNvPr>
          <p:cNvSpPr>
            <a:spLocks noGrp="1"/>
          </p:cNvSpPr>
          <p:nvPr>
            <p:ph type="title"/>
          </p:nvPr>
        </p:nvSpPr>
        <p:spPr>
          <a:xfrm>
            <a:off x="0" y="503237"/>
            <a:ext cx="10515600" cy="1325563"/>
          </a:xfrm>
        </p:spPr>
        <p:txBody>
          <a:bodyPr>
            <a:normAutofit/>
          </a:bodyPr>
          <a:lstStyle/>
          <a:p>
            <a:pPr marL="342900" marR="0" lvl="0" indent="-342900">
              <a:lnSpc>
                <a:spcPct val="107000"/>
              </a:lnSpc>
              <a:spcBef>
                <a:spcPts val="0"/>
              </a:spcBef>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a:t>
            </a:r>
            <a:r>
              <a:rPr lang="fr-FR" b="1" dirty="0" err="1">
                <a:effectLst/>
                <a:latin typeface="Calibri" panose="020F0502020204030204" pitchFamily="34" charset="0"/>
                <a:ea typeface="Calibri" panose="020F0502020204030204" pitchFamily="34" charset="0"/>
                <a:cs typeface="Arial" panose="020B0604020202020204" pitchFamily="34" charset="0"/>
              </a:rPr>
              <a:t>Upcoming</a:t>
            </a:r>
            <a:r>
              <a:rPr lang="fr-FR" b="1" dirty="0">
                <a:effectLst/>
                <a:latin typeface="Calibri" panose="020F0502020204030204" pitchFamily="34" charset="0"/>
                <a:ea typeface="Calibri" panose="020F0502020204030204" pitchFamily="34" charset="0"/>
                <a:cs typeface="Arial" panose="020B0604020202020204" pitchFamily="34" charset="0"/>
              </a:rPr>
              <a:t> Pulse of the Purchaser Webinar </a:t>
            </a:r>
            <a:r>
              <a:rPr lang="fr-FR" b="1" dirty="0" err="1">
                <a:effectLst/>
                <a:latin typeface="Calibri" panose="020F0502020204030204" pitchFamily="34" charset="0"/>
                <a:ea typeface="Calibri" panose="020F0502020204030204" pitchFamily="34" charset="0"/>
                <a:cs typeface="Arial" panose="020B0604020202020204" pitchFamily="34" charset="0"/>
              </a:rPr>
              <a:t>Series</a:t>
            </a:r>
            <a:br>
              <a:rPr lang="fr-FR" b="1" dirty="0">
                <a:effectLst/>
                <a:latin typeface="Calibri" panose="020F0502020204030204" pitchFamily="34" charset="0"/>
                <a:ea typeface="Calibri" panose="020F0502020204030204" pitchFamily="34" charset="0"/>
                <a:cs typeface="Arial" panose="020B0604020202020204" pitchFamily="34" charset="0"/>
              </a:rPr>
            </a:br>
            <a:r>
              <a:rPr lang="en-US"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Beyond the Pulse: Navigating Employer Insights</a:t>
            </a:r>
            <a:endParaRPr lang="en-US" sz="2000" b="1" dirty="0">
              <a:solidFill>
                <a:schemeClr val="accent1"/>
              </a:solidFill>
            </a:endParaRPr>
          </a:p>
        </p:txBody>
      </p:sp>
      <p:sp>
        <p:nvSpPr>
          <p:cNvPr id="3" name="Content Placeholder 2">
            <a:extLst>
              <a:ext uri="{FF2B5EF4-FFF2-40B4-BE49-F238E27FC236}">
                <a16:creationId xmlns:a16="http://schemas.microsoft.com/office/drawing/2014/main" id="{83263516-AF74-974B-004B-CD85ABFC40A0}"/>
              </a:ext>
            </a:extLst>
          </p:cNvPr>
          <p:cNvSpPr>
            <a:spLocks noGrp="1"/>
          </p:cNvSpPr>
          <p:nvPr>
            <p:ph idx="1"/>
          </p:nvPr>
        </p:nvSpPr>
        <p:spPr>
          <a:xfrm>
            <a:off x="213885" y="1828800"/>
            <a:ext cx="11764229" cy="4082540"/>
          </a:xfrm>
          <a:solidFill>
            <a:schemeClr val="bg1"/>
          </a:solidFill>
        </p:spPr>
        <p:txBody>
          <a:bodyPr>
            <a:noAutofit/>
          </a:bodyPr>
          <a:lstStyle/>
          <a:p>
            <a:pPr marL="0" indent="0">
              <a:spcBef>
                <a:spcPts val="600"/>
              </a:spcBef>
              <a:buNone/>
            </a:pP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600"/>
              </a:spcBef>
              <a:buNone/>
            </a:pPr>
            <a:r>
              <a:rPr lang="en-US" sz="2200" b="1" dirty="0">
                <a:solidFill>
                  <a:srgbClr val="002060"/>
                </a:solidFill>
                <a:latin typeface="Calibri" panose="020F0502020204030204" pitchFamily="34" charset="0"/>
                <a:ea typeface="Calibri" panose="020F0502020204030204" pitchFamily="34" charset="0"/>
                <a:cs typeface="Arial" panose="020B0604020202020204" pitchFamily="34" charset="0"/>
              </a:rPr>
              <a:t>Webinar 3: Navigating the Financial Landscape: Fiduciary Perspectives and Cost Management</a:t>
            </a:r>
          </a:p>
          <a:p>
            <a:pPr marL="0" indent="0">
              <a:spcBef>
                <a:spcPts val="600"/>
              </a:spcBef>
              <a:buNone/>
            </a:pPr>
            <a:r>
              <a:rPr lang="en-US" b="1" dirty="0">
                <a:latin typeface="Calibri" panose="020F0502020204030204" pitchFamily="34" charset="0"/>
                <a:ea typeface="Calibri" panose="020F0502020204030204" pitchFamily="34" charset="0"/>
                <a:cs typeface="Arial" panose="020B0604020202020204" pitchFamily="34" charset="0"/>
              </a:rPr>
              <a:t>Date: March 19, 2024</a:t>
            </a:r>
          </a:p>
          <a:p>
            <a:pPr marL="0" indent="0">
              <a:spcBef>
                <a:spcPts val="600"/>
              </a:spcBef>
              <a:buNone/>
            </a:pPr>
            <a:r>
              <a:rPr lang="en-US" b="1" dirty="0">
                <a:latin typeface="Calibri" panose="020F0502020204030204" pitchFamily="34" charset="0"/>
                <a:ea typeface="Calibri" panose="020F0502020204030204" pitchFamily="34" charset="0"/>
                <a:cs typeface="Arial" panose="020B0604020202020204" pitchFamily="34" charset="0"/>
              </a:rPr>
              <a:t>Topics: </a:t>
            </a:r>
            <a:r>
              <a:rPr lang="en-US" dirty="0">
                <a:latin typeface="Calibri" panose="020F0502020204030204" pitchFamily="34" charset="0"/>
                <a:ea typeface="Calibri" panose="020F0502020204030204" pitchFamily="34" charset="0"/>
                <a:cs typeface="Arial" panose="020B0604020202020204" pitchFamily="34" charset="0"/>
              </a:rPr>
              <a:t>Fiduciary perspectives, Hospital price, Pharmaceutical drug, High-cost claims</a:t>
            </a:r>
          </a:p>
          <a:p>
            <a:pPr marL="0" indent="0">
              <a:spcBef>
                <a:spcPts val="600"/>
              </a:spcBef>
              <a:buNone/>
            </a:pPr>
            <a:r>
              <a:rPr lang="en-US" i="1" dirty="0">
                <a:latin typeface="Calibri" panose="020F0502020204030204" pitchFamily="34" charset="0"/>
                <a:ea typeface="Calibri" panose="020F0502020204030204" pitchFamily="34" charset="0"/>
                <a:cs typeface="Arial" panose="020B0604020202020204" pitchFamily="34" charset="0"/>
              </a:rPr>
              <a:t>Explore the fiduciary perspectives highlighted in the survey and delve into the financial core of your organization. Explore hospital price strategies, pharmaceutical drug strategies, and high-cost claims strategies. Gain valuable insights on how to optimize financial outcomes while increasing your confidence and voicing your concerns about fiduciary responsibilities.</a:t>
            </a:r>
          </a:p>
        </p:txBody>
      </p:sp>
      <p:pic>
        <p:nvPicPr>
          <p:cNvPr id="7" name="Picture 6">
            <a:hlinkClick r:id="rId2"/>
            <a:extLst>
              <a:ext uri="{FF2B5EF4-FFF2-40B4-BE49-F238E27FC236}">
                <a16:creationId xmlns:a16="http://schemas.microsoft.com/office/drawing/2014/main" id="{E31F95DB-B36B-320F-FCCA-8A83ADCD2CF1}"/>
              </a:ext>
            </a:extLst>
          </p:cNvPr>
          <p:cNvPicPr>
            <a:picLocks noChangeAspect="1"/>
          </p:cNvPicPr>
          <p:nvPr/>
        </p:nvPicPr>
        <p:blipFill>
          <a:blip r:embed="rId3"/>
          <a:stretch>
            <a:fillRect/>
          </a:stretch>
        </p:blipFill>
        <p:spPr>
          <a:xfrm>
            <a:off x="213885" y="4648200"/>
            <a:ext cx="1818555" cy="729740"/>
          </a:xfrm>
          <a:prstGeom prst="rect">
            <a:avLst/>
          </a:prstGeom>
        </p:spPr>
      </p:pic>
    </p:spTree>
    <p:extLst>
      <p:ext uri="{BB962C8B-B14F-4D97-AF65-F5344CB8AC3E}">
        <p14:creationId xmlns:p14="http://schemas.microsoft.com/office/powerpoint/2010/main" val="1661301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TotalTime>
  <Words>1007</Words>
  <Application>Microsoft Office PowerPoint</Application>
  <PresentationFormat>Widescreen</PresentationFormat>
  <Paragraphs>90</Paragraphs>
  <Slides>9</Slides>
  <Notes>6</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1_Office Theme</vt:lpstr>
      <vt:lpstr>2_Office Theme</vt:lpstr>
      <vt:lpstr>Pulse of the Purchaser Webinar Series Beyond the Pulse: Navigating Employer Insights </vt:lpstr>
      <vt:lpstr>Survey Summary</vt:lpstr>
      <vt:lpstr>PowerPoint Presentation</vt:lpstr>
      <vt:lpstr>PowerPoint Presentation</vt:lpstr>
      <vt:lpstr>PowerPoint Presentation</vt:lpstr>
      <vt:lpstr>PowerPoint Presentation</vt:lpstr>
      <vt:lpstr>PowerPoint Presentation</vt:lpstr>
      <vt:lpstr>Pulse of the Purchaser Webinar Series Beyond the Pulse: Navigating Employer Insights </vt:lpstr>
      <vt:lpstr>   Upcoming Pulse of the Purchaser Webinar Series Beyond the Pulse: Navigating Employer Insights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Green</dc:creator>
  <cp:lastModifiedBy>Amanda Green</cp:lastModifiedBy>
  <cp:revision>3</cp:revision>
  <dcterms:created xsi:type="dcterms:W3CDTF">2024-02-16T17:51:59Z</dcterms:created>
  <dcterms:modified xsi:type="dcterms:W3CDTF">2024-03-14T20:29:04Z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2023-12-12T00:00:00Z</vt:filetime>
  </property>
  <property fmtid="{D5CDD505-2E9C-101B-9397-08002B2CF9AE}" pid="3" name="Creator">
    <vt:lpwstr>Acrobat PDFMaker 23 for PowerPoint</vt:lpwstr>
  </property>
  <property fmtid="{D5CDD505-2E9C-101B-9397-08002B2CF9AE}" pid="4" name="LastSaved">
    <vt:filetime>2024-02-16T00:00:00Z</vt:filetime>
  </property>
  <property fmtid="{D5CDD505-2E9C-101B-9397-08002B2CF9AE}" pid="5" name="Producer">
    <vt:lpwstr>Adobe PDF Library 23.6.156</vt:lpwstr>
  </property>
</Properties>
</file>