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sldIdLst>
    <p:sldId id="256" r:id="rId3"/>
    <p:sldId id="2053842227" r:id="rId4"/>
    <p:sldId id="259" r:id="rId5"/>
    <p:sldId id="260" r:id="rId6"/>
    <p:sldId id="261" r:id="rId7"/>
    <p:sldId id="2053842226" r:id="rId8"/>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6C6563-E05A-4A21-8B93-782397A15339}" v="18" dt="2024-02-16T18:19:02.47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804"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anda Green" userId="e38c95e7-aba6-4c34-b89c-a85c2e33e691" providerId="ADAL" clId="{C16C6563-E05A-4A21-8B93-782397A15339}"/>
    <pc:docChg chg="undo custSel addSld delSld modSld sldOrd">
      <pc:chgData name="Amanda Green" userId="e38c95e7-aba6-4c34-b89c-a85c2e33e691" providerId="ADAL" clId="{C16C6563-E05A-4A21-8B93-782397A15339}" dt="2024-02-16T18:20:07.889" v="95" actId="1037"/>
      <pc:docMkLst>
        <pc:docMk/>
      </pc:docMkLst>
      <pc:sldChg chg="addSp delSp modSp mod">
        <pc:chgData name="Amanda Green" userId="e38c95e7-aba6-4c34-b89c-a85c2e33e691" providerId="ADAL" clId="{C16C6563-E05A-4A21-8B93-782397A15339}" dt="2024-02-16T18:19:23.234" v="91" actId="404"/>
        <pc:sldMkLst>
          <pc:docMk/>
          <pc:sldMk cId="0" sldId="256"/>
        </pc:sldMkLst>
        <pc:spChg chg="mod">
          <ac:chgData name="Amanda Green" userId="e38c95e7-aba6-4c34-b89c-a85c2e33e691" providerId="ADAL" clId="{C16C6563-E05A-4A21-8B93-782397A15339}" dt="2024-02-16T18:19:13.151" v="90" actId="1076"/>
          <ac:spMkLst>
            <pc:docMk/>
            <pc:sldMk cId="0" sldId="256"/>
            <ac:spMk id="2" creationId="{00000000-0000-0000-0000-000000000000}"/>
          </ac:spMkLst>
        </pc:spChg>
        <pc:spChg chg="add mod ord">
          <ac:chgData name="Amanda Green" userId="e38c95e7-aba6-4c34-b89c-a85c2e33e691" providerId="ADAL" clId="{C16C6563-E05A-4A21-8B93-782397A15339}" dt="2024-02-16T18:19:05.515" v="88" actId="1076"/>
          <ac:spMkLst>
            <pc:docMk/>
            <pc:sldMk cId="0" sldId="256"/>
            <ac:spMk id="8" creationId="{2A95DBB5-EAA7-0179-DFF2-C07CA3121F68}"/>
          </ac:spMkLst>
        </pc:spChg>
        <pc:spChg chg="add mod">
          <ac:chgData name="Amanda Green" userId="e38c95e7-aba6-4c34-b89c-a85c2e33e691" providerId="ADAL" clId="{C16C6563-E05A-4A21-8B93-782397A15339}" dt="2024-02-16T18:19:23.234" v="91" actId="404"/>
          <ac:spMkLst>
            <pc:docMk/>
            <pc:sldMk cId="0" sldId="256"/>
            <ac:spMk id="9" creationId="{C141B513-64CD-192A-B22C-39FA86877629}"/>
          </ac:spMkLst>
        </pc:spChg>
        <pc:grpChg chg="add mod">
          <ac:chgData name="Amanda Green" userId="e38c95e7-aba6-4c34-b89c-a85c2e33e691" providerId="ADAL" clId="{C16C6563-E05A-4A21-8B93-782397A15339}" dt="2024-02-16T18:19:09.841" v="89" actId="1076"/>
          <ac:grpSpMkLst>
            <pc:docMk/>
            <pc:sldMk cId="0" sldId="256"/>
            <ac:grpSpMk id="10" creationId="{F47111C1-3342-CE66-59A8-8A2BBFBE2CD6}"/>
          </ac:grpSpMkLst>
        </pc:grpChg>
        <pc:graphicFrameChg chg="add mod">
          <ac:chgData name="Amanda Green" userId="e38c95e7-aba6-4c34-b89c-a85c2e33e691" providerId="ADAL" clId="{C16C6563-E05A-4A21-8B93-782397A15339}" dt="2024-02-16T17:58:20.367" v="44"/>
          <ac:graphicFrameMkLst>
            <pc:docMk/>
            <pc:sldMk cId="0" sldId="256"/>
            <ac:graphicFrameMk id="4" creationId="{5312AA61-D986-518C-0A02-9064E440B8ED}"/>
          </ac:graphicFrameMkLst>
        </pc:graphicFrameChg>
        <pc:graphicFrameChg chg="add del mod">
          <ac:chgData name="Amanda Green" userId="e38c95e7-aba6-4c34-b89c-a85c2e33e691" providerId="ADAL" clId="{C16C6563-E05A-4A21-8B93-782397A15339}" dt="2024-02-16T17:58:37.755" v="50" actId="478"/>
          <ac:graphicFrameMkLst>
            <pc:docMk/>
            <pc:sldMk cId="0" sldId="256"/>
            <ac:graphicFrameMk id="5" creationId="{DD345BA0-145A-4333-180B-5894F7C4CC7A}"/>
          </ac:graphicFrameMkLst>
        </pc:graphicFrameChg>
        <pc:picChg chg="add mod">
          <ac:chgData name="Amanda Green" userId="e38c95e7-aba6-4c34-b89c-a85c2e33e691" providerId="ADAL" clId="{C16C6563-E05A-4A21-8B93-782397A15339}" dt="2024-02-16T18:19:02.469" v="87" actId="164"/>
          <ac:picMkLst>
            <pc:docMk/>
            <pc:sldMk cId="0" sldId="256"/>
            <ac:picMk id="7" creationId="{D500C2BE-C204-980F-0EF6-B602B7071B56}"/>
          </ac:picMkLst>
        </pc:picChg>
      </pc:sldChg>
      <pc:sldChg chg="del">
        <pc:chgData name="Amanda Green" userId="e38c95e7-aba6-4c34-b89c-a85c2e33e691" providerId="ADAL" clId="{C16C6563-E05A-4A21-8B93-782397A15339}" dt="2024-02-16T18:19:48.922" v="92" actId="47"/>
        <pc:sldMkLst>
          <pc:docMk/>
          <pc:sldMk cId="0" sldId="257"/>
        </pc:sldMkLst>
      </pc:sldChg>
      <pc:sldChg chg="del">
        <pc:chgData name="Amanda Green" userId="e38c95e7-aba6-4c34-b89c-a85c2e33e691" providerId="ADAL" clId="{C16C6563-E05A-4A21-8B93-782397A15339}" dt="2024-02-16T17:52:29.879" v="0" actId="47"/>
        <pc:sldMkLst>
          <pc:docMk/>
          <pc:sldMk cId="0" sldId="258"/>
        </pc:sldMkLst>
      </pc:sldChg>
      <pc:sldChg chg="modSp mod">
        <pc:chgData name="Amanda Green" userId="e38c95e7-aba6-4c34-b89c-a85c2e33e691" providerId="ADAL" clId="{C16C6563-E05A-4A21-8B93-782397A15339}" dt="2024-02-16T18:20:07.889" v="95" actId="1037"/>
        <pc:sldMkLst>
          <pc:docMk/>
          <pc:sldMk cId="0" sldId="259"/>
        </pc:sldMkLst>
        <pc:spChg chg="mod">
          <ac:chgData name="Amanda Green" userId="e38c95e7-aba6-4c34-b89c-a85c2e33e691" providerId="ADAL" clId="{C16C6563-E05A-4A21-8B93-782397A15339}" dt="2024-02-16T18:20:05.557" v="94" actId="1037"/>
          <ac:spMkLst>
            <pc:docMk/>
            <pc:sldMk cId="0" sldId="259"/>
            <ac:spMk id="16" creationId="{00000000-0000-0000-0000-000000000000}"/>
          </ac:spMkLst>
        </pc:spChg>
        <pc:spChg chg="mod">
          <ac:chgData name="Amanda Green" userId="e38c95e7-aba6-4c34-b89c-a85c2e33e691" providerId="ADAL" clId="{C16C6563-E05A-4A21-8B93-782397A15339}" dt="2024-02-16T18:20:00.954" v="93" actId="1037"/>
          <ac:spMkLst>
            <pc:docMk/>
            <pc:sldMk cId="0" sldId="259"/>
            <ac:spMk id="18" creationId="{00000000-0000-0000-0000-000000000000}"/>
          </ac:spMkLst>
        </pc:spChg>
        <pc:spChg chg="mod">
          <ac:chgData name="Amanda Green" userId="e38c95e7-aba6-4c34-b89c-a85c2e33e691" providerId="ADAL" clId="{C16C6563-E05A-4A21-8B93-782397A15339}" dt="2024-02-16T18:20:07.889" v="95" actId="1037"/>
          <ac:spMkLst>
            <pc:docMk/>
            <pc:sldMk cId="0" sldId="259"/>
            <ac:spMk id="20" creationId="{00000000-0000-0000-0000-000000000000}"/>
          </ac:spMkLst>
        </pc:spChg>
      </pc:sldChg>
      <pc:sldChg chg="addSp delSp modSp del mod">
        <pc:chgData name="Amanda Green" userId="e38c95e7-aba6-4c34-b89c-a85c2e33e691" providerId="ADAL" clId="{C16C6563-E05A-4A21-8B93-782397A15339}" dt="2024-02-16T17:53:19.808" v="10" actId="47"/>
        <pc:sldMkLst>
          <pc:docMk/>
          <pc:sldMk cId="0" sldId="262"/>
        </pc:sldMkLst>
        <pc:spChg chg="del">
          <ac:chgData name="Amanda Green" userId="e38c95e7-aba6-4c34-b89c-a85c2e33e691" providerId="ADAL" clId="{C16C6563-E05A-4A21-8B93-782397A15339}" dt="2024-02-16T17:52:42.251" v="2" actId="478"/>
          <ac:spMkLst>
            <pc:docMk/>
            <pc:sldMk cId="0" sldId="262"/>
            <ac:spMk id="3" creationId="{00000000-0000-0000-0000-000000000000}"/>
          </ac:spMkLst>
        </pc:spChg>
        <pc:spChg chg="del">
          <ac:chgData name="Amanda Green" userId="e38c95e7-aba6-4c34-b89c-a85c2e33e691" providerId="ADAL" clId="{C16C6563-E05A-4A21-8B93-782397A15339}" dt="2024-02-16T17:52:41.013" v="1" actId="478"/>
          <ac:spMkLst>
            <pc:docMk/>
            <pc:sldMk cId="0" sldId="262"/>
            <ac:spMk id="4" creationId="{00000000-0000-0000-0000-000000000000}"/>
          </ac:spMkLst>
        </pc:spChg>
        <pc:spChg chg="add del mod">
          <ac:chgData name="Amanda Green" userId="e38c95e7-aba6-4c34-b89c-a85c2e33e691" providerId="ADAL" clId="{C16C6563-E05A-4A21-8B93-782397A15339}" dt="2024-02-16T17:52:44.955" v="3" actId="478"/>
          <ac:spMkLst>
            <pc:docMk/>
            <pc:sldMk cId="0" sldId="262"/>
            <ac:spMk id="7" creationId="{0E271508-C530-2ED1-CE68-ED3BB665C08E}"/>
          </ac:spMkLst>
        </pc:spChg>
        <pc:picChg chg="add">
          <ac:chgData name="Amanda Green" userId="e38c95e7-aba6-4c34-b89c-a85c2e33e691" providerId="ADAL" clId="{C16C6563-E05A-4A21-8B93-782397A15339}" dt="2024-02-16T17:53:11.068" v="6"/>
          <ac:picMkLst>
            <pc:docMk/>
            <pc:sldMk cId="0" sldId="262"/>
            <ac:picMk id="8" creationId="{82CBB647-B523-4E66-13F9-8B4832B73C72}"/>
          </ac:picMkLst>
        </pc:picChg>
      </pc:sldChg>
      <pc:sldChg chg="addSp delSp modSp add del mod">
        <pc:chgData name="Amanda Green" userId="e38c95e7-aba6-4c34-b89c-a85c2e33e691" providerId="ADAL" clId="{C16C6563-E05A-4A21-8B93-782397A15339}" dt="2024-02-16T17:57:42.822" v="40" actId="1076"/>
        <pc:sldMkLst>
          <pc:docMk/>
          <pc:sldMk cId="1661301216" sldId="2053842226"/>
        </pc:sldMkLst>
        <pc:spChg chg="mod">
          <ac:chgData name="Amanda Green" userId="e38c95e7-aba6-4c34-b89c-a85c2e33e691" providerId="ADAL" clId="{C16C6563-E05A-4A21-8B93-782397A15339}" dt="2024-02-16T17:57:37.764" v="39" actId="404"/>
          <ac:spMkLst>
            <pc:docMk/>
            <pc:sldMk cId="1661301216" sldId="2053842226"/>
            <ac:spMk id="3" creationId="{83263516-AF74-974B-004B-CD85ABFC40A0}"/>
          </ac:spMkLst>
        </pc:spChg>
        <pc:spChg chg="add del">
          <ac:chgData name="Amanda Green" userId="e38c95e7-aba6-4c34-b89c-a85c2e33e691" providerId="ADAL" clId="{C16C6563-E05A-4A21-8B93-782397A15339}" dt="2024-02-16T17:57:07.328" v="34" actId="478"/>
          <ac:spMkLst>
            <pc:docMk/>
            <pc:sldMk cId="1661301216" sldId="2053842226"/>
            <ac:spMk id="4" creationId="{C9CDD720-32BA-E4D4-2F20-F69F519699A8}"/>
          </ac:spMkLst>
        </pc:spChg>
        <pc:picChg chg="add mod">
          <ac:chgData name="Amanda Green" userId="e38c95e7-aba6-4c34-b89c-a85c2e33e691" providerId="ADAL" clId="{C16C6563-E05A-4A21-8B93-782397A15339}" dt="2024-02-16T17:57:00.572" v="32" actId="1037"/>
          <ac:picMkLst>
            <pc:docMk/>
            <pc:sldMk cId="1661301216" sldId="2053842226"/>
            <ac:picMk id="6" creationId="{C9CD7151-EBA7-41BA-D2AF-C24545D7B5CB}"/>
          </ac:picMkLst>
        </pc:picChg>
        <pc:picChg chg="add mod">
          <ac:chgData name="Amanda Green" userId="e38c95e7-aba6-4c34-b89c-a85c2e33e691" providerId="ADAL" clId="{C16C6563-E05A-4A21-8B93-782397A15339}" dt="2024-02-16T17:57:42.822" v="40" actId="1076"/>
          <ac:picMkLst>
            <pc:docMk/>
            <pc:sldMk cId="1661301216" sldId="2053842226"/>
            <ac:picMk id="7" creationId="{E31F95DB-B36B-320F-FCCA-8A83ADCD2CF1}"/>
          </ac:picMkLst>
        </pc:picChg>
      </pc:sldChg>
      <pc:sldChg chg="add ord">
        <pc:chgData name="Amanda Green" userId="e38c95e7-aba6-4c34-b89c-a85c2e33e691" providerId="ADAL" clId="{C16C6563-E05A-4A21-8B93-782397A15339}" dt="2024-02-16T17:57:57.813" v="43"/>
        <pc:sldMkLst>
          <pc:docMk/>
          <pc:sldMk cId="100750732" sldId="205384222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2000" b="1" i="0">
                <a:solidFill>
                  <a:schemeClr val="bg1"/>
                </a:solidFill>
                <a:latin typeface="Calibri"/>
                <a:cs typeface="Calibri"/>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9C4AFA9-E539-074F-B1F2-5E27CC33B546}" type="datetimeFigureOut">
              <a:rPr lang="en-US" smtClean="0"/>
              <a:t>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AF086-F194-9E48-86F1-BA391D100748}" type="slidenum">
              <a:rPr lang="en-US" smtClean="0"/>
              <a:t>‹#›</a:t>
            </a:fld>
            <a:endParaRPr lang="en-US"/>
          </a:p>
        </p:txBody>
      </p:sp>
    </p:spTree>
    <p:extLst>
      <p:ext uri="{BB962C8B-B14F-4D97-AF65-F5344CB8AC3E}">
        <p14:creationId xmlns:p14="http://schemas.microsoft.com/office/powerpoint/2010/main" val="3159043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C4AFA9-E539-074F-B1F2-5E27CC33B546}" type="datetimeFigureOut">
              <a:rPr lang="en-US" smtClean="0"/>
              <a:pPr/>
              <a:t>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AF086-F194-9E48-86F1-BA391D100748}" type="slidenum">
              <a:rPr lang="uk-UA" smtClean="0"/>
              <a:pPr/>
              <a:t>‹#›</a:t>
            </a:fld>
            <a:endParaRPr lang="uk-UA"/>
          </a:p>
        </p:txBody>
      </p:sp>
    </p:spTree>
    <p:extLst>
      <p:ext uri="{BB962C8B-B14F-4D97-AF65-F5344CB8AC3E}">
        <p14:creationId xmlns:p14="http://schemas.microsoft.com/office/powerpoint/2010/main" val="40662871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4AFA9-E539-074F-B1F2-5E27CC33B546}" type="datetimeFigureOut">
              <a:rPr lang="en-US" smtClean="0"/>
              <a:t>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AF086-F194-9E48-86F1-BA391D100748}" type="slidenum">
              <a:rPr lang="en-US" smtClean="0"/>
              <a:t>‹#›</a:t>
            </a:fld>
            <a:endParaRPr lang="en-US"/>
          </a:p>
        </p:txBody>
      </p:sp>
    </p:spTree>
    <p:extLst>
      <p:ext uri="{BB962C8B-B14F-4D97-AF65-F5344CB8AC3E}">
        <p14:creationId xmlns:p14="http://schemas.microsoft.com/office/powerpoint/2010/main" val="2855135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C4AFA9-E539-074F-B1F2-5E27CC33B546}" type="datetimeFigureOut">
              <a:rPr lang="en-US" smtClean="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AF086-F194-9E48-86F1-BA391D100748}" type="slidenum">
              <a:rPr lang="en-US" smtClean="0"/>
              <a:t>‹#›</a:t>
            </a:fld>
            <a:endParaRPr lang="en-US"/>
          </a:p>
        </p:txBody>
      </p:sp>
    </p:spTree>
    <p:extLst>
      <p:ext uri="{BB962C8B-B14F-4D97-AF65-F5344CB8AC3E}">
        <p14:creationId xmlns:p14="http://schemas.microsoft.com/office/powerpoint/2010/main" val="7762697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C4AFA9-E539-074F-B1F2-5E27CC33B546}" type="datetimeFigureOut">
              <a:rPr lang="en-US" smtClean="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AF086-F194-9E48-86F1-BA391D100748}" type="slidenum">
              <a:rPr lang="en-US" smtClean="0"/>
              <a:t>‹#›</a:t>
            </a:fld>
            <a:endParaRPr lang="en-US"/>
          </a:p>
        </p:txBody>
      </p:sp>
    </p:spTree>
    <p:extLst>
      <p:ext uri="{BB962C8B-B14F-4D97-AF65-F5344CB8AC3E}">
        <p14:creationId xmlns:p14="http://schemas.microsoft.com/office/powerpoint/2010/main" val="32495862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C4AFA9-E539-074F-B1F2-5E27CC33B546}"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AF086-F194-9E48-86F1-BA391D100748}" type="slidenum">
              <a:rPr lang="en-US" smtClean="0"/>
              <a:t>‹#›</a:t>
            </a:fld>
            <a:endParaRPr lang="en-US"/>
          </a:p>
        </p:txBody>
      </p:sp>
    </p:spTree>
    <p:extLst>
      <p:ext uri="{BB962C8B-B14F-4D97-AF65-F5344CB8AC3E}">
        <p14:creationId xmlns:p14="http://schemas.microsoft.com/office/powerpoint/2010/main" val="1392694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C4AFA9-E539-074F-B1F2-5E27CC33B546}"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AF086-F194-9E48-86F1-BA391D100748}" type="slidenum">
              <a:rPr lang="en-US" smtClean="0"/>
              <a:t>‹#›</a:t>
            </a:fld>
            <a:endParaRPr lang="en-US"/>
          </a:p>
        </p:txBody>
      </p:sp>
    </p:spTree>
    <p:extLst>
      <p:ext uri="{BB962C8B-B14F-4D97-AF65-F5344CB8AC3E}">
        <p14:creationId xmlns:p14="http://schemas.microsoft.com/office/powerpoint/2010/main" val="1944278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18" name="Picture 17" descr="A picture containing wall, indoor, sky&#10;&#10;Description automatically generated">
            <a:extLst>
              <a:ext uri="{FF2B5EF4-FFF2-40B4-BE49-F238E27FC236}">
                <a16:creationId xmlns:a16="http://schemas.microsoft.com/office/drawing/2014/main" id="{0C220179-5C7C-BC43-A50E-714EF71B2F03}"/>
              </a:ext>
            </a:extLst>
          </p:cNvPr>
          <p:cNvPicPr>
            <a:picLocks noChangeAspect="1"/>
          </p:cNvPicPr>
          <p:nvPr userDrawn="1"/>
        </p:nvPicPr>
        <p:blipFill>
          <a:blip r:embed="rId2"/>
          <a:stretch>
            <a:fillRect/>
          </a:stretch>
        </p:blipFill>
        <p:spPr>
          <a:xfrm>
            <a:off x="0" y="393601"/>
            <a:ext cx="12192000" cy="6464401"/>
          </a:xfrm>
          <a:prstGeom prst="rect">
            <a:avLst/>
          </a:prstGeom>
        </p:spPr>
      </p:pic>
      <p:sp>
        <p:nvSpPr>
          <p:cNvPr id="21" name="Content Placeholder 20"/>
          <p:cNvSpPr>
            <a:spLocks noGrp="1"/>
          </p:cNvSpPr>
          <p:nvPr>
            <p:ph sz="quarter" idx="10" hasCustomPrompt="1"/>
          </p:nvPr>
        </p:nvSpPr>
        <p:spPr>
          <a:xfrm>
            <a:off x="914400" y="2057769"/>
            <a:ext cx="10363200" cy="1821339"/>
          </a:xfrm>
        </p:spPr>
        <p:txBody>
          <a:bodyPr anchor="b">
            <a:noAutofit/>
          </a:bodyPr>
          <a:lstStyle>
            <a:lvl1pPr marL="0" indent="0">
              <a:buFontTx/>
              <a:buNone/>
              <a:defRPr sz="4400" b="0" baseline="0">
                <a:solidFill>
                  <a:schemeClr val="tx2"/>
                </a:solidFill>
              </a:defRPr>
            </a:lvl1pPr>
            <a:lvl2pPr>
              <a:defRPr sz="3200" b="1"/>
            </a:lvl2pPr>
            <a:lvl3pPr>
              <a:defRPr sz="3200" b="1"/>
            </a:lvl3pPr>
            <a:lvl4pPr>
              <a:defRPr sz="3200" b="1"/>
            </a:lvl4pPr>
            <a:lvl5pPr>
              <a:defRPr sz="3200" b="1"/>
            </a:lvl5pPr>
          </a:lstStyle>
          <a:p>
            <a:pPr lvl="0"/>
            <a:r>
              <a:rPr lang="en-US"/>
              <a:t>Slide Title Header — Calibri 44pt</a:t>
            </a:r>
          </a:p>
        </p:txBody>
      </p:sp>
      <p:sp>
        <p:nvSpPr>
          <p:cNvPr id="23" name="Content Placeholder 22"/>
          <p:cNvSpPr>
            <a:spLocks noGrp="1"/>
          </p:cNvSpPr>
          <p:nvPr>
            <p:ph sz="quarter" idx="11" hasCustomPrompt="1"/>
          </p:nvPr>
        </p:nvSpPr>
        <p:spPr>
          <a:xfrm>
            <a:off x="914400" y="4025696"/>
            <a:ext cx="10363200" cy="1821339"/>
          </a:xfrm>
        </p:spPr>
        <p:txBody>
          <a:bodyPr>
            <a:normAutofit/>
          </a:bodyPr>
          <a:lstStyle>
            <a:lvl1pPr marL="0" indent="0">
              <a:buNone/>
              <a:defRPr sz="2400" baseline="0">
                <a:solidFill>
                  <a:schemeClr val="bg2"/>
                </a:solidFill>
                <a:latin typeface="+mj-lt"/>
              </a:defRPr>
            </a:lvl1pPr>
          </a:lstStyle>
          <a:p>
            <a:pPr lvl="0"/>
            <a:r>
              <a:rPr lang="en-US"/>
              <a:t>Subtitle for </a:t>
            </a:r>
            <a:r>
              <a:rPr lang="en-US" err="1"/>
              <a:t>Powerpoint</a:t>
            </a:r>
            <a:r>
              <a:rPr lang="en-US"/>
              <a:t> Slideshow – 24 </a:t>
            </a:r>
            <a:r>
              <a:rPr lang="en-US" err="1"/>
              <a:t>pt</a:t>
            </a:r>
            <a:endParaRPr lang="en-US"/>
          </a:p>
        </p:txBody>
      </p:sp>
      <p:sp>
        <p:nvSpPr>
          <p:cNvPr id="12" name="Rectangle 11">
            <a:extLst>
              <a:ext uri="{FF2B5EF4-FFF2-40B4-BE49-F238E27FC236}">
                <a16:creationId xmlns:a16="http://schemas.microsoft.com/office/drawing/2014/main" id="{0D187346-4F83-104C-949C-280F41E6F702}"/>
              </a:ext>
            </a:extLst>
          </p:cNvPr>
          <p:cNvSpPr/>
          <p:nvPr userDrawn="1"/>
        </p:nvSpPr>
        <p:spPr>
          <a:xfrm>
            <a:off x="0" y="0"/>
            <a:ext cx="12192000" cy="396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a:extLst>
              <a:ext uri="{FF2B5EF4-FFF2-40B4-BE49-F238E27FC236}">
                <a16:creationId xmlns:a16="http://schemas.microsoft.com/office/drawing/2014/main" id="{D166EDFF-2C04-204E-BCA9-5DF492799A8F}"/>
              </a:ext>
            </a:extLst>
          </p:cNvPr>
          <p:cNvSpPr/>
          <p:nvPr userDrawn="1"/>
        </p:nvSpPr>
        <p:spPr>
          <a:xfrm>
            <a:off x="-3" y="396243"/>
            <a:ext cx="12192000" cy="9237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4">
            <a:extLst>
              <a:ext uri="{FF2B5EF4-FFF2-40B4-BE49-F238E27FC236}">
                <a16:creationId xmlns:a16="http://schemas.microsoft.com/office/drawing/2014/main" id="{B6DC0A65-9AB6-4E08-A8EE-8369E812049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66750" y="5957888"/>
            <a:ext cx="3421198" cy="784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17284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783775" y="2165009"/>
            <a:ext cx="10515600" cy="3443312"/>
          </a:xfrm>
          <a:ln>
            <a:noFill/>
          </a:ln>
        </p:spPr>
        <p:txBody>
          <a:bodyPr numCol="2">
            <a:normAutofit/>
          </a:bodyPr>
          <a:lstStyle>
            <a:lvl1pPr marL="0" marR="0" indent="0" algn="l" defTabSz="914400" rtl="0" eaLnBrk="1" fontAlgn="auto" latinLnBrk="0" hangingPunct="1">
              <a:lnSpc>
                <a:spcPct val="90000"/>
              </a:lnSpc>
              <a:spcBef>
                <a:spcPts val="1000"/>
              </a:spcBef>
              <a:spcAft>
                <a:spcPts val="0"/>
              </a:spcAft>
              <a:buClr>
                <a:schemeClr val="accent1"/>
              </a:buClr>
              <a:buSzTx/>
              <a:buFontTx/>
              <a:buNone/>
              <a:tabLst/>
              <a:defRPr sz="2000" b="0" i="0" u="none" spc="0" baseline="0">
                <a:solidFill>
                  <a:schemeClr val="tx1"/>
                </a:solidFill>
                <a:uFill>
                  <a:solidFill>
                    <a:schemeClr val="accent4"/>
                  </a:solidFill>
                </a:uFill>
                <a:latin typeface="Calibri Light" charset="0"/>
                <a:ea typeface="Calibri Light" charset="0"/>
                <a:cs typeface="Calibri Light" charset="0"/>
              </a:defRPr>
            </a:lvl1pPr>
            <a:lvl2pPr marL="219456" indent="-201168">
              <a:buSzPct val="100000"/>
              <a:buFont typeface="Wingdings" pitchFamily="2" charset="2"/>
              <a:buChar char="§"/>
              <a:defRPr sz="1800">
                <a:solidFill>
                  <a:schemeClr val="tx1"/>
                </a:solidFill>
                <a:latin typeface="+mj-lt"/>
              </a:defRPr>
            </a:lvl2pPr>
            <a:lvl3pPr>
              <a:defRPr sz="2000">
                <a:latin typeface="+mj-lt"/>
              </a:defRPr>
            </a:lvl3pPr>
            <a:lvl4pPr marL="1149350" marR="0" indent="-231775" algn="l" defTabSz="914400" rtl="0" eaLnBrk="1" fontAlgn="auto" latinLnBrk="0" hangingPunct="1">
              <a:lnSpc>
                <a:spcPct val="90000"/>
              </a:lnSpc>
              <a:spcBef>
                <a:spcPts val="500"/>
              </a:spcBef>
              <a:spcAft>
                <a:spcPts val="0"/>
              </a:spcAft>
              <a:buClr>
                <a:schemeClr val="accent1"/>
              </a:buClr>
              <a:buSzTx/>
              <a:buFont typeface="Wingdings" charset="2"/>
              <a:buChar char="§"/>
              <a:tabLst/>
              <a:defRPr sz="2000">
                <a:latin typeface="+mj-lt"/>
              </a:defRPr>
            </a:lvl4pPr>
            <a:lvl5pPr>
              <a:defRPr sz="2000">
                <a:latin typeface="+mj-lt"/>
              </a:defRPr>
            </a:lvl5pPr>
          </a:lstStyle>
          <a:p>
            <a:pPr lvl="1"/>
            <a:r>
              <a:rPr lang="en-US"/>
              <a:t>First level–Normal case, Calibri Light, 18 pt.</a:t>
            </a:r>
          </a:p>
          <a:p>
            <a:pPr lvl="1">
              <a:buSzPct val="100000"/>
              <a:buFont typeface="Wingdings" pitchFamily="2" charset="2"/>
              <a:buChar char="§"/>
            </a:pPr>
            <a:r>
              <a:rPr lang="en-US">
                <a:latin typeface="Calibri Light" charset="0"/>
                <a:ea typeface="Calibri Light" charset="0"/>
                <a:cs typeface="Calibri Light" charset="0"/>
              </a:rPr>
              <a:t>Approximately across the U.S., serving nearly every major metropolitan area and multiple primarily rural states</a:t>
            </a:r>
          </a:p>
          <a:p>
            <a:pPr lvl="1"/>
            <a:r>
              <a:rPr lang="en-US"/>
              <a:t>First level–Normal case, Calibri Light, 18 pt.</a:t>
            </a:r>
          </a:p>
          <a:p>
            <a:pPr lvl="1">
              <a:buSzPct val="100000"/>
              <a:buFont typeface="Wingdings" pitchFamily="2" charset="2"/>
              <a:buChar char="§"/>
            </a:pPr>
            <a:r>
              <a:rPr lang="en-US">
                <a:latin typeface="Calibri Light" charset="0"/>
                <a:ea typeface="Calibri Light" charset="0"/>
                <a:cs typeface="Calibri Light" charset="0"/>
              </a:rPr>
              <a:t>Approximately across the U.S., serving nearly every major metropolitan area and multiple primarily rural states</a:t>
            </a:r>
          </a:p>
          <a:p>
            <a:pPr lvl="1"/>
            <a:r>
              <a:rPr lang="en-US"/>
              <a:t>First level–Normal case, Calibri Light, 18 pt.</a:t>
            </a:r>
          </a:p>
          <a:p>
            <a:pPr lvl="1">
              <a:buSzPct val="100000"/>
              <a:buFont typeface="Wingdings" pitchFamily="2" charset="2"/>
              <a:buChar char="§"/>
            </a:pPr>
            <a:r>
              <a:rPr lang="en-US">
                <a:latin typeface="Calibri Light" charset="0"/>
                <a:ea typeface="Calibri Light" charset="0"/>
                <a:cs typeface="Calibri Light" charset="0"/>
              </a:rPr>
              <a:t>Approximately across the U.S., serving nearly every major metropolitan area and multiple primarily rural states</a:t>
            </a:r>
          </a:p>
          <a:p>
            <a:pPr lvl="1"/>
            <a:r>
              <a:rPr lang="en-US"/>
              <a:t>First level–Normal case, Calibri Light, 18 pt.</a:t>
            </a:r>
          </a:p>
          <a:p>
            <a:pPr lvl="1">
              <a:buSzPct val="100000"/>
              <a:buFont typeface="Wingdings" pitchFamily="2" charset="2"/>
              <a:buChar char="§"/>
            </a:pPr>
            <a:r>
              <a:rPr lang="en-US">
                <a:latin typeface="Calibri Light" charset="0"/>
                <a:ea typeface="Calibri Light" charset="0"/>
                <a:cs typeface="Calibri Light" charset="0"/>
              </a:rPr>
              <a:t>Approximately across the U.S., serving nearly every major metropolitan area and multiple primarily rural states</a:t>
            </a:r>
          </a:p>
        </p:txBody>
      </p:sp>
      <p:sp>
        <p:nvSpPr>
          <p:cNvPr id="10" name="Content Placeholder 13"/>
          <p:cNvSpPr>
            <a:spLocks noGrp="1"/>
          </p:cNvSpPr>
          <p:nvPr>
            <p:ph sz="quarter" idx="13" hasCustomPrompt="1"/>
          </p:nvPr>
        </p:nvSpPr>
        <p:spPr>
          <a:xfrm>
            <a:off x="783167" y="844550"/>
            <a:ext cx="10515600" cy="651712"/>
          </a:xfrm>
        </p:spPr>
        <p:txBody>
          <a:bodyPr>
            <a:normAutofit/>
          </a:bodyPr>
          <a:lstStyle>
            <a:lvl1pPr marL="0" indent="0">
              <a:buFontTx/>
              <a:buNone/>
              <a:defRPr sz="2800" b="0" baseline="0">
                <a:solidFill>
                  <a:srgbClr val="002060"/>
                </a:solidFill>
                <a:latin typeface="+mn-lt"/>
              </a:defRPr>
            </a:lvl1pPr>
          </a:lstStyle>
          <a:p>
            <a:pPr lvl="0"/>
            <a:r>
              <a:rPr lang="en-US"/>
              <a:t>Alternate Page Header — Calibri 28</a:t>
            </a:r>
          </a:p>
        </p:txBody>
      </p:sp>
      <p:sp>
        <p:nvSpPr>
          <p:cNvPr id="14" name="Rectangle 13">
            <a:extLst>
              <a:ext uri="{FF2B5EF4-FFF2-40B4-BE49-F238E27FC236}">
                <a16:creationId xmlns:a16="http://schemas.microsoft.com/office/drawing/2014/main" id="{5E05E2DF-D7FA-0A45-8FB3-DA49096EA17F}"/>
              </a:ext>
            </a:extLst>
          </p:cNvPr>
          <p:cNvSpPr/>
          <p:nvPr userDrawn="1"/>
        </p:nvSpPr>
        <p:spPr>
          <a:xfrm>
            <a:off x="0" y="0"/>
            <a:ext cx="12192000" cy="396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4">
            <a:extLst>
              <a:ext uri="{FF2B5EF4-FFF2-40B4-BE49-F238E27FC236}">
                <a16:creationId xmlns:a16="http://schemas.microsoft.com/office/drawing/2014/main" id="{E61E203F-21E7-BD41-9DDE-5CF9E954FABE}"/>
              </a:ext>
            </a:extLst>
          </p:cNvPr>
          <p:cNvSpPr/>
          <p:nvPr userDrawn="1"/>
        </p:nvSpPr>
        <p:spPr>
          <a:xfrm>
            <a:off x="-3" y="396243"/>
            <a:ext cx="12192000" cy="923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Content Placeholder 13">
            <a:extLst>
              <a:ext uri="{FF2B5EF4-FFF2-40B4-BE49-F238E27FC236}">
                <a16:creationId xmlns:a16="http://schemas.microsoft.com/office/drawing/2014/main" id="{981AAAF9-C5D6-8B4A-A645-1A61FFB999EE}"/>
              </a:ext>
            </a:extLst>
          </p:cNvPr>
          <p:cNvSpPr>
            <a:spLocks noGrp="1"/>
          </p:cNvSpPr>
          <p:nvPr>
            <p:ph sz="quarter" idx="14" hasCustomPrompt="1"/>
          </p:nvPr>
        </p:nvSpPr>
        <p:spPr>
          <a:xfrm>
            <a:off x="783167" y="1588634"/>
            <a:ext cx="10515600" cy="484005"/>
          </a:xfrm>
        </p:spPr>
        <p:txBody>
          <a:bodyPr>
            <a:normAutofit/>
          </a:bodyPr>
          <a:lstStyle>
            <a:lvl1pPr marL="0" indent="0">
              <a:buFontTx/>
              <a:buNone/>
              <a:defRPr sz="2200" b="0" baseline="0">
                <a:solidFill>
                  <a:schemeClr val="bg2"/>
                </a:solidFill>
                <a:latin typeface="+mn-lt"/>
              </a:defRPr>
            </a:lvl1pPr>
          </a:lstStyle>
          <a:p>
            <a:pPr lvl="0"/>
            <a:r>
              <a:rPr lang="en-US"/>
              <a:t>Alternate Page </a:t>
            </a:r>
            <a:r>
              <a:rPr lang="en-US" err="1"/>
              <a:t>subheader</a:t>
            </a:r>
            <a:r>
              <a:rPr lang="en-US"/>
              <a:t> — Calibri 22</a:t>
            </a:r>
          </a:p>
        </p:txBody>
      </p:sp>
    </p:spTree>
    <p:extLst>
      <p:ext uri="{BB962C8B-B14F-4D97-AF65-F5344CB8AC3E}">
        <p14:creationId xmlns:p14="http://schemas.microsoft.com/office/powerpoint/2010/main" val="38660431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83775" y="2165008"/>
            <a:ext cx="10515600" cy="4052296"/>
          </a:xfrm>
        </p:spPr>
        <p:txBody>
          <a:bodyPr/>
          <a:lstStyle>
            <a:lvl1pPr marL="0" marR="0" indent="0" algn="l" defTabSz="914446" rtl="0" eaLnBrk="1" fontAlgn="auto" latinLnBrk="0" hangingPunct="1">
              <a:lnSpc>
                <a:spcPct val="90000"/>
              </a:lnSpc>
              <a:spcBef>
                <a:spcPts val="1000"/>
              </a:spcBef>
              <a:spcAft>
                <a:spcPts val="0"/>
              </a:spcAft>
              <a:buClr>
                <a:schemeClr val="accent1"/>
              </a:buClr>
              <a:buSzTx/>
              <a:buFontTx/>
              <a:buNone/>
              <a:tabLst/>
              <a:defRPr sz="2000" b="0" i="0" u="none" spc="0" baseline="0">
                <a:solidFill>
                  <a:schemeClr val="tx1"/>
                </a:solidFill>
                <a:uFill>
                  <a:solidFill>
                    <a:schemeClr val="accent4"/>
                  </a:solidFill>
                </a:uFill>
                <a:latin typeface="Calibri Light" charset="0"/>
                <a:ea typeface="Calibri Light" charset="0"/>
                <a:cs typeface="Calibri Light" charset="0"/>
              </a:defRPr>
            </a:lvl1pPr>
            <a:lvl2pPr>
              <a:buSzPct val="100000"/>
              <a:buFont typeface="Wingdings" pitchFamily="2" charset="2"/>
              <a:buChar char="§"/>
              <a:defRPr sz="2000">
                <a:solidFill>
                  <a:schemeClr val="tx1"/>
                </a:solidFill>
                <a:latin typeface="+mj-lt"/>
              </a:defRPr>
            </a:lvl2pPr>
            <a:lvl3pPr>
              <a:defRPr sz="2000">
                <a:latin typeface="+mj-lt"/>
              </a:defRPr>
            </a:lvl3pPr>
            <a:lvl4pPr marL="1149407" marR="0" indent="-231787" algn="l" defTabSz="914446" rtl="0" eaLnBrk="1" fontAlgn="auto" latinLnBrk="0" hangingPunct="1">
              <a:lnSpc>
                <a:spcPct val="90000"/>
              </a:lnSpc>
              <a:spcBef>
                <a:spcPts val="500"/>
              </a:spcBef>
              <a:spcAft>
                <a:spcPts val="0"/>
              </a:spcAft>
              <a:buClr>
                <a:schemeClr val="accent1"/>
              </a:buClr>
              <a:buSzTx/>
              <a:buFont typeface="Wingdings" charset="2"/>
              <a:buChar char="§"/>
              <a:tabLst/>
              <a:defRPr sz="2000">
                <a:latin typeface="+mj-lt"/>
              </a:defRPr>
            </a:lvl4pPr>
            <a:lvl5pPr>
              <a:defRPr sz="2000">
                <a:latin typeface="+mj-lt"/>
              </a:defRPr>
            </a:lvl5pPr>
          </a:lstStyle>
          <a:p>
            <a:pPr marL="0" marR="0" lvl="0" indent="0" algn="l" defTabSz="914446" rtl="0" eaLnBrk="1" fontAlgn="auto" latinLnBrk="0" hangingPunct="1">
              <a:lnSpc>
                <a:spcPct val="90000"/>
              </a:lnSpc>
              <a:spcBef>
                <a:spcPts val="1000"/>
              </a:spcBef>
              <a:spcAft>
                <a:spcPts val="0"/>
              </a:spcAft>
              <a:buClr>
                <a:schemeClr val="accent1"/>
              </a:buClr>
              <a:buSzTx/>
              <a:buFontTx/>
              <a:buNone/>
              <a:tabLst/>
              <a:defRPr/>
            </a:pPr>
            <a:r>
              <a:rPr lang="en-US" sz="2000">
                <a:latin typeface="Calibri Light" charset="0"/>
                <a:ea typeface="Calibri Light" charset="0"/>
                <a:cs typeface="Calibri Light" charset="0"/>
              </a:rPr>
              <a:t>We will consistently act in the collective best interest on purchasers and coalition members while being candid, transparent and, at times, disruptive in our efforts to improve health and healthcare across America</a:t>
            </a:r>
            <a:endParaRPr lang="en-US"/>
          </a:p>
          <a:p>
            <a:pPr lvl="1"/>
            <a:r>
              <a:rPr lang="en-US"/>
              <a:t>First level–Normal case, Calibri Light, 20 pt.</a:t>
            </a:r>
          </a:p>
          <a:p>
            <a:pPr lvl="1">
              <a:buSzPct val="100000"/>
              <a:buFont typeface="Wingdings" pitchFamily="2" charset="2"/>
              <a:buChar char="§"/>
            </a:pPr>
            <a:r>
              <a:rPr lang="en-US">
                <a:latin typeface="Calibri Light" charset="0"/>
                <a:ea typeface="Calibri Light" charset="0"/>
                <a:cs typeface="Calibri Light" charset="0"/>
              </a:rPr>
              <a:t>Approximately across the U.S., serving nearly every major metropolitan area and multiple primarily rural states</a:t>
            </a:r>
          </a:p>
          <a:p>
            <a:pPr marL="1149407" marR="0" lvl="3" indent="-231787" algn="l" defTabSz="914446" rtl="0" eaLnBrk="1" fontAlgn="auto" latinLnBrk="0" hangingPunct="1">
              <a:lnSpc>
                <a:spcPct val="90000"/>
              </a:lnSpc>
              <a:spcBef>
                <a:spcPts val="500"/>
              </a:spcBef>
              <a:spcAft>
                <a:spcPts val="0"/>
              </a:spcAft>
              <a:buClr>
                <a:schemeClr val="accent1"/>
              </a:buClr>
              <a:buSzTx/>
              <a:buFont typeface="Wingdings" charset="2"/>
              <a:buChar char="§"/>
              <a:tabLst/>
              <a:defRPr/>
            </a:pPr>
            <a:r>
              <a:rPr lang="en-US" sz="2000">
                <a:latin typeface="Calibri Light" charset="0"/>
                <a:ea typeface="Calibri Light" charset="0"/>
                <a:cs typeface="Calibri Light" charset="0"/>
              </a:rPr>
              <a:t>Driving innovation, health and value for organizations and communities across the country</a:t>
            </a:r>
          </a:p>
          <a:p>
            <a:pPr marL="1149407" marR="0" lvl="3" indent="-231787" algn="l" defTabSz="914446" rtl="0" eaLnBrk="1" fontAlgn="auto" latinLnBrk="0" hangingPunct="1">
              <a:lnSpc>
                <a:spcPct val="90000"/>
              </a:lnSpc>
              <a:spcBef>
                <a:spcPts val="500"/>
              </a:spcBef>
              <a:spcAft>
                <a:spcPts val="0"/>
              </a:spcAft>
              <a:buClr>
                <a:schemeClr val="accent1"/>
              </a:buClr>
              <a:buSzTx/>
              <a:buFont typeface="Wingdings" charset="2"/>
              <a:buChar char="§"/>
              <a:tabLst/>
              <a:defRPr/>
            </a:pPr>
            <a:r>
              <a:rPr lang="en-US" sz="2000">
                <a:latin typeface="Calibri Light" charset="0"/>
                <a:ea typeface="Calibri Light" charset="0"/>
                <a:cs typeface="Calibri Light" charset="0"/>
              </a:rPr>
              <a:t>To be a recognized force in leading constructive and collaborative change that enables higher value in the healthcare marketplace</a:t>
            </a:r>
          </a:p>
        </p:txBody>
      </p:sp>
      <p:sp>
        <p:nvSpPr>
          <p:cNvPr id="21" name="Content Placeholder 20"/>
          <p:cNvSpPr>
            <a:spLocks noGrp="1"/>
          </p:cNvSpPr>
          <p:nvPr>
            <p:ph sz="quarter" idx="12" hasCustomPrompt="1"/>
          </p:nvPr>
        </p:nvSpPr>
        <p:spPr>
          <a:xfrm>
            <a:off x="783167" y="1720851"/>
            <a:ext cx="10515600" cy="444500"/>
          </a:xfrm>
        </p:spPr>
        <p:txBody>
          <a:bodyPr/>
          <a:lstStyle>
            <a:lvl1pPr marL="0" marR="0" indent="0" algn="l" defTabSz="914446" rtl="0" eaLnBrk="1" fontAlgn="auto" latinLnBrk="0" hangingPunct="1">
              <a:lnSpc>
                <a:spcPct val="100000"/>
              </a:lnSpc>
              <a:spcBef>
                <a:spcPts val="0"/>
              </a:spcBef>
              <a:spcAft>
                <a:spcPts val="0"/>
              </a:spcAft>
              <a:buClrTx/>
              <a:buSzTx/>
              <a:buFontTx/>
              <a:buNone/>
              <a:tabLst/>
              <a:defRPr sz="2400"/>
            </a:lvl1pPr>
          </a:lstStyle>
          <a:p>
            <a:pPr marL="0" marR="0" lvl="0" indent="0" algn="l" defTabSz="914446" rtl="0" eaLnBrk="1" fontAlgn="auto" latinLnBrk="0" hangingPunct="1">
              <a:lnSpc>
                <a:spcPct val="100000"/>
              </a:lnSpc>
              <a:spcBef>
                <a:spcPts val="0"/>
              </a:spcBef>
              <a:spcAft>
                <a:spcPts val="0"/>
              </a:spcAft>
              <a:buClrTx/>
              <a:buSzTx/>
              <a:buFontTx/>
              <a:buNone/>
              <a:tabLst/>
              <a:defRPr/>
            </a:pPr>
            <a:r>
              <a:rPr lang="en-US" sz="1800" b="0" i="0">
                <a:solidFill>
                  <a:schemeClr val="accent1"/>
                </a:solidFill>
                <a:latin typeface="Calibri" charset="0"/>
                <a:ea typeface="Calibri" charset="0"/>
                <a:cs typeface="Calibri" charset="0"/>
              </a:rPr>
              <a:t>HEADER ONE–ALL CAPS, CALIBRI REG, 18 pt.</a:t>
            </a:r>
          </a:p>
        </p:txBody>
      </p:sp>
      <p:sp>
        <p:nvSpPr>
          <p:cNvPr id="14" name="Content Placeholder 13"/>
          <p:cNvSpPr>
            <a:spLocks noGrp="1"/>
          </p:cNvSpPr>
          <p:nvPr>
            <p:ph sz="quarter" idx="13" hasCustomPrompt="1"/>
          </p:nvPr>
        </p:nvSpPr>
        <p:spPr>
          <a:xfrm>
            <a:off x="783167" y="844550"/>
            <a:ext cx="10515600" cy="776288"/>
          </a:xfrm>
        </p:spPr>
        <p:txBody>
          <a:bodyPr>
            <a:normAutofit/>
          </a:bodyPr>
          <a:lstStyle>
            <a:lvl1pPr marL="0" indent="0">
              <a:buFontTx/>
              <a:buNone/>
              <a:defRPr sz="3200" b="0" baseline="0">
                <a:solidFill>
                  <a:schemeClr val="bg2"/>
                </a:solidFill>
              </a:defRPr>
            </a:lvl1pPr>
          </a:lstStyle>
          <a:p>
            <a:pPr lvl="0"/>
            <a:r>
              <a:rPr lang="en-US"/>
              <a:t>Page One Header — Calibri 32</a:t>
            </a:r>
          </a:p>
        </p:txBody>
      </p:sp>
    </p:spTree>
    <p:extLst>
      <p:ext uri="{BB962C8B-B14F-4D97-AF65-F5344CB8AC3E}">
        <p14:creationId xmlns:p14="http://schemas.microsoft.com/office/powerpoint/2010/main" val="1188006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Side Text in Arc_with Pictur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5348C141-579C-68EC-F1C1-BA211C2890A6}"/>
              </a:ext>
            </a:extLst>
          </p:cNvPr>
          <p:cNvSpPr>
            <a:spLocks noGrp="1"/>
          </p:cNvSpPr>
          <p:nvPr>
            <p:ph type="pic" idx="1"/>
          </p:nvPr>
        </p:nvSpPr>
        <p:spPr>
          <a:xfrm>
            <a:off x="3962400" y="0"/>
            <a:ext cx="8229600" cy="6857999"/>
          </a:xfrm>
        </p:spPr>
        <p:txBody>
          <a:bodyPr anchor="ctr"/>
          <a:lstStyle>
            <a:lvl1pPr marL="0" indent="0" algn="ctr">
              <a:buNone/>
              <a:defRPr sz="3200" b="0" i="0">
                <a:latin typeface="Roboto Light" panose="02000000000000000000"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pic>
        <p:nvPicPr>
          <p:cNvPr id="2" name="Picture 1">
            <a:extLst>
              <a:ext uri="{FF2B5EF4-FFF2-40B4-BE49-F238E27FC236}">
                <a16:creationId xmlns:a16="http://schemas.microsoft.com/office/drawing/2014/main" id="{03E06D32-D3A3-C670-97E1-AFDEF967338C}"/>
              </a:ext>
            </a:extLst>
          </p:cNvPr>
          <p:cNvPicPr>
            <a:picLocks noChangeAspect="1"/>
          </p:cNvPicPr>
          <p:nvPr userDrawn="1"/>
        </p:nvPicPr>
        <p:blipFill rotWithShape="1">
          <a:blip r:embed="rId2"/>
          <a:srcRect l="38178" t="15836" r="1" b="12735"/>
          <a:stretch/>
        </p:blipFill>
        <p:spPr>
          <a:xfrm>
            <a:off x="-1" y="-1"/>
            <a:ext cx="5935683" cy="6858001"/>
          </a:xfrm>
          <a:prstGeom prst="rect">
            <a:avLst/>
          </a:prstGeom>
        </p:spPr>
      </p:pic>
      <p:pic>
        <p:nvPicPr>
          <p:cNvPr id="8" name="Picture 7">
            <a:extLst>
              <a:ext uri="{FF2B5EF4-FFF2-40B4-BE49-F238E27FC236}">
                <a16:creationId xmlns:a16="http://schemas.microsoft.com/office/drawing/2014/main" id="{2BB855F9-F074-43E8-1A9F-BD8479DC3EE5}"/>
              </a:ext>
            </a:extLst>
          </p:cNvPr>
          <p:cNvPicPr>
            <a:picLocks noChangeAspect="1"/>
          </p:cNvPicPr>
          <p:nvPr userDrawn="1"/>
        </p:nvPicPr>
        <p:blipFill>
          <a:blip r:embed="rId3"/>
          <a:stretch>
            <a:fillRect/>
          </a:stretch>
        </p:blipFill>
        <p:spPr>
          <a:xfrm>
            <a:off x="11155680" y="457200"/>
            <a:ext cx="647700" cy="647700"/>
          </a:xfrm>
          <a:prstGeom prst="rect">
            <a:avLst/>
          </a:prstGeom>
          <a:effectLst>
            <a:outerShdw blurRad="50800" dist="38100" dir="2700000" algn="tl" rotWithShape="0">
              <a:prstClr val="black">
                <a:alpha val="40000"/>
              </a:prstClr>
            </a:outerShdw>
          </a:effectLst>
        </p:spPr>
      </p:pic>
      <p:sp>
        <p:nvSpPr>
          <p:cNvPr id="9" name="Slide Number Placeholder 5">
            <a:extLst>
              <a:ext uri="{FF2B5EF4-FFF2-40B4-BE49-F238E27FC236}">
                <a16:creationId xmlns:a16="http://schemas.microsoft.com/office/drawing/2014/main" id="{F07157C7-0E16-95AE-F3BB-7E5E258F7BD3}"/>
              </a:ext>
            </a:extLst>
          </p:cNvPr>
          <p:cNvSpPr>
            <a:spLocks noGrp="1"/>
          </p:cNvSpPr>
          <p:nvPr>
            <p:ph type="sldNum" sz="quarter" idx="4"/>
          </p:nvPr>
        </p:nvSpPr>
        <p:spPr>
          <a:xfrm>
            <a:off x="8046720" y="6217920"/>
            <a:ext cx="3840480" cy="274320"/>
          </a:xfrm>
          <a:prstGeom prst="rect">
            <a:avLst/>
          </a:prstGeom>
        </p:spPr>
        <p:txBody>
          <a:bodyPr vert="horz" lIns="0" tIns="0" rIns="0" bIns="0" rtlCol="0" anchor="ctr"/>
          <a:lstStyle>
            <a:lvl1pPr algn="r">
              <a:defRPr sz="1600" b="0" i="0">
                <a:solidFill>
                  <a:schemeClr val="tx1">
                    <a:tint val="75000"/>
                  </a:schemeClr>
                </a:solidFill>
                <a:latin typeface="Roboto Light" panose="02000000000000000000" pitchFamily="2" charset="0"/>
              </a:defRPr>
            </a:lvl1pPr>
          </a:lstStyle>
          <a:p>
            <a:r>
              <a:rPr lang="en-US"/>
              <a:t>RESERVOIR  |  Title of Presentation  |  </a:t>
            </a:r>
            <a:fld id="{AE26DC2C-04F3-1F40-BDA9-86D3931E7823}" type="slidenum">
              <a:rPr lang="en-US" smtClean="0"/>
              <a:pPr/>
              <a:t>‹#›</a:t>
            </a:fld>
            <a:endParaRPr lang="en-US"/>
          </a:p>
        </p:txBody>
      </p:sp>
      <p:sp>
        <p:nvSpPr>
          <p:cNvPr id="6" name="Title 1">
            <a:extLst>
              <a:ext uri="{FF2B5EF4-FFF2-40B4-BE49-F238E27FC236}">
                <a16:creationId xmlns:a16="http://schemas.microsoft.com/office/drawing/2014/main" id="{5937AA9B-7541-7779-48D4-AB5B1482C18B}"/>
              </a:ext>
            </a:extLst>
          </p:cNvPr>
          <p:cNvSpPr>
            <a:spLocks noGrp="1"/>
          </p:cNvSpPr>
          <p:nvPr>
            <p:ph type="title"/>
          </p:nvPr>
        </p:nvSpPr>
        <p:spPr>
          <a:xfrm>
            <a:off x="685800" y="914400"/>
            <a:ext cx="3188110" cy="1143000"/>
          </a:xfrm>
        </p:spPr>
        <p:txBody>
          <a:bodyPr/>
          <a:lstStyle/>
          <a:p>
            <a:r>
              <a:rPr lang="en-US"/>
              <a:t>Click to edit Master title style</a:t>
            </a:r>
          </a:p>
        </p:txBody>
      </p:sp>
      <p:sp>
        <p:nvSpPr>
          <p:cNvPr id="7" name="Content Placeholder 2">
            <a:extLst>
              <a:ext uri="{FF2B5EF4-FFF2-40B4-BE49-F238E27FC236}">
                <a16:creationId xmlns:a16="http://schemas.microsoft.com/office/drawing/2014/main" id="{49BBC0C4-6084-1646-44C4-FC7F8819AD64}"/>
              </a:ext>
            </a:extLst>
          </p:cNvPr>
          <p:cNvSpPr>
            <a:spLocks noGrp="1"/>
          </p:cNvSpPr>
          <p:nvPr>
            <p:ph idx="10"/>
          </p:nvPr>
        </p:nvSpPr>
        <p:spPr>
          <a:xfrm>
            <a:off x="685800" y="2286000"/>
            <a:ext cx="2647335" cy="3657600"/>
          </a:xfrm>
        </p:spPr>
        <p:txBody>
          <a:bodyPr/>
          <a:lstStyle>
            <a:lvl1pPr marL="0" indent="0">
              <a:buNone/>
              <a:defRPr b="0" i="0">
                <a:latin typeface="Roboto Light" panose="02000000000000000000" pitchFamily="2" charset="0"/>
              </a:defRPr>
            </a:lvl1pPr>
            <a:lvl2pPr>
              <a:defRPr b="0" i="0">
                <a:latin typeface="Roboto Light" panose="02000000000000000000" pitchFamily="2" charset="0"/>
              </a:defRPr>
            </a:lvl2pPr>
            <a:lvl3pPr>
              <a:defRPr b="0" i="0">
                <a:latin typeface="Roboto Light" panose="02000000000000000000" pitchFamily="2" charset="0"/>
              </a:defRPr>
            </a:lvl3pPr>
            <a:lvl4pPr>
              <a:defRPr b="0" i="0">
                <a:latin typeface="Roboto Light" panose="02000000000000000000" pitchFamily="2" charset="0"/>
              </a:defRPr>
            </a:lvl4pPr>
            <a:lvl5pPr>
              <a:defRPr b="0" i="0">
                <a:latin typeface="Roboto Light" panose="02000000000000000000" pitchFamily="2" charset="0"/>
              </a:defRPr>
            </a:lvl5pPr>
          </a:lstStyle>
          <a:p>
            <a:pPr lvl="0"/>
            <a:r>
              <a:rPr lang="en-US"/>
              <a:t>Click to edit Master text styles</a:t>
            </a:r>
          </a:p>
        </p:txBody>
      </p:sp>
    </p:spTree>
    <p:extLst>
      <p:ext uri="{BB962C8B-B14F-4D97-AF65-F5344CB8AC3E}">
        <p14:creationId xmlns:p14="http://schemas.microsoft.com/office/powerpoint/2010/main" val="3659115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le and 3 circles">
    <p:spTree>
      <p:nvGrpSpPr>
        <p:cNvPr id="1" name=""/>
        <p:cNvGrpSpPr/>
        <p:nvPr/>
      </p:nvGrpSpPr>
      <p:grpSpPr>
        <a:xfrm>
          <a:off x="0" y="0"/>
          <a:ext cx="0" cy="0"/>
          <a:chOff x="0" y="0"/>
          <a:chExt cx="0" cy="0"/>
        </a:xfrm>
      </p:grpSpPr>
      <p:sp>
        <p:nvSpPr>
          <p:cNvPr id="13" name="Google Shape;10134;p193">
            <a:extLst>
              <a:ext uri="{FF2B5EF4-FFF2-40B4-BE49-F238E27FC236}">
                <a16:creationId xmlns:a16="http://schemas.microsoft.com/office/drawing/2014/main" id="{54AFBE96-E306-0AB7-1040-5C0A03D3BDC5}"/>
              </a:ext>
            </a:extLst>
          </p:cNvPr>
          <p:cNvSpPr>
            <a:spLocks noChangeAspect="1"/>
          </p:cNvSpPr>
          <p:nvPr userDrawn="1"/>
        </p:nvSpPr>
        <p:spPr>
          <a:xfrm>
            <a:off x="491414" y="2164424"/>
            <a:ext cx="3653867" cy="3657600"/>
          </a:xfrm>
          <a:prstGeom prst="ellipse">
            <a:avLst/>
          </a:prstGeom>
          <a:solidFill>
            <a:schemeClr val="bg1">
              <a:lumMod val="95000"/>
            </a:schemeClr>
          </a:solidFill>
          <a:ln>
            <a:noFill/>
          </a:ln>
          <a:effectLst>
            <a:outerShdw blurRad="50800" dist="38100" dir="2700000" algn="tl" rotWithShape="0">
              <a:prstClr val="black">
                <a:alpha val="40000"/>
              </a:prst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 name="Google Shape;10134;p193">
            <a:extLst>
              <a:ext uri="{FF2B5EF4-FFF2-40B4-BE49-F238E27FC236}">
                <a16:creationId xmlns:a16="http://schemas.microsoft.com/office/drawing/2014/main" id="{7619315E-875E-72AD-23C9-02DC653234B1}"/>
              </a:ext>
            </a:extLst>
          </p:cNvPr>
          <p:cNvSpPr>
            <a:spLocks noChangeAspect="1"/>
          </p:cNvSpPr>
          <p:nvPr userDrawn="1"/>
        </p:nvSpPr>
        <p:spPr>
          <a:xfrm>
            <a:off x="2810601" y="1927799"/>
            <a:ext cx="1096161" cy="1097280"/>
          </a:xfrm>
          <a:prstGeom prst="ellipse">
            <a:avLst/>
          </a:prstGeom>
          <a:solidFill>
            <a:schemeClr val="accent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 name="Google Shape;10134;p193">
            <a:extLst>
              <a:ext uri="{FF2B5EF4-FFF2-40B4-BE49-F238E27FC236}">
                <a16:creationId xmlns:a16="http://schemas.microsoft.com/office/drawing/2014/main" id="{CB8D8CA3-2E45-779F-BE30-76A6CBD53E0D}"/>
              </a:ext>
            </a:extLst>
          </p:cNvPr>
          <p:cNvSpPr>
            <a:spLocks noChangeAspect="1"/>
          </p:cNvSpPr>
          <p:nvPr userDrawn="1"/>
        </p:nvSpPr>
        <p:spPr>
          <a:xfrm>
            <a:off x="4278553" y="2164424"/>
            <a:ext cx="3653867" cy="3657600"/>
          </a:xfrm>
          <a:prstGeom prst="ellipse">
            <a:avLst/>
          </a:prstGeom>
          <a:solidFill>
            <a:schemeClr val="bg1">
              <a:lumMod val="95000"/>
            </a:schemeClr>
          </a:solidFill>
          <a:ln>
            <a:noFill/>
          </a:ln>
          <a:effectLst>
            <a:outerShdw blurRad="50800" dist="38100" dir="2700000" algn="tl" rotWithShape="0">
              <a:prstClr val="black">
                <a:alpha val="40000"/>
              </a:prst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 name="Google Shape;10134;p193">
            <a:extLst>
              <a:ext uri="{FF2B5EF4-FFF2-40B4-BE49-F238E27FC236}">
                <a16:creationId xmlns:a16="http://schemas.microsoft.com/office/drawing/2014/main" id="{3684C5DB-7F83-0B72-06A2-77FFE1750C44}"/>
              </a:ext>
            </a:extLst>
          </p:cNvPr>
          <p:cNvSpPr>
            <a:spLocks noChangeAspect="1"/>
          </p:cNvSpPr>
          <p:nvPr userDrawn="1"/>
        </p:nvSpPr>
        <p:spPr>
          <a:xfrm>
            <a:off x="6597740" y="1927799"/>
            <a:ext cx="1096161" cy="1097280"/>
          </a:xfrm>
          <a:prstGeom prst="ellipse">
            <a:avLst/>
          </a:prstGeom>
          <a:solidFill>
            <a:schemeClr val="accent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 name="Google Shape;10134;p193">
            <a:extLst>
              <a:ext uri="{FF2B5EF4-FFF2-40B4-BE49-F238E27FC236}">
                <a16:creationId xmlns:a16="http://schemas.microsoft.com/office/drawing/2014/main" id="{7F839D95-64C5-E2CC-2509-BA5F7E0308C8}"/>
              </a:ext>
            </a:extLst>
          </p:cNvPr>
          <p:cNvSpPr>
            <a:spLocks noChangeAspect="1"/>
          </p:cNvSpPr>
          <p:nvPr userDrawn="1"/>
        </p:nvSpPr>
        <p:spPr>
          <a:xfrm>
            <a:off x="8046719" y="2164424"/>
            <a:ext cx="3653867" cy="3657600"/>
          </a:xfrm>
          <a:prstGeom prst="ellipse">
            <a:avLst/>
          </a:prstGeom>
          <a:solidFill>
            <a:schemeClr val="bg1">
              <a:lumMod val="95000"/>
            </a:schemeClr>
          </a:solidFill>
          <a:ln>
            <a:noFill/>
          </a:ln>
          <a:effectLst>
            <a:outerShdw blurRad="50800" dist="38100" dir="2700000" algn="tl" rotWithShape="0">
              <a:prstClr val="black">
                <a:alpha val="40000"/>
              </a:prst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 name="Google Shape;10134;p193">
            <a:extLst>
              <a:ext uri="{FF2B5EF4-FFF2-40B4-BE49-F238E27FC236}">
                <a16:creationId xmlns:a16="http://schemas.microsoft.com/office/drawing/2014/main" id="{0E7A7C99-71EC-B87C-504A-4E6229C7C418}"/>
              </a:ext>
            </a:extLst>
          </p:cNvPr>
          <p:cNvSpPr>
            <a:spLocks noChangeAspect="1"/>
          </p:cNvSpPr>
          <p:nvPr userDrawn="1"/>
        </p:nvSpPr>
        <p:spPr>
          <a:xfrm>
            <a:off x="10365906" y="1927799"/>
            <a:ext cx="1096161" cy="1097280"/>
          </a:xfrm>
          <a:prstGeom prst="ellipse">
            <a:avLst/>
          </a:prstGeom>
          <a:solidFill>
            <a:schemeClr val="accent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 name="Title 1">
            <a:extLst>
              <a:ext uri="{FF2B5EF4-FFF2-40B4-BE49-F238E27FC236}">
                <a16:creationId xmlns:a16="http://schemas.microsoft.com/office/drawing/2014/main" id="{320E747C-90A7-80AA-AC6C-06F0ACD0F2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CC229-3F20-56F9-865D-C93EC95AB5F4}"/>
              </a:ext>
            </a:extLst>
          </p:cNvPr>
          <p:cNvSpPr>
            <a:spLocks noGrp="1"/>
          </p:cNvSpPr>
          <p:nvPr>
            <p:ph idx="1"/>
          </p:nvPr>
        </p:nvSpPr>
        <p:spPr>
          <a:xfrm>
            <a:off x="685800" y="3154902"/>
            <a:ext cx="3291840" cy="2474373"/>
          </a:xfrm>
        </p:spPr>
        <p:txBody>
          <a:bodyPr/>
          <a:lstStyle>
            <a:lvl1pPr>
              <a:defRPr b="0" i="0">
                <a:latin typeface="Roboto Light" panose="02000000000000000000" pitchFamily="2" charset="0"/>
              </a:defRPr>
            </a:lvl1pPr>
            <a:lvl2pPr>
              <a:defRPr b="0" i="0">
                <a:latin typeface="Roboto Light" panose="02000000000000000000" pitchFamily="2" charset="0"/>
              </a:defRPr>
            </a:lvl2pPr>
            <a:lvl3pPr>
              <a:defRPr b="0" i="0">
                <a:latin typeface="Roboto Light" panose="02000000000000000000" pitchFamily="2" charset="0"/>
              </a:defRPr>
            </a:lvl3pPr>
            <a:lvl4pPr>
              <a:defRPr b="0" i="0">
                <a:latin typeface="Roboto Light" panose="02000000000000000000" pitchFamily="2" charset="0"/>
              </a:defRPr>
            </a:lvl4pPr>
            <a:lvl5pPr>
              <a:defRPr b="0" i="0">
                <a:latin typeface="Roboto Light" panose="020000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F98EEF0A-950E-289B-E22B-F69497930284}"/>
              </a:ext>
            </a:extLst>
          </p:cNvPr>
          <p:cNvSpPr>
            <a:spLocks noGrp="1"/>
          </p:cNvSpPr>
          <p:nvPr>
            <p:ph type="sldNum" sz="quarter" idx="12"/>
          </p:nvPr>
        </p:nvSpPr>
        <p:spPr>
          <a:xfrm>
            <a:off x="8046720" y="6217920"/>
            <a:ext cx="3840480" cy="274320"/>
          </a:xfrm>
          <a:prstGeom prst="rect">
            <a:avLst/>
          </a:prstGeom>
        </p:spPr>
        <p:txBody>
          <a:bodyPr lIns="0" tIns="0" rIns="0" bIns="0"/>
          <a:lstStyle>
            <a:lvl1pPr algn="r">
              <a:defRPr sz="1600" b="0" i="0">
                <a:solidFill>
                  <a:schemeClr val="tx2"/>
                </a:solidFill>
                <a:latin typeface="Roboto Light" panose="02000000000000000000" pitchFamily="2" charset="0"/>
              </a:defRPr>
            </a:lvl1pPr>
          </a:lstStyle>
          <a:p>
            <a:r>
              <a:rPr lang="en-US"/>
              <a:t>RESERVOIR  |  Title of Presentation  |  </a:t>
            </a:r>
            <a:fld id="{AE26DC2C-04F3-1F40-BDA9-86D3931E7823}" type="slidenum">
              <a:rPr lang="en-US" smtClean="0"/>
              <a:pPr/>
              <a:t>‹#›</a:t>
            </a:fld>
            <a:endParaRPr lang="en-US"/>
          </a:p>
        </p:txBody>
      </p:sp>
      <p:pic>
        <p:nvPicPr>
          <p:cNvPr id="8" name="Picture 7">
            <a:extLst>
              <a:ext uri="{FF2B5EF4-FFF2-40B4-BE49-F238E27FC236}">
                <a16:creationId xmlns:a16="http://schemas.microsoft.com/office/drawing/2014/main" id="{C8455973-87BA-FB55-7DEF-596EE4D8F848}"/>
              </a:ext>
            </a:extLst>
          </p:cNvPr>
          <p:cNvPicPr>
            <a:picLocks noChangeAspect="1"/>
          </p:cNvPicPr>
          <p:nvPr userDrawn="1"/>
        </p:nvPicPr>
        <p:blipFill>
          <a:blip r:embed="rId2"/>
          <a:stretch>
            <a:fillRect/>
          </a:stretch>
        </p:blipFill>
        <p:spPr>
          <a:xfrm>
            <a:off x="11155680" y="457200"/>
            <a:ext cx="647700" cy="647700"/>
          </a:xfrm>
          <a:prstGeom prst="rect">
            <a:avLst/>
          </a:prstGeom>
          <a:effectLst>
            <a:outerShdw blurRad="50800" dist="38100" dir="2700000" algn="tl" rotWithShape="0">
              <a:prstClr val="black">
                <a:alpha val="40000"/>
              </a:prstClr>
            </a:outerShdw>
          </a:effectLst>
        </p:spPr>
      </p:pic>
      <p:sp>
        <p:nvSpPr>
          <p:cNvPr id="14" name="Content Placeholder 2">
            <a:extLst>
              <a:ext uri="{FF2B5EF4-FFF2-40B4-BE49-F238E27FC236}">
                <a16:creationId xmlns:a16="http://schemas.microsoft.com/office/drawing/2014/main" id="{63576EA3-4A90-EE3D-0990-243F2543ED59}"/>
              </a:ext>
            </a:extLst>
          </p:cNvPr>
          <p:cNvSpPr>
            <a:spLocks noGrp="1"/>
          </p:cNvSpPr>
          <p:nvPr>
            <p:ph idx="13"/>
          </p:nvPr>
        </p:nvSpPr>
        <p:spPr>
          <a:xfrm>
            <a:off x="4459566" y="3154902"/>
            <a:ext cx="3291840" cy="2474373"/>
          </a:xfrm>
        </p:spPr>
        <p:txBody>
          <a:bodyPr/>
          <a:lstStyle>
            <a:lvl1pPr>
              <a:defRPr b="0" i="0">
                <a:latin typeface="Roboto Light" panose="02000000000000000000" pitchFamily="2" charset="0"/>
              </a:defRPr>
            </a:lvl1pPr>
            <a:lvl2pPr>
              <a:defRPr b="0" i="0">
                <a:latin typeface="Roboto Light" panose="02000000000000000000" pitchFamily="2" charset="0"/>
              </a:defRPr>
            </a:lvl2pPr>
            <a:lvl3pPr>
              <a:defRPr b="0" i="0">
                <a:latin typeface="Roboto Light" panose="02000000000000000000" pitchFamily="2" charset="0"/>
              </a:defRPr>
            </a:lvl3pPr>
            <a:lvl4pPr>
              <a:defRPr b="0" i="0">
                <a:latin typeface="Roboto Light" panose="02000000000000000000" pitchFamily="2" charset="0"/>
              </a:defRPr>
            </a:lvl4pPr>
            <a:lvl5pPr>
              <a:defRPr b="0" i="0">
                <a:latin typeface="Roboto Light" panose="020000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2">
            <a:extLst>
              <a:ext uri="{FF2B5EF4-FFF2-40B4-BE49-F238E27FC236}">
                <a16:creationId xmlns:a16="http://schemas.microsoft.com/office/drawing/2014/main" id="{AF3A2509-F800-0E13-F875-6EEA102C4431}"/>
              </a:ext>
            </a:extLst>
          </p:cNvPr>
          <p:cNvSpPr>
            <a:spLocks noGrp="1"/>
          </p:cNvSpPr>
          <p:nvPr>
            <p:ph idx="14"/>
          </p:nvPr>
        </p:nvSpPr>
        <p:spPr>
          <a:xfrm>
            <a:off x="8227732" y="3154902"/>
            <a:ext cx="3291840" cy="2474373"/>
          </a:xfrm>
        </p:spPr>
        <p:txBody>
          <a:bodyPr/>
          <a:lstStyle>
            <a:lvl1pPr>
              <a:defRPr b="0" i="0">
                <a:latin typeface="Roboto Light" panose="02000000000000000000" pitchFamily="2" charset="0"/>
              </a:defRPr>
            </a:lvl1pPr>
            <a:lvl2pPr>
              <a:defRPr b="0" i="0">
                <a:latin typeface="Roboto Light" panose="02000000000000000000" pitchFamily="2" charset="0"/>
              </a:defRPr>
            </a:lvl2pPr>
            <a:lvl3pPr>
              <a:defRPr b="0" i="0">
                <a:latin typeface="Roboto Light" panose="02000000000000000000" pitchFamily="2" charset="0"/>
              </a:defRPr>
            </a:lvl3pPr>
            <a:lvl4pPr>
              <a:defRPr b="0" i="0">
                <a:latin typeface="Roboto Light" panose="02000000000000000000" pitchFamily="2" charset="0"/>
              </a:defRPr>
            </a:lvl4pPr>
            <a:lvl5pPr>
              <a:defRPr b="0" i="0">
                <a:latin typeface="Roboto Light" panose="020000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5" name="Graphic 24">
            <a:extLst>
              <a:ext uri="{FF2B5EF4-FFF2-40B4-BE49-F238E27FC236}">
                <a16:creationId xmlns:a16="http://schemas.microsoft.com/office/drawing/2014/main" id="{0656A57D-412A-1F21-895D-3EFD1B24FB6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2992921" y="2082103"/>
            <a:ext cx="731520" cy="731520"/>
          </a:xfrm>
          <a:prstGeom prst="rect">
            <a:avLst/>
          </a:prstGeom>
        </p:spPr>
      </p:pic>
      <p:pic>
        <p:nvPicPr>
          <p:cNvPr id="26" name="Graphic 25">
            <a:extLst>
              <a:ext uri="{FF2B5EF4-FFF2-40B4-BE49-F238E27FC236}">
                <a16:creationId xmlns:a16="http://schemas.microsoft.com/office/drawing/2014/main" id="{E8A65576-1D96-0563-C947-12FC7D7D08A2}"/>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6780060" y="2110679"/>
            <a:ext cx="731520" cy="731520"/>
          </a:xfrm>
          <a:prstGeom prst="rect">
            <a:avLst/>
          </a:prstGeom>
        </p:spPr>
      </p:pic>
      <p:pic>
        <p:nvPicPr>
          <p:cNvPr id="27" name="Graphic 26">
            <a:extLst>
              <a:ext uri="{FF2B5EF4-FFF2-40B4-BE49-F238E27FC236}">
                <a16:creationId xmlns:a16="http://schemas.microsoft.com/office/drawing/2014/main" id="{376702C7-E915-2CA7-67A4-26C1A83D02F7}"/>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10548226" y="2110679"/>
            <a:ext cx="731520" cy="731520"/>
          </a:xfrm>
          <a:prstGeom prst="rect">
            <a:avLst/>
          </a:prstGeom>
        </p:spPr>
      </p:pic>
    </p:spTree>
    <p:extLst>
      <p:ext uri="{BB962C8B-B14F-4D97-AF65-F5344CB8AC3E}">
        <p14:creationId xmlns:p14="http://schemas.microsoft.com/office/powerpoint/2010/main" val="30783150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itle and 3 circ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E747C-90A7-80AA-AC6C-06F0ACD0F20A}"/>
              </a:ext>
            </a:extLst>
          </p:cNvPr>
          <p:cNvSpPr>
            <a:spLocks noGrp="1"/>
          </p:cNvSpPr>
          <p:nvPr>
            <p:ph type="title"/>
          </p:nvPr>
        </p:nvSpPr>
        <p:spPr/>
        <p:txBody>
          <a:bodyPr/>
          <a:lstStyle/>
          <a:p>
            <a:r>
              <a:rPr lang="en-US"/>
              <a:t>Click to edit Master title style</a:t>
            </a:r>
          </a:p>
        </p:txBody>
      </p:sp>
      <p:cxnSp>
        <p:nvCxnSpPr>
          <p:cNvPr id="4" name="Straight Connector 3">
            <a:extLst>
              <a:ext uri="{FF2B5EF4-FFF2-40B4-BE49-F238E27FC236}">
                <a16:creationId xmlns:a16="http://schemas.microsoft.com/office/drawing/2014/main" id="{37E39CE0-4420-12EF-12C4-1666A01F93D7}"/>
              </a:ext>
            </a:extLst>
          </p:cNvPr>
          <p:cNvCxnSpPr>
            <a:cxnSpLocks/>
            <a:stCxn id="16" idx="5"/>
          </p:cNvCxnSpPr>
          <p:nvPr userDrawn="1"/>
        </p:nvCxnSpPr>
        <p:spPr>
          <a:xfrm>
            <a:off x="3954177" y="2749105"/>
            <a:ext cx="430858" cy="371557"/>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48685B0-74AD-50DD-5C9A-D05F08890D45}"/>
              </a:ext>
            </a:extLst>
          </p:cNvPr>
          <p:cNvCxnSpPr>
            <a:cxnSpLocks/>
            <a:endCxn id="32" idx="7"/>
          </p:cNvCxnSpPr>
          <p:nvPr userDrawn="1"/>
        </p:nvCxnSpPr>
        <p:spPr>
          <a:xfrm flipH="1">
            <a:off x="3954177" y="4213424"/>
            <a:ext cx="392003" cy="32709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Google Shape;10134;p193">
            <a:extLst>
              <a:ext uri="{FF2B5EF4-FFF2-40B4-BE49-F238E27FC236}">
                <a16:creationId xmlns:a16="http://schemas.microsoft.com/office/drawing/2014/main" id="{7619315E-875E-72AD-23C9-02DC653234B1}"/>
              </a:ext>
            </a:extLst>
          </p:cNvPr>
          <p:cNvSpPr>
            <a:spLocks noChangeAspect="1"/>
          </p:cNvSpPr>
          <p:nvPr userDrawn="1"/>
        </p:nvSpPr>
        <p:spPr>
          <a:xfrm>
            <a:off x="3174484" y="1968616"/>
            <a:ext cx="913467" cy="914400"/>
          </a:xfrm>
          <a:prstGeom prst="ellipse">
            <a:avLst/>
          </a:prstGeom>
          <a:solidFill>
            <a:schemeClr val="accent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 name="Google Shape;10134;p193">
            <a:extLst>
              <a:ext uri="{FF2B5EF4-FFF2-40B4-BE49-F238E27FC236}">
                <a16:creationId xmlns:a16="http://schemas.microsoft.com/office/drawing/2014/main" id="{6807B14B-F21A-DB59-1351-ADF1C34B47A2}"/>
              </a:ext>
            </a:extLst>
          </p:cNvPr>
          <p:cNvSpPr>
            <a:spLocks noChangeAspect="1"/>
          </p:cNvSpPr>
          <p:nvPr userDrawn="1"/>
        </p:nvSpPr>
        <p:spPr>
          <a:xfrm>
            <a:off x="3174484" y="4406603"/>
            <a:ext cx="913467" cy="914400"/>
          </a:xfrm>
          <a:prstGeom prst="ellipse">
            <a:avLst/>
          </a:prstGeom>
          <a:solidFill>
            <a:schemeClr val="accent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 name="Google Shape;10134;p193">
            <a:extLst>
              <a:ext uri="{FF2B5EF4-FFF2-40B4-BE49-F238E27FC236}">
                <a16:creationId xmlns:a16="http://schemas.microsoft.com/office/drawing/2014/main" id="{242A5DF3-4CF5-C79A-3629-5FD8CD32DFC5}"/>
              </a:ext>
            </a:extLst>
          </p:cNvPr>
          <p:cNvSpPr>
            <a:spLocks noChangeAspect="1"/>
          </p:cNvSpPr>
          <p:nvPr userDrawn="1"/>
        </p:nvSpPr>
        <p:spPr>
          <a:xfrm>
            <a:off x="2828225" y="3216211"/>
            <a:ext cx="913467" cy="914400"/>
          </a:xfrm>
          <a:prstGeom prst="ellipse">
            <a:avLst/>
          </a:prstGeom>
          <a:solidFill>
            <a:schemeClr val="accent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cxnSp>
        <p:nvCxnSpPr>
          <p:cNvPr id="37" name="Straight Connector 36">
            <a:extLst>
              <a:ext uri="{FF2B5EF4-FFF2-40B4-BE49-F238E27FC236}">
                <a16:creationId xmlns:a16="http://schemas.microsoft.com/office/drawing/2014/main" id="{735D2991-5A69-47B3-7CAC-727ABC21EFA9}"/>
              </a:ext>
            </a:extLst>
          </p:cNvPr>
          <p:cNvCxnSpPr>
            <a:cxnSpLocks/>
          </p:cNvCxnSpPr>
          <p:nvPr userDrawn="1"/>
        </p:nvCxnSpPr>
        <p:spPr>
          <a:xfrm flipV="1">
            <a:off x="3741692" y="3671902"/>
            <a:ext cx="297084" cy="301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D26C276-82B5-2A6E-478F-FC1B77328DE2}"/>
              </a:ext>
            </a:extLst>
          </p:cNvPr>
          <p:cNvSpPr>
            <a:spLocks noChangeAspect="1"/>
          </p:cNvSpPr>
          <p:nvPr userDrawn="1"/>
        </p:nvSpPr>
        <p:spPr>
          <a:xfrm>
            <a:off x="3946403" y="2667571"/>
            <a:ext cx="2011680" cy="2011680"/>
          </a:xfrm>
          <a:prstGeom prst="ellipse">
            <a:avLst/>
          </a:prstGeom>
          <a:ln w="762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ontent Placeholder 2">
            <a:extLst>
              <a:ext uri="{FF2B5EF4-FFF2-40B4-BE49-F238E27FC236}">
                <a16:creationId xmlns:a16="http://schemas.microsoft.com/office/drawing/2014/main" id="{866AAE7F-933E-87C8-9CF9-31AE256FDFE4}"/>
              </a:ext>
            </a:extLst>
          </p:cNvPr>
          <p:cNvSpPr>
            <a:spLocks noGrp="1"/>
          </p:cNvSpPr>
          <p:nvPr>
            <p:ph idx="15"/>
          </p:nvPr>
        </p:nvSpPr>
        <p:spPr>
          <a:xfrm>
            <a:off x="3946404" y="4563817"/>
            <a:ext cx="2011679" cy="1614977"/>
          </a:xfrm>
        </p:spPr>
        <p:txBody>
          <a:bodyPr anchor="ctr"/>
          <a:lstStyle>
            <a:lvl1pPr marL="0" indent="0" algn="ctr">
              <a:buNone/>
              <a:defRPr b="0" i="0">
                <a:solidFill>
                  <a:schemeClr val="tx1"/>
                </a:solidFill>
                <a:latin typeface="Roboto" panose="02000000000000000000" pitchFamily="2" charset="0"/>
                <a:ea typeface="Roboto" panose="02000000000000000000" pitchFamily="2" charset="0"/>
                <a:cs typeface="Roboto" panose="02000000000000000000" pitchFamily="2" charset="0"/>
              </a:defRPr>
            </a:lvl1pPr>
            <a:lvl2pPr marL="228600" indent="0">
              <a:buNone/>
              <a:defRPr b="0" i="0">
                <a:latin typeface="Roboto Light" panose="02000000000000000000" pitchFamily="2" charset="0"/>
              </a:defRPr>
            </a:lvl2pPr>
            <a:lvl3pPr marL="457200" indent="0">
              <a:buNone/>
              <a:defRPr b="0" i="0">
                <a:latin typeface="Roboto Light" panose="02000000000000000000" pitchFamily="2" charset="0"/>
              </a:defRPr>
            </a:lvl3pPr>
            <a:lvl4pPr marL="685800" indent="0">
              <a:buNone/>
              <a:defRPr b="0" i="0">
                <a:latin typeface="Roboto Light" panose="02000000000000000000" pitchFamily="2" charset="0"/>
              </a:defRPr>
            </a:lvl4pPr>
            <a:lvl5pPr marL="914400" indent="0">
              <a:buNone/>
              <a:defRPr b="0" i="0">
                <a:latin typeface="Roboto Light" panose="02000000000000000000" pitchFamily="2" charset="0"/>
              </a:defRPr>
            </a:lvl5pPr>
          </a:lstStyle>
          <a:p>
            <a:pPr lvl="0"/>
            <a:r>
              <a:rPr lang="en-US"/>
              <a:t>Click to edit Master text styles</a:t>
            </a:r>
          </a:p>
        </p:txBody>
      </p:sp>
      <p:sp>
        <p:nvSpPr>
          <p:cNvPr id="56" name="Content Placeholder 2">
            <a:extLst>
              <a:ext uri="{FF2B5EF4-FFF2-40B4-BE49-F238E27FC236}">
                <a16:creationId xmlns:a16="http://schemas.microsoft.com/office/drawing/2014/main" id="{3F4F25BA-7855-C2F8-5790-33D5BEAFC6DD}"/>
              </a:ext>
            </a:extLst>
          </p:cNvPr>
          <p:cNvSpPr>
            <a:spLocks noGrp="1"/>
          </p:cNvSpPr>
          <p:nvPr>
            <p:ph idx="16"/>
          </p:nvPr>
        </p:nvSpPr>
        <p:spPr>
          <a:xfrm>
            <a:off x="742219" y="1975516"/>
            <a:ext cx="2329516" cy="907500"/>
          </a:xfrm>
        </p:spPr>
        <p:txBody>
          <a:bodyPr/>
          <a:lstStyle>
            <a:lvl1pPr marL="0" indent="0">
              <a:lnSpc>
                <a:spcPct val="100000"/>
              </a:lnSpc>
              <a:buNone/>
              <a:defRPr sz="1800" b="0" i="0">
                <a:latin typeface="Roboto Light" panose="02000000000000000000" pitchFamily="2" charset="0"/>
              </a:defRPr>
            </a:lvl1pPr>
            <a:lvl2pPr marL="228600" indent="0">
              <a:buNone/>
              <a:defRPr b="0" i="0">
                <a:latin typeface="Roboto Light" panose="02000000000000000000" pitchFamily="2" charset="0"/>
              </a:defRPr>
            </a:lvl2pPr>
            <a:lvl3pPr marL="457200" indent="0">
              <a:buNone/>
              <a:defRPr b="0" i="0">
                <a:latin typeface="Roboto Light" panose="02000000000000000000" pitchFamily="2" charset="0"/>
              </a:defRPr>
            </a:lvl3pPr>
            <a:lvl4pPr marL="685800" indent="0">
              <a:buNone/>
              <a:defRPr b="0" i="0">
                <a:latin typeface="Roboto Light" panose="02000000000000000000" pitchFamily="2" charset="0"/>
              </a:defRPr>
            </a:lvl4pPr>
            <a:lvl5pPr marL="914400" indent="0">
              <a:buNone/>
              <a:defRPr b="0" i="0">
                <a:latin typeface="Roboto Light" panose="02000000000000000000" pitchFamily="2" charset="0"/>
              </a:defRPr>
            </a:lvl5pPr>
          </a:lstStyle>
          <a:p>
            <a:pPr lvl="0"/>
            <a:r>
              <a:rPr lang="en-US"/>
              <a:t>Click to edit Master text styles</a:t>
            </a:r>
          </a:p>
        </p:txBody>
      </p:sp>
      <p:sp>
        <p:nvSpPr>
          <p:cNvPr id="57" name="Content Placeholder 2">
            <a:extLst>
              <a:ext uri="{FF2B5EF4-FFF2-40B4-BE49-F238E27FC236}">
                <a16:creationId xmlns:a16="http://schemas.microsoft.com/office/drawing/2014/main" id="{C49C847F-27A5-59F5-4172-27EE34115CD6}"/>
              </a:ext>
            </a:extLst>
          </p:cNvPr>
          <p:cNvSpPr>
            <a:spLocks noGrp="1"/>
          </p:cNvSpPr>
          <p:nvPr>
            <p:ph idx="17"/>
          </p:nvPr>
        </p:nvSpPr>
        <p:spPr>
          <a:xfrm>
            <a:off x="361945" y="3219661"/>
            <a:ext cx="2329516" cy="907500"/>
          </a:xfrm>
        </p:spPr>
        <p:txBody>
          <a:bodyPr/>
          <a:lstStyle>
            <a:lvl1pPr marL="0" indent="0">
              <a:lnSpc>
                <a:spcPct val="100000"/>
              </a:lnSpc>
              <a:buNone/>
              <a:defRPr sz="1800" b="0" i="0">
                <a:latin typeface="Roboto Light" panose="02000000000000000000" pitchFamily="2" charset="0"/>
              </a:defRPr>
            </a:lvl1pPr>
            <a:lvl2pPr marL="228600" indent="0">
              <a:buNone/>
              <a:defRPr b="0" i="0">
                <a:latin typeface="Roboto Light" panose="02000000000000000000" pitchFamily="2" charset="0"/>
              </a:defRPr>
            </a:lvl2pPr>
            <a:lvl3pPr marL="457200" indent="0">
              <a:buNone/>
              <a:defRPr b="0" i="0">
                <a:latin typeface="Roboto Light" panose="02000000000000000000" pitchFamily="2" charset="0"/>
              </a:defRPr>
            </a:lvl3pPr>
            <a:lvl4pPr marL="685800" indent="0">
              <a:buNone/>
              <a:defRPr b="0" i="0">
                <a:latin typeface="Roboto Light" panose="02000000000000000000" pitchFamily="2" charset="0"/>
              </a:defRPr>
            </a:lvl4pPr>
            <a:lvl5pPr marL="914400" indent="0">
              <a:buNone/>
              <a:defRPr b="0" i="0">
                <a:latin typeface="Roboto Light" panose="02000000000000000000" pitchFamily="2" charset="0"/>
              </a:defRPr>
            </a:lvl5pPr>
          </a:lstStyle>
          <a:p>
            <a:pPr lvl="0"/>
            <a:r>
              <a:rPr lang="en-US"/>
              <a:t>Click to edit Master text styles</a:t>
            </a:r>
          </a:p>
        </p:txBody>
      </p:sp>
      <p:sp>
        <p:nvSpPr>
          <p:cNvPr id="58" name="Content Placeholder 2">
            <a:extLst>
              <a:ext uri="{FF2B5EF4-FFF2-40B4-BE49-F238E27FC236}">
                <a16:creationId xmlns:a16="http://schemas.microsoft.com/office/drawing/2014/main" id="{9AA1391B-23B0-A496-5403-97CE095161E5}"/>
              </a:ext>
            </a:extLst>
          </p:cNvPr>
          <p:cNvSpPr>
            <a:spLocks noGrp="1"/>
          </p:cNvSpPr>
          <p:nvPr>
            <p:ph idx="18"/>
          </p:nvPr>
        </p:nvSpPr>
        <p:spPr>
          <a:xfrm>
            <a:off x="742219" y="4463806"/>
            <a:ext cx="2329516" cy="907500"/>
          </a:xfrm>
        </p:spPr>
        <p:txBody>
          <a:bodyPr/>
          <a:lstStyle>
            <a:lvl1pPr marL="0" indent="0">
              <a:lnSpc>
                <a:spcPct val="100000"/>
              </a:lnSpc>
              <a:buNone/>
              <a:defRPr sz="1800" b="0" i="0">
                <a:latin typeface="Roboto Light" panose="02000000000000000000" pitchFamily="2" charset="0"/>
              </a:defRPr>
            </a:lvl1pPr>
            <a:lvl2pPr marL="228600" indent="0">
              <a:buNone/>
              <a:defRPr b="0" i="0">
                <a:latin typeface="Roboto Light" panose="02000000000000000000" pitchFamily="2" charset="0"/>
              </a:defRPr>
            </a:lvl2pPr>
            <a:lvl3pPr marL="457200" indent="0">
              <a:buNone/>
              <a:defRPr b="0" i="0">
                <a:latin typeface="Roboto Light" panose="02000000000000000000" pitchFamily="2" charset="0"/>
              </a:defRPr>
            </a:lvl3pPr>
            <a:lvl4pPr marL="685800" indent="0">
              <a:buNone/>
              <a:defRPr b="0" i="0">
                <a:latin typeface="Roboto Light" panose="02000000000000000000" pitchFamily="2" charset="0"/>
              </a:defRPr>
            </a:lvl4pPr>
            <a:lvl5pPr marL="914400" indent="0">
              <a:buNone/>
              <a:defRPr b="0" i="0">
                <a:latin typeface="Roboto Light" panose="02000000000000000000" pitchFamily="2" charset="0"/>
              </a:defRPr>
            </a:lvl5pPr>
          </a:lstStyle>
          <a:p>
            <a:pPr lvl="0"/>
            <a:r>
              <a:rPr lang="en-US"/>
              <a:t>Click to edit Master text styles</a:t>
            </a:r>
          </a:p>
        </p:txBody>
      </p:sp>
      <p:cxnSp>
        <p:nvCxnSpPr>
          <p:cNvPr id="59" name="Straight Connector 58">
            <a:extLst>
              <a:ext uri="{FF2B5EF4-FFF2-40B4-BE49-F238E27FC236}">
                <a16:creationId xmlns:a16="http://schemas.microsoft.com/office/drawing/2014/main" id="{F09C440B-2303-BEBD-798B-E3103FE079EB}"/>
              </a:ext>
            </a:extLst>
          </p:cNvPr>
          <p:cNvCxnSpPr>
            <a:cxnSpLocks/>
            <a:stCxn id="61" idx="5"/>
          </p:cNvCxnSpPr>
          <p:nvPr userDrawn="1"/>
        </p:nvCxnSpPr>
        <p:spPr>
          <a:xfrm flipH="1">
            <a:off x="7887423" y="2749105"/>
            <a:ext cx="430858" cy="371557"/>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3082CAE8-3863-AD7F-5907-183104C2D38B}"/>
              </a:ext>
            </a:extLst>
          </p:cNvPr>
          <p:cNvCxnSpPr>
            <a:cxnSpLocks/>
            <a:endCxn id="62" idx="7"/>
          </p:cNvCxnSpPr>
          <p:nvPr userDrawn="1"/>
        </p:nvCxnSpPr>
        <p:spPr>
          <a:xfrm>
            <a:off x="7926278" y="4213424"/>
            <a:ext cx="392003" cy="32709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61" name="Google Shape;10134;p193">
            <a:extLst>
              <a:ext uri="{FF2B5EF4-FFF2-40B4-BE49-F238E27FC236}">
                <a16:creationId xmlns:a16="http://schemas.microsoft.com/office/drawing/2014/main" id="{7B8E0981-4C3F-C9FB-6D99-BACF3BA99CFD}"/>
              </a:ext>
            </a:extLst>
          </p:cNvPr>
          <p:cNvSpPr>
            <a:spLocks noChangeAspect="1"/>
          </p:cNvSpPr>
          <p:nvPr userDrawn="1"/>
        </p:nvSpPr>
        <p:spPr>
          <a:xfrm flipH="1">
            <a:off x="8184507" y="1968616"/>
            <a:ext cx="913467" cy="914400"/>
          </a:xfrm>
          <a:prstGeom prst="ellipse">
            <a:avLst/>
          </a:prstGeom>
          <a:solidFill>
            <a:schemeClr val="accent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2" name="Google Shape;10134;p193">
            <a:extLst>
              <a:ext uri="{FF2B5EF4-FFF2-40B4-BE49-F238E27FC236}">
                <a16:creationId xmlns:a16="http://schemas.microsoft.com/office/drawing/2014/main" id="{F05362E3-C0E6-7388-ADBF-C0A28DB2AA58}"/>
              </a:ext>
            </a:extLst>
          </p:cNvPr>
          <p:cNvSpPr>
            <a:spLocks noChangeAspect="1"/>
          </p:cNvSpPr>
          <p:nvPr userDrawn="1"/>
        </p:nvSpPr>
        <p:spPr>
          <a:xfrm flipH="1">
            <a:off x="8184507" y="4406603"/>
            <a:ext cx="913467" cy="914400"/>
          </a:xfrm>
          <a:prstGeom prst="ellipse">
            <a:avLst/>
          </a:prstGeom>
          <a:solidFill>
            <a:schemeClr val="accent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3" name="Google Shape;10134;p193">
            <a:extLst>
              <a:ext uri="{FF2B5EF4-FFF2-40B4-BE49-F238E27FC236}">
                <a16:creationId xmlns:a16="http://schemas.microsoft.com/office/drawing/2014/main" id="{FD17037C-A5F1-616E-47D9-F416E969E489}"/>
              </a:ext>
            </a:extLst>
          </p:cNvPr>
          <p:cNvSpPr>
            <a:spLocks noChangeAspect="1"/>
          </p:cNvSpPr>
          <p:nvPr userDrawn="1"/>
        </p:nvSpPr>
        <p:spPr>
          <a:xfrm flipH="1">
            <a:off x="8530766" y="3216211"/>
            <a:ext cx="913467" cy="914400"/>
          </a:xfrm>
          <a:prstGeom prst="ellipse">
            <a:avLst/>
          </a:prstGeom>
          <a:solidFill>
            <a:schemeClr val="accent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cxnSp>
        <p:nvCxnSpPr>
          <p:cNvPr id="64" name="Straight Connector 63">
            <a:extLst>
              <a:ext uri="{FF2B5EF4-FFF2-40B4-BE49-F238E27FC236}">
                <a16:creationId xmlns:a16="http://schemas.microsoft.com/office/drawing/2014/main" id="{16B76752-5EA7-615E-5E71-A0A4340C6FD0}"/>
              </a:ext>
            </a:extLst>
          </p:cNvPr>
          <p:cNvCxnSpPr>
            <a:cxnSpLocks/>
          </p:cNvCxnSpPr>
          <p:nvPr userDrawn="1"/>
        </p:nvCxnSpPr>
        <p:spPr>
          <a:xfrm flipH="1" flipV="1">
            <a:off x="8233682" y="3671902"/>
            <a:ext cx="297084" cy="301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65" name="Oval 64">
            <a:extLst>
              <a:ext uri="{FF2B5EF4-FFF2-40B4-BE49-F238E27FC236}">
                <a16:creationId xmlns:a16="http://schemas.microsoft.com/office/drawing/2014/main" id="{962AD482-7246-A67B-F16F-B4A08FBE88BA}"/>
              </a:ext>
            </a:extLst>
          </p:cNvPr>
          <p:cNvSpPr>
            <a:spLocks noChangeAspect="1"/>
          </p:cNvSpPr>
          <p:nvPr userDrawn="1"/>
        </p:nvSpPr>
        <p:spPr>
          <a:xfrm flipH="1">
            <a:off x="6314375" y="2667571"/>
            <a:ext cx="2011680" cy="2011680"/>
          </a:xfrm>
          <a:prstGeom prst="ellipse">
            <a:avLst/>
          </a:prstGeom>
          <a:ln w="762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Content Placeholder 2">
            <a:extLst>
              <a:ext uri="{FF2B5EF4-FFF2-40B4-BE49-F238E27FC236}">
                <a16:creationId xmlns:a16="http://schemas.microsoft.com/office/drawing/2014/main" id="{C18D4AD5-3846-798D-9FA5-053A273AB538}"/>
              </a:ext>
            </a:extLst>
          </p:cNvPr>
          <p:cNvSpPr>
            <a:spLocks noGrp="1"/>
          </p:cNvSpPr>
          <p:nvPr userDrawn="1">
            <p:ph idx="19"/>
          </p:nvPr>
        </p:nvSpPr>
        <p:spPr>
          <a:xfrm>
            <a:off x="9224705" y="1975516"/>
            <a:ext cx="2329516" cy="907500"/>
          </a:xfrm>
        </p:spPr>
        <p:txBody>
          <a:bodyPr/>
          <a:lstStyle>
            <a:lvl1pPr marL="0" indent="0">
              <a:lnSpc>
                <a:spcPct val="100000"/>
              </a:lnSpc>
              <a:buNone/>
              <a:defRPr sz="1800" b="0" i="0">
                <a:latin typeface="Roboto Light" panose="02000000000000000000" pitchFamily="2" charset="0"/>
              </a:defRPr>
            </a:lvl1pPr>
            <a:lvl2pPr marL="228600" indent="0">
              <a:buNone/>
              <a:defRPr b="0" i="0">
                <a:latin typeface="Roboto Light" panose="02000000000000000000" pitchFamily="2" charset="0"/>
              </a:defRPr>
            </a:lvl2pPr>
            <a:lvl3pPr marL="457200" indent="0">
              <a:buNone/>
              <a:defRPr b="0" i="0">
                <a:latin typeface="Roboto Light" panose="02000000000000000000" pitchFamily="2" charset="0"/>
              </a:defRPr>
            </a:lvl3pPr>
            <a:lvl4pPr marL="685800" indent="0">
              <a:buNone/>
              <a:defRPr b="0" i="0">
                <a:latin typeface="Roboto Light" panose="02000000000000000000" pitchFamily="2" charset="0"/>
              </a:defRPr>
            </a:lvl4pPr>
            <a:lvl5pPr marL="914400" indent="0">
              <a:buNone/>
              <a:defRPr b="0" i="0">
                <a:latin typeface="Roboto Light" panose="02000000000000000000" pitchFamily="2" charset="0"/>
              </a:defRPr>
            </a:lvl5pPr>
          </a:lstStyle>
          <a:p>
            <a:pPr lvl="0"/>
            <a:r>
              <a:rPr lang="en-US"/>
              <a:t>Click to edit Master text styles</a:t>
            </a:r>
          </a:p>
        </p:txBody>
      </p:sp>
      <p:sp>
        <p:nvSpPr>
          <p:cNvPr id="67" name="Content Placeholder 2">
            <a:extLst>
              <a:ext uri="{FF2B5EF4-FFF2-40B4-BE49-F238E27FC236}">
                <a16:creationId xmlns:a16="http://schemas.microsoft.com/office/drawing/2014/main" id="{F1575B60-C042-2851-25E6-6F5EABF8FA79}"/>
              </a:ext>
            </a:extLst>
          </p:cNvPr>
          <p:cNvSpPr>
            <a:spLocks noGrp="1"/>
          </p:cNvSpPr>
          <p:nvPr userDrawn="1">
            <p:ph idx="20"/>
          </p:nvPr>
        </p:nvSpPr>
        <p:spPr>
          <a:xfrm>
            <a:off x="9557684" y="3219661"/>
            <a:ext cx="2329516" cy="907500"/>
          </a:xfrm>
        </p:spPr>
        <p:txBody>
          <a:bodyPr/>
          <a:lstStyle>
            <a:lvl1pPr marL="0" indent="0">
              <a:lnSpc>
                <a:spcPct val="100000"/>
              </a:lnSpc>
              <a:buNone/>
              <a:defRPr sz="1800" b="0" i="0">
                <a:latin typeface="Roboto Light" panose="02000000000000000000" pitchFamily="2" charset="0"/>
              </a:defRPr>
            </a:lvl1pPr>
            <a:lvl2pPr marL="228600" indent="0">
              <a:buNone/>
              <a:defRPr b="0" i="0">
                <a:latin typeface="Roboto Light" panose="02000000000000000000" pitchFamily="2" charset="0"/>
              </a:defRPr>
            </a:lvl2pPr>
            <a:lvl3pPr marL="457200" indent="0">
              <a:buNone/>
              <a:defRPr b="0" i="0">
                <a:latin typeface="Roboto Light" panose="02000000000000000000" pitchFamily="2" charset="0"/>
              </a:defRPr>
            </a:lvl3pPr>
            <a:lvl4pPr marL="685800" indent="0">
              <a:buNone/>
              <a:defRPr b="0" i="0">
                <a:latin typeface="Roboto Light" panose="02000000000000000000" pitchFamily="2" charset="0"/>
              </a:defRPr>
            </a:lvl4pPr>
            <a:lvl5pPr marL="914400" indent="0">
              <a:buNone/>
              <a:defRPr b="0" i="0">
                <a:latin typeface="Roboto Light" panose="02000000000000000000" pitchFamily="2" charset="0"/>
              </a:defRPr>
            </a:lvl5pPr>
          </a:lstStyle>
          <a:p>
            <a:pPr lvl="0"/>
            <a:r>
              <a:rPr lang="en-US"/>
              <a:t>Click to edit Master text styles</a:t>
            </a:r>
          </a:p>
        </p:txBody>
      </p:sp>
      <p:sp>
        <p:nvSpPr>
          <p:cNvPr id="68" name="Content Placeholder 2">
            <a:extLst>
              <a:ext uri="{FF2B5EF4-FFF2-40B4-BE49-F238E27FC236}">
                <a16:creationId xmlns:a16="http://schemas.microsoft.com/office/drawing/2014/main" id="{D0AEB7D7-5B11-14B0-604C-47C58BB0A252}"/>
              </a:ext>
            </a:extLst>
          </p:cNvPr>
          <p:cNvSpPr>
            <a:spLocks noGrp="1"/>
          </p:cNvSpPr>
          <p:nvPr userDrawn="1">
            <p:ph idx="21"/>
          </p:nvPr>
        </p:nvSpPr>
        <p:spPr>
          <a:xfrm>
            <a:off x="9224705" y="4463806"/>
            <a:ext cx="2329516" cy="907500"/>
          </a:xfrm>
        </p:spPr>
        <p:txBody>
          <a:bodyPr/>
          <a:lstStyle>
            <a:lvl1pPr marL="0" indent="0">
              <a:lnSpc>
                <a:spcPct val="100000"/>
              </a:lnSpc>
              <a:buNone/>
              <a:defRPr sz="1800" b="0" i="0">
                <a:latin typeface="Roboto Light" panose="02000000000000000000" pitchFamily="2" charset="0"/>
              </a:defRPr>
            </a:lvl1pPr>
            <a:lvl2pPr marL="228600" indent="0">
              <a:buNone/>
              <a:defRPr b="0" i="0">
                <a:latin typeface="Roboto Light" panose="02000000000000000000" pitchFamily="2" charset="0"/>
              </a:defRPr>
            </a:lvl2pPr>
            <a:lvl3pPr marL="457200" indent="0">
              <a:buNone/>
              <a:defRPr b="0" i="0">
                <a:latin typeface="Roboto Light" panose="02000000000000000000" pitchFamily="2" charset="0"/>
              </a:defRPr>
            </a:lvl3pPr>
            <a:lvl4pPr marL="685800" indent="0">
              <a:buNone/>
              <a:defRPr b="0" i="0">
                <a:latin typeface="Roboto Light" panose="02000000000000000000" pitchFamily="2" charset="0"/>
              </a:defRPr>
            </a:lvl4pPr>
            <a:lvl5pPr marL="914400" indent="0">
              <a:buNone/>
              <a:defRPr b="0" i="0">
                <a:latin typeface="Roboto Light" panose="02000000000000000000" pitchFamily="2" charset="0"/>
              </a:defRPr>
            </a:lvl5pPr>
          </a:lstStyle>
          <a:p>
            <a:pPr lvl="0"/>
            <a:r>
              <a:rPr lang="en-US"/>
              <a:t>Click to edit Master text styles</a:t>
            </a:r>
          </a:p>
        </p:txBody>
      </p:sp>
      <p:sp>
        <p:nvSpPr>
          <p:cNvPr id="70" name="Content Placeholder 2">
            <a:extLst>
              <a:ext uri="{FF2B5EF4-FFF2-40B4-BE49-F238E27FC236}">
                <a16:creationId xmlns:a16="http://schemas.microsoft.com/office/drawing/2014/main" id="{DAC1E267-B9DD-C412-638E-183D1EB721A0}"/>
              </a:ext>
            </a:extLst>
          </p:cNvPr>
          <p:cNvSpPr>
            <a:spLocks noGrp="1"/>
          </p:cNvSpPr>
          <p:nvPr>
            <p:ph idx="22"/>
          </p:nvPr>
        </p:nvSpPr>
        <p:spPr>
          <a:xfrm>
            <a:off x="6233919" y="4563817"/>
            <a:ext cx="2011679" cy="1614977"/>
          </a:xfrm>
        </p:spPr>
        <p:txBody>
          <a:bodyPr anchor="ctr"/>
          <a:lstStyle>
            <a:lvl1pPr marL="0" indent="0" algn="ctr">
              <a:buNone/>
              <a:defRPr b="0" i="0">
                <a:solidFill>
                  <a:schemeClr val="tx1"/>
                </a:solidFill>
                <a:latin typeface="Roboto" panose="02000000000000000000" pitchFamily="2" charset="0"/>
                <a:ea typeface="Roboto" panose="02000000000000000000" pitchFamily="2" charset="0"/>
                <a:cs typeface="Roboto" panose="02000000000000000000" pitchFamily="2" charset="0"/>
              </a:defRPr>
            </a:lvl1pPr>
            <a:lvl2pPr marL="228600" indent="0">
              <a:buNone/>
              <a:defRPr b="0" i="0">
                <a:latin typeface="Roboto Light" panose="02000000000000000000" pitchFamily="2" charset="0"/>
              </a:defRPr>
            </a:lvl2pPr>
            <a:lvl3pPr marL="457200" indent="0">
              <a:buNone/>
              <a:defRPr b="0" i="0">
                <a:latin typeface="Roboto Light" panose="02000000000000000000" pitchFamily="2" charset="0"/>
              </a:defRPr>
            </a:lvl3pPr>
            <a:lvl4pPr marL="685800" indent="0">
              <a:buNone/>
              <a:defRPr b="0" i="0">
                <a:latin typeface="Roboto Light" panose="02000000000000000000" pitchFamily="2" charset="0"/>
              </a:defRPr>
            </a:lvl4pPr>
            <a:lvl5pPr marL="914400" indent="0">
              <a:buNone/>
              <a:defRPr b="0" i="0">
                <a:latin typeface="Roboto Light" panose="02000000000000000000" pitchFamily="2" charset="0"/>
              </a:defRPr>
            </a:lvl5pPr>
          </a:lstStyle>
          <a:p>
            <a:pPr lvl="0"/>
            <a:r>
              <a:rPr lang="en-US"/>
              <a:t>Click to edit Master text styles</a:t>
            </a:r>
          </a:p>
        </p:txBody>
      </p:sp>
    </p:spTree>
    <p:extLst>
      <p:ext uri="{BB962C8B-B14F-4D97-AF65-F5344CB8AC3E}">
        <p14:creationId xmlns:p14="http://schemas.microsoft.com/office/powerpoint/2010/main" val="34756721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83775" y="2165008"/>
            <a:ext cx="10515601" cy="4052296"/>
          </a:xfrm>
        </p:spPr>
        <p:txBody>
          <a:bodyPr/>
          <a:lstStyle>
            <a:lvl1pPr marL="0" marR="0" indent="0" algn="l" defTabSz="914172" rtl="0" eaLnBrk="1" fontAlgn="auto" latinLnBrk="0" hangingPunct="1">
              <a:lnSpc>
                <a:spcPct val="90000"/>
              </a:lnSpc>
              <a:spcBef>
                <a:spcPts val="1000"/>
              </a:spcBef>
              <a:spcAft>
                <a:spcPts val="0"/>
              </a:spcAft>
              <a:buClr>
                <a:schemeClr val="accent1"/>
              </a:buClr>
              <a:buSzTx/>
              <a:buFontTx/>
              <a:buNone/>
              <a:tabLst/>
              <a:defRPr sz="1999" b="0" i="0" u="none" spc="0" baseline="0">
                <a:solidFill>
                  <a:schemeClr val="tx1"/>
                </a:solidFill>
                <a:uFill>
                  <a:solidFill>
                    <a:schemeClr val="accent4"/>
                  </a:solidFill>
                </a:uFill>
                <a:latin typeface="Calibri Light" charset="0"/>
                <a:ea typeface="Calibri Light" charset="0"/>
                <a:cs typeface="Calibri Light" charset="0"/>
              </a:defRPr>
            </a:lvl1pPr>
            <a:lvl2pPr>
              <a:buSzPct val="100000"/>
              <a:buFont typeface="Wingdings" pitchFamily="2" charset="2"/>
              <a:buChar char="§"/>
              <a:defRPr sz="1999">
                <a:solidFill>
                  <a:schemeClr val="tx1"/>
                </a:solidFill>
                <a:latin typeface="+mj-lt"/>
              </a:defRPr>
            </a:lvl2pPr>
            <a:lvl3pPr>
              <a:defRPr sz="1999">
                <a:latin typeface="+mj-lt"/>
              </a:defRPr>
            </a:lvl3pPr>
            <a:lvl4pPr marL="1149063" marR="0" indent="-231717" algn="l" defTabSz="914172" rtl="0" eaLnBrk="1" fontAlgn="auto" latinLnBrk="0" hangingPunct="1">
              <a:lnSpc>
                <a:spcPct val="90000"/>
              </a:lnSpc>
              <a:spcBef>
                <a:spcPts val="500"/>
              </a:spcBef>
              <a:spcAft>
                <a:spcPts val="0"/>
              </a:spcAft>
              <a:buClr>
                <a:schemeClr val="accent1"/>
              </a:buClr>
              <a:buSzTx/>
              <a:buFont typeface="Wingdings" charset="2"/>
              <a:buChar char="§"/>
              <a:tabLst/>
              <a:defRPr sz="1999">
                <a:latin typeface="+mj-lt"/>
              </a:defRPr>
            </a:lvl4pPr>
            <a:lvl5pPr>
              <a:defRPr sz="1999">
                <a:latin typeface="+mj-lt"/>
              </a:defRPr>
            </a:lvl5pPr>
          </a:lstStyle>
          <a:p>
            <a:pPr marL="0" marR="0" lvl="0" indent="0" algn="l" defTabSz="914172" rtl="0" eaLnBrk="1" fontAlgn="auto" latinLnBrk="0" hangingPunct="1">
              <a:lnSpc>
                <a:spcPct val="90000"/>
              </a:lnSpc>
              <a:spcBef>
                <a:spcPts val="1000"/>
              </a:spcBef>
              <a:spcAft>
                <a:spcPts val="0"/>
              </a:spcAft>
              <a:buClr>
                <a:schemeClr val="accent1"/>
              </a:buClr>
              <a:buSzTx/>
              <a:buFontTx/>
              <a:buNone/>
              <a:tabLst/>
              <a:defRPr/>
            </a:pPr>
            <a:r>
              <a:rPr lang="en-US" sz="1999">
                <a:latin typeface="Calibri Light" charset="0"/>
                <a:ea typeface="Calibri Light" charset="0"/>
                <a:cs typeface="Calibri Light" charset="0"/>
              </a:rPr>
              <a:t>We will consistently act in the collective best interest on purchasers and coalition members while being candid, transparent and, at times, disruptive in our efforts to improve health and healthcare across America</a:t>
            </a:r>
            <a:endParaRPr lang="en-US"/>
          </a:p>
          <a:p>
            <a:pPr lvl="1"/>
            <a:r>
              <a:rPr lang="en-US"/>
              <a:t>First level–Normal case, Calibri Light, 20 pt.</a:t>
            </a:r>
          </a:p>
          <a:p>
            <a:pPr lvl="1">
              <a:buSzPct val="100000"/>
              <a:buFont typeface="Wingdings" pitchFamily="2" charset="2"/>
              <a:buChar char="§"/>
            </a:pPr>
            <a:r>
              <a:rPr lang="en-US">
                <a:latin typeface="Calibri Light" charset="0"/>
                <a:ea typeface="Calibri Light" charset="0"/>
                <a:cs typeface="Calibri Light" charset="0"/>
              </a:rPr>
              <a:t>Approximately across the U.S., serving nearly every major metropolitan area and multiple primarily rural states</a:t>
            </a:r>
          </a:p>
          <a:p>
            <a:pPr marL="1149063" marR="0" lvl="3" indent="-231717" algn="l" defTabSz="914172" rtl="0" eaLnBrk="1" fontAlgn="auto" latinLnBrk="0" hangingPunct="1">
              <a:lnSpc>
                <a:spcPct val="90000"/>
              </a:lnSpc>
              <a:spcBef>
                <a:spcPts val="500"/>
              </a:spcBef>
              <a:spcAft>
                <a:spcPts val="0"/>
              </a:spcAft>
              <a:buClr>
                <a:schemeClr val="accent1"/>
              </a:buClr>
              <a:buSzTx/>
              <a:buFont typeface="Wingdings" charset="2"/>
              <a:buChar char="§"/>
              <a:tabLst/>
              <a:defRPr/>
            </a:pPr>
            <a:r>
              <a:rPr lang="en-US" sz="1999">
                <a:latin typeface="Calibri Light" charset="0"/>
                <a:ea typeface="Calibri Light" charset="0"/>
                <a:cs typeface="Calibri Light" charset="0"/>
              </a:rPr>
              <a:t>Driving innovation, health and value for organizations and communities across the country</a:t>
            </a:r>
          </a:p>
          <a:p>
            <a:pPr marL="1149063" marR="0" lvl="3" indent="-231717" algn="l" defTabSz="914172" rtl="0" eaLnBrk="1" fontAlgn="auto" latinLnBrk="0" hangingPunct="1">
              <a:lnSpc>
                <a:spcPct val="90000"/>
              </a:lnSpc>
              <a:spcBef>
                <a:spcPts val="500"/>
              </a:spcBef>
              <a:spcAft>
                <a:spcPts val="0"/>
              </a:spcAft>
              <a:buClr>
                <a:schemeClr val="accent1"/>
              </a:buClr>
              <a:buSzTx/>
              <a:buFont typeface="Wingdings" charset="2"/>
              <a:buChar char="§"/>
              <a:tabLst/>
              <a:defRPr/>
            </a:pPr>
            <a:r>
              <a:rPr lang="en-US" sz="1999">
                <a:latin typeface="Calibri Light" charset="0"/>
                <a:ea typeface="Calibri Light" charset="0"/>
                <a:cs typeface="Calibri Light" charset="0"/>
              </a:rPr>
              <a:t>To be a recognized force in leading constructive and collaborative change that enables higher value in the healthcare marketplace</a:t>
            </a:r>
          </a:p>
        </p:txBody>
      </p:sp>
      <p:sp>
        <p:nvSpPr>
          <p:cNvPr id="21" name="Content Placeholder 20"/>
          <p:cNvSpPr>
            <a:spLocks noGrp="1"/>
          </p:cNvSpPr>
          <p:nvPr>
            <p:ph sz="quarter" idx="12" hasCustomPrompt="1"/>
          </p:nvPr>
        </p:nvSpPr>
        <p:spPr>
          <a:xfrm>
            <a:off x="783167" y="1720851"/>
            <a:ext cx="10515601" cy="444500"/>
          </a:xfrm>
        </p:spPr>
        <p:txBody>
          <a:bodyPr/>
          <a:lstStyle>
            <a:lvl1pPr marL="0" marR="0" indent="0" algn="l" defTabSz="914172" rtl="0" eaLnBrk="1" fontAlgn="auto" latinLnBrk="0" hangingPunct="1">
              <a:lnSpc>
                <a:spcPct val="100000"/>
              </a:lnSpc>
              <a:spcBef>
                <a:spcPts val="0"/>
              </a:spcBef>
              <a:spcAft>
                <a:spcPts val="0"/>
              </a:spcAft>
              <a:buClrTx/>
              <a:buSzTx/>
              <a:buFontTx/>
              <a:buNone/>
              <a:tabLst/>
              <a:defRPr sz="2399"/>
            </a:lvl1pPr>
          </a:lstStyle>
          <a:p>
            <a:pPr marL="0" marR="0" lvl="0" indent="0" algn="l" defTabSz="914172" rtl="0" eaLnBrk="1" fontAlgn="auto" latinLnBrk="0" hangingPunct="1">
              <a:lnSpc>
                <a:spcPct val="100000"/>
              </a:lnSpc>
              <a:spcBef>
                <a:spcPts val="0"/>
              </a:spcBef>
              <a:spcAft>
                <a:spcPts val="0"/>
              </a:spcAft>
              <a:buClrTx/>
              <a:buSzTx/>
              <a:buFontTx/>
              <a:buNone/>
              <a:tabLst/>
              <a:defRPr/>
            </a:pPr>
            <a:r>
              <a:rPr lang="en-US" sz="1799" b="0" i="0">
                <a:solidFill>
                  <a:schemeClr val="accent1"/>
                </a:solidFill>
                <a:latin typeface="Calibri" charset="0"/>
                <a:ea typeface="Calibri" charset="0"/>
                <a:cs typeface="Calibri" charset="0"/>
              </a:rPr>
              <a:t>HEADER ONE–ALL CAPS, CALIBRI REG, 18 pt.</a:t>
            </a:r>
          </a:p>
        </p:txBody>
      </p:sp>
      <p:sp>
        <p:nvSpPr>
          <p:cNvPr id="14" name="Content Placeholder 13"/>
          <p:cNvSpPr>
            <a:spLocks noGrp="1"/>
          </p:cNvSpPr>
          <p:nvPr>
            <p:ph sz="quarter" idx="13" hasCustomPrompt="1"/>
          </p:nvPr>
        </p:nvSpPr>
        <p:spPr>
          <a:xfrm>
            <a:off x="783167" y="844550"/>
            <a:ext cx="10515601" cy="776288"/>
          </a:xfrm>
        </p:spPr>
        <p:txBody>
          <a:bodyPr>
            <a:normAutofit/>
          </a:bodyPr>
          <a:lstStyle>
            <a:lvl1pPr marL="0" indent="0">
              <a:buFontTx/>
              <a:buNone/>
              <a:defRPr sz="3199" b="0" baseline="0">
                <a:solidFill>
                  <a:schemeClr val="bg2"/>
                </a:solidFill>
              </a:defRPr>
            </a:lvl1pPr>
          </a:lstStyle>
          <a:p>
            <a:pPr lvl="0"/>
            <a:r>
              <a:rPr lang="en-US"/>
              <a:t>Page One Header — Calibri 32</a:t>
            </a:r>
          </a:p>
        </p:txBody>
      </p:sp>
      <p:sp>
        <p:nvSpPr>
          <p:cNvPr id="8" name="Rectangle 7">
            <a:extLst>
              <a:ext uri="{FF2B5EF4-FFF2-40B4-BE49-F238E27FC236}">
                <a16:creationId xmlns:a16="http://schemas.microsoft.com/office/drawing/2014/main" id="{CF149B8D-B0E4-1D49-9076-0C008DF6DA46}"/>
              </a:ext>
            </a:extLst>
          </p:cNvPr>
          <p:cNvSpPr/>
          <p:nvPr userDrawn="1"/>
        </p:nvSpPr>
        <p:spPr>
          <a:xfrm>
            <a:off x="1" y="0"/>
            <a:ext cx="12192000" cy="396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4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0C7386C6-C382-6C43-9B6F-A9C01445056A}"/>
              </a:ext>
            </a:extLst>
          </p:cNvPr>
          <p:cNvSpPr/>
          <p:nvPr userDrawn="1"/>
        </p:nvSpPr>
        <p:spPr>
          <a:xfrm>
            <a:off x="-3" y="396244"/>
            <a:ext cx="12192000" cy="9237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4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31960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83775" y="2165008"/>
            <a:ext cx="10515600" cy="4052296"/>
          </a:xfrm>
        </p:spPr>
        <p:txBody>
          <a:bodyPr/>
          <a:lstStyle>
            <a:lvl1pPr marL="0" marR="0" indent="0" algn="l" defTabSz="914446" rtl="0" eaLnBrk="1" fontAlgn="auto" latinLnBrk="0" hangingPunct="1">
              <a:lnSpc>
                <a:spcPct val="90000"/>
              </a:lnSpc>
              <a:spcBef>
                <a:spcPts val="1000"/>
              </a:spcBef>
              <a:spcAft>
                <a:spcPts val="0"/>
              </a:spcAft>
              <a:buClr>
                <a:schemeClr val="accent1"/>
              </a:buClr>
              <a:buSzTx/>
              <a:buFontTx/>
              <a:buNone/>
              <a:tabLst/>
              <a:defRPr sz="2000" b="0" i="0" u="none" spc="0" baseline="0">
                <a:solidFill>
                  <a:schemeClr val="tx1"/>
                </a:solidFill>
                <a:uFill>
                  <a:solidFill>
                    <a:schemeClr val="accent4"/>
                  </a:solidFill>
                </a:uFill>
                <a:latin typeface="Calibri Light" charset="0"/>
                <a:ea typeface="Calibri Light" charset="0"/>
                <a:cs typeface="Calibri Light" charset="0"/>
              </a:defRPr>
            </a:lvl1pPr>
            <a:lvl2pPr>
              <a:buSzPct val="100000"/>
              <a:buFont typeface="Wingdings" pitchFamily="2" charset="2"/>
              <a:buChar char="§"/>
              <a:defRPr sz="2000">
                <a:solidFill>
                  <a:schemeClr val="tx1"/>
                </a:solidFill>
                <a:latin typeface="+mj-lt"/>
              </a:defRPr>
            </a:lvl2pPr>
            <a:lvl3pPr>
              <a:defRPr sz="2000">
                <a:latin typeface="+mj-lt"/>
              </a:defRPr>
            </a:lvl3pPr>
            <a:lvl4pPr marL="1149407" marR="0" indent="-231787" algn="l" defTabSz="914446" rtl="0" eaLnBrk="1" fontAlgn="auto" latinLnBrk="0" hangingPunct="1">
              <a:lnSpc>
                <a:spcPct val="90000"/>
              </a:lnSpc>
              <a:spcBef>
                <a:spcPts val="500"/>
              </a:spcBef>
              <a:spcAft>
                <a:spcPts val="0"/>
              </a:spcAft>
              <a:buClr>
                <a:schemeClr val="accent1"/>
              </a:buClr>
              <a:buSzTx/>
              <a:buFont typeface="Wingdings" charset="2"/>
              <a:buChar char="§"/>
              <a:tabLst/>
              <a:defRPr sz="2000">
                <a:latin typeface="+mj-lt"/>
              </a:defRPr>
            </a:lvl4pPr>
            <a:lvl5pPr>
              <a:defRPr sz="2000">
                <a:latin typeface="+mj-lt"/>
              </a:defRPr>
            </a:lvl5pPr>
          </a:lstStyle>
          <a:p>
            <a:pPr marL="0" marR="0" lvl="0" indent="0" algn="l" defTabSz="914446" rtl="0" eaLnBrk="1" fontAlgn="auto" latinLnBrk="0" hangingPunct="1">
              <a:lnSpc>
                <a:spcPct val="90000"/>
              </a:lnSpc>
              <a:spcBef>
                <a:spcPts val="1000"/>
              </a:spcBef>
              <a:spcAft>
                <a:spcPts val="0"/>
              </a:spcAft>
              <a:buClr>
                <a:schemeClr val="accent1"/>
              </a:buClr>
              <a:buSzTx/>
              <a:buFontTx/>
              <a:buNone/>
              <a:tabLst/>
              <a:defRPr/>
            </a:pPr>
            <a:r>
              <a:rPr lang="en-US" sz="2000">
                <a:latin typeface="Calibri Light" charset="0"/>
                <a:ea typeface="Calibri Light" charset="0"/>
                <a:cs typeface="Calibri Light" charset="0"/>
              </a:rPr>
              <a:t>We will consistently act in the collective best interest on purchasers and coalition members while being candid, transparent and, at times, disruptive in our efforts to improve health and healthcare across America</a:t>
            </a:r>
            <a:endParaRPr lang="en-US"/>
          </a:p>
          <a:p>
            <a:pPr lvl="1"/>
            <a:r>
              <a:rPr lang="en-US"/>
              <a:t>First level–Normal case, Calibri Light, 20 pt.</a:t>
            </a:r>
          </a:p>
          <a:p>
            <a:pPr lvl="1">
              <a:buSzPct val="100000"/>
              <a:buFont typeface="Wingdings" pitchFamily="2" charset="2"/>
              <a:buChar char="§"/>
            </a:pPr>
            <a:r>
              <a:rPr lang="en-US">
                <a:latin typeface="Calibri Light" charset="0"/>
                <a:ea typeface="Calibri Light" charset="0"/>
                <a:cs typeface="Calibri Light" charset="0"/>
              </a:rPr>
              <a:t>Approximately across the U.S., serving nearly every major metropolitan area and multiple primarily rural states</a:t>
            </a:r>
          </a:p>
          <a:p>
            <a:pPr marL="1149407" marR="0" lvl="3" indent="-231787" algn="l" defTabSz="914446" rtl="0" eaLnBrk="1" fontAlgn="auto" latinLnBrk="0" hangingPunct="1">
              <a:lnSpc>
                <a:spcPct val="90000"/>
              </a:lnSpc>
              <a:spcBef>
                <a:spcPts val="500"/>
              </a:spcBef>
              <a:spcAft>
                <a:spcPts val="0"/>
              </a:spcAft>
              <a:buClr>
                <a:schemeClr val="accent1"/>
              </a:buClr>
              <a:buSzTx/>
              <a:buFont typeface="Wingdings" charset="2"/>
              <a:buChar char="§"/>
              <a:tabLst/>
              <a:defRPr/>
            </a:pPr>
            <a:r>
              <a:rPr lang="en-US" sz="2000">
                <a:latin typeface="Calibri Light" charset="0"/>
                <a:ea typeface="Calibri Light" charset="0"/>
                <a:cs typeface="Calibri Light" charset="0"/>
              </a:rPr>
              <a:t>Driving innovation, health and value for organizations and communities across the country</a:t>
            </a:r>
          </a:p>
          <a:p>
            <a:pPr marL="1149407" marR="0" lvl="3" indent="-231787" algn="l" defTabSz="914446" rtl="0" eaLnBrk="1" fontAlgn="auto" latinLnBrk="0" hangingPunct="1">
              <a:lnSpc>
                <a:spcPct val="90000"/>
              </a:lnSpc>
              <a:spcBef>
                <a:spcPts val="500"/>
              </a:spcBef>
              <a:spcAft>
                <a:spcPts val="0"/>
              </a:spcAft>
              <a:buClr>
                <a:schemeClr val="accent1"/>
              </a:buClr>
              <a:buSzTx/>
              <a:buFont typeface="Wingdings" charset="2"/>
              <a:buChar char="§"/>
              <a:tabLst/>
              <a:defRPr/>
            </a:pPr>
            <a:r>
              <a:rPr lang="en-US" sz="2000">
                <a:latin typeface="Calibri Light" charset="0"/>
                <a:ea typeface="Calibri Light" charset="0"/>
                <a:cs typeface="Calibri Light" charset="0"/>
              </a:rPr>
              <a:t>To be a recognized force in leading constructive and collaborative change that enables higher value in the healthcare marketplace</a:t>
            </a:r>
          </a:p>
        </p:txBody>
      </p:sp>
      <p:sp>
        <p:nvSpPr>
          <p:cNvPr id="21" name="Content Placeholder 20"/>
          <p:cNvSpPr>
            <a:spLocks noGrp="1"/>
          </p:cNvSpPr>
          <p:nvPr>
            <p:ph sz="quarter" idx="12" hasCustomPrompt="1"/>
          </p:nvPr>
        </p:nvSpPr>
        <p:spPr>
          <a:xfrm>
            <a:off x="783167" y="1720851"/>
            <a:ext cx="10515600" cy="444500"/>
          </a:xfrm>
        </p:spPr>
        <p:txBody>
          <a:bodyPr/>
          <a:lstStyle>
            <a:lvl1pPr marL="0" marR="0" indent="0" algn="l" defTabSz="914446" rtl="0" eaLnBrk="1" fontAlgn="auto" latinLnBrk="0" hangingPunct="1">
              <a:lnSpc>
                <a:spcPct val="100000"/>
              </a:lnSpc>
              <a:spcBef>
                <a:spcPts val="0"/>
              </a:spcBef>
              <a:spcAft>
                <a:spcPts val="0"/>
              </a:spcAft>
              <a:buClrTx/>
              <a:buSzTx/>
              <a:buFontTx/>
              <a:buNone/>
              <a:tabLst/>
              <a:defRPr sz="2400"/>
            </a:lvl1pPr>
          </a:lstStyle>
          <a:p>
            <a:pPr marL="0" marR="0" lvl="0" indent="0" algn="l" defTabSz="914446" rtl="0" eaLnBrk="1" fontAlgn="auto" latinLnBrk="0" hangingPunct="1">
              <a:lnSpc>
                <a:spcPct val="100000"/>
              </a:lnSpc>
              <a:spcBef>
                <a:spcPts val="0"/>
              </a:spcBef>
              <a:spcAft>
                <a:spcPts val="0"/>
              </a:spcAft>
              <a:buClrTx/>
              <a:buSzTx/>
              <a:buFontTx/>
              <a:buNone/>
              <a:tabLst/>
              <a:defRPr/>
            </a:pPr>
            <a:r>
              <a:rPr lang="en-US" sz="1800" b="0" i="0">
                <a:solidFill>
                  <a:schemeClr val="accent1"/>
                </a:solidFill>
                <a:latin typeface="Calibri" charset="0"/>
                <a:ea typeface="Calibri" charset="0"/>
                <a:cs typeface="Calibri" charset="0"/>
              </a:rPr>
              <a:t>HEADER ONE–ALL CAPS, CALIBRI REG, 18 pt.</a:t>
            </a:r>
          </a:p>
        </p:txBody>
      </p:sp>
      <p:sp>
        <p:nvSpPr>
          <p:cNvPr id="14" name="Content Placeholder 13"/>
          <p:cNvSpPr>
            <a:spLocks noGrp="1"/>
          </p:cNvSpPr>
          <p:nvPr>
            <p:ph sz="quarter" idx="13" hasCustomPrompt="1"/>
          </p:nvPr>
        </p:nvSpPr>
        <p:spPr>
          <a:xfrm>
            <a:off x="783167" y="844550"/>
            <a:ext cx="10515600" cy="776288"/>
          </a:xfrm>
        </p:spPr>
        <p:txBody>
          <a:bodyPr>
            <a:normAutofit/>
          </a:bodyPr>
          <a:lstStyle>
            <a:lvl1pPr marL="0" indent="0">
              <a:buFontTx/>
              <a:buNone/>
              <a:defRPr sz="3200" b="0" baseline="0">
                <a:solidFill>
                  <a:schemeClr val="bg2"/>
                </a:solidFill>
              </a:defRPr>
            </a:lvl1pPr>
          </a:lstStyle>
          <a:p>
            <a:pPr lvl="0"/>
            <a:r>
              <a:rPr lang="en-US"/>
              <a:t>Page One Header — Calibri 32</a:t>
            </a:r>
          </a:p>
        </p:txBody>
      </p:sp>
      <p:sp>
        <p:nvSpPr>
          <p:cNvPr id="8" name="Rectangle 7">
            <a:extLst>
              <a:ext uri="{FF2B5EF4-FFF2-40B4-BE49-F238E27FC236}">
                <a16:creationId xmlns:a16="http://schemas.microsoft.com/office/drawing/2014/main" id="{CF149B8D-B0E4-1D49-9076-0C008DF6DA46}"/>
              </a:ext>
            </a:extLst>
          </p:cNvPr>
          <p:cNvSpPr/>
          <p:nvPr userDrawn="1"/>
        </p:nvSpPr>
        <p:spPr>
          <a:xfrm>
            <a:off x="0" y="0"/>
            <a:ext cx="12192000" cy="396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a:extLst>
              <a:ext uri="{FF2B5EF4-FFF2-40B4-BE49-F238E27FC236}">
                <a16:creationId xmlns:a16="http://schemas.microsoft.com/office/drawing/2014/main" id="{0C7386C6-C382-6C43-9B6F-A9C01445056A}"/>
              </a:ext>
            </a:extLst>
          </p:cNvPr>
          <p:cNvSpPr/>
          <p:nvPr userDrawn="1"/>
        </p:nvSpPr>
        <p:spPr>
          <a:xfrm>
            <a:off x="-3" y="396244"/>
            <a:ext cx="12192000" cy="9237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22955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bg1"/>
                </a:solidFill>
                <a:latin typeface="Calibri"/>
                <a:cs typeface="Calibr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2/16/2024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402336"/>
            <a:ext cx="12191999" cy="6455663"/>
          </a:xfrm>
          <a:prstGeom prst="rect">
            <a:avLst/>
          </a:prstGeom>
        </p:spPr>
      </p:pic>
      <p:sp>
        <p:nvSpPr>
          <p:cNvPr id="17" name="bg object 17"/>
          <p:cNvSpPr/>
          <p:nvPr/>
        </p:nvSpPr>
        <p:spPr>
          <a:xfrm>
            <a:off x="0" y="0"/>
            <a:ext cx="12192000" cy="396240"/>
          </a:xfrm>
          <a:custGeom>
            <a:avLst/>
            <a:gdLst/>
            <a:ahLst/>
            <a:cxnLst/>
            <a:rect l="l" t="t" r="r" b="b"/>
            <a:pathLst>
              <a:path w="12192000" h="396240">
                <a:moveTo>
                  <a:pt x="12192000" y="0"/>
                </a:moveTo>
                <a:lnTo>
                  <a:pt x="0" y="0"/>
                </a:lnTo>
                <a:lnTo>
                  <a:pt x="0" y="396239"/>
                </a:lnTo>
                <a:lnTo>
                  <a:pt x="12192000" y="396239"/>
                </a:lnTo>
                <a:lnTo>
                  <a:pt x="12192000" y="0"/>
                </a:lnTo>
                <a:close/>
              </a:path>
            </a:pathLst>
          </a:custGeom>
          <a:solidFill>
            <a:srgbClr val="1E3855"/>
          </a:solidFill>
        </p:spPr>
        <p:txBody>
          <a:bodyPr wrap="square" lIns="0" tIns="0" rIns="0" bIns="0" rtlCol="0"/>
          <a:lstStyle/>
          <a:p>
            <a:endParaRPr/>
          </a:p>
        </p:txBody>
      </p:sp>
      <p:sp>
        <p:nvSpPr>
          <p:cNvPr id="18" name="bg object 18"/>
          <p:cNvSpPr/>
          <p:nvPr/>
        </p:nvSpPr>
        <p:spPr>
          <a:xfrm>
            <a:off x="0" y="396252"/>
            <a:ext cx="12192000" cy="93345"/>
          </a:xfrm>
          <a:custGeom>
            <a:avLst/>
            <a:gdLst/>
            <a:ahLst/>
            <a:cxnLst/>
            <a:rect l="l" t="t" r="r" b="b"/>
            <a:pathLst>
              <a:path w="12192000" h="93345">
                <a:moveTo>
                  <a:pt x="12192000" y="0"/>
                </a:moveTo>
                <a:lnTo>
                  <a:pt x="0" y="0"/>
                </a:lnTo>
                <a:lnTo>
                  <a:pt x="0" y="93332"/>
                </a:lnTo>
                <a:lnTo>
                  <a:pt x="12192000" y="93332"/>
                </a:lnTo>
                <a:lnTo>
                  <a:pt x="12192000" y="0"/>
                </a:lnTo>
                <a:close/>
              </a:path>
            </a:pathLst>
          </a:custGeom>
          <a:solidFill>
            <a:srgbClr val="006FC0"/>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0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2/16/2024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2/16/2024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9C4AFA9-E539-074F-B1F2-5E27CC33B546}" type="datetimeFigureOut">
              <a:rPr lang="en-US" smtClean="0"/>
              <a:pPr/>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AF086-F194-9E48-86F1-BA391D100748}" type="slidenum">
              <a:rPr lang="uk-UA" smtClean="0"/>
              <a:pPr/>
              <a:t>‹#›</a:t>
            </a:fld>
            <a:endParaRPr lang="uk-UA"/>
          </a:p>
        </p:txBody>
      </p:sp>
    </p:spTree>
    <p:extLst>
      <p:ext uri="{BB962C8B-B14F-4D97-AF65-F5344CB8AC3E}">
        <p14:creationId xmlns:p14="http://schemas.microsoft.com/office/powerpoint/2010/main" val="1427761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C4AFA9-E539-074F-B1F2-5E27CC33B546}" type="datetimeFigureOut">
              <a:rPr lang="en-US" smtClean="0"/>
              <a:pPr/>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AF086-F194-9E48-86F1-BA391D100748}" type="slidenum">
              <a:rPr lang="uk-UA" smtClean="0"/>
              <a:pPr/>
              <a:t>‹#›</a:t>
            </a:fld>
            <a:endParaRPr lang="uk-UA"/>
          </a:p>
        </p:txBody>
      </p:sp>
    </p:spTree>
    <p:extLst>
      <p:ext uri="{BB962C8B-B14F-4D97-AF65-F5344CB8AC3E}">
        <p14:creationId xmlns:p14="http://schemas.microsoft.com/office/powerpoint/2010/main" val="4264599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5000">
                <a:latin typeface="+mn-lt"/>
              </a:defRPr>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rgbClr val="0070C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C4AFA9-E539-074F-B1F2-5E27CC33B546}"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AF086-F194-9E48-86F1-BA391D100748}" type="slidenum">
              <a:rPr lang="en-US" smtClean="0"/>
              <a:t>‹#›</a:t>
            </a:fld>
            <a:endParaRPr lang="en-US"/>
          </a:p>
        </p:txBody>
      </p:sp>
    </p:spTree>
    <p:extLst>
      <p:ext uri="{BB962C8B-B14F-4D97-AF65-F5344CB8AC3E}">
        <p14:creationId xmlns:p14="http://schemas.microsoft.com/office/powerpoint/2010/main" val="1454335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9C4AFA9-E539-074F-B1F2-5E27CC33B546}" type="datetimeFigureOut">
              <a:rPr lang="en-US" smtClean="0"/>
              <a:pPr/>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AF086-F194-9E48-86F1-BA391D100748}" type="slidenum">
              <a:rPr lang="uk-UA" smtClean="0"/>
              <a:pPr/>
              <a:t>‹#›</a:t>
            </a:fld>
            <a:endParaRPr lang="uk-UA"/>
          </a:p>
        </p:txBody>
      </p:sp>
    </p:spTree>
    <p:extLst>
      <p:ext uri="{BB962C8B-B14F-4D97-AF65-F5344CB8AC3E}">
        <p14:creationId xmlns:p14="http://schemas.microsoft.com/office/powerpoint/2010/main" val="19539774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18" Type="http://schemas.openxmlformats.org/officeDocument/2006/relationships/slideLayout" Target="../slideLayouts/slideLayout23.xml"/><Relationship Id="rId3" Type="http://schemas.openxmlformats.org/officeDocument/2006/relationships/slideLayout" Target="../slideLayouts/slideLayout8.xml"/><Relationship Id="rId21" Type="http://schemas.openxmlformats.org/officeDocument/2006/relationships/image" Target="../media/image2.png"/><Relationship Id="rId7" Type="http://schemas.openxmlformats.org/officeDocument/2006/relationships/slideLayout" Target="../slideLayouts/slideLayout12.xml"/><Relationship Id="rId12" Type="http://schemas.openxmlformats.org/officeDocument/2006/relationships/slideLayout" Target="../slideLayouts/slideLayout17.xml"/><Relationship Id="rId17" Type="http://schemas.openxmlformats.org/officeDocument/2006/relationships/slideLayout" Target="../slideLayouts/slideLayout22.xml"/><Relationship Id="rId2" Type="http://schemas.openxmlformats.org/officeDocument/2006/relationships/slideLayout" Target="../slideLayouts/slideLayout7.xml"/><Relationship Id="rId16" Type="http://schemas.openxmlformats.org/officeDocument/2006/relationships/slideLayout" Target="../slideLayouts/slideLayout21.xml"/><Relationship Id="rId20" Type="http://schemas.openxmlformats.org/officeDocument/2006/relationships/theme" Target="../theme/theme2.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slideLayout" Target="../slideLayouts/slideLayout20.xml"/><Relationship Id="rId10" Type="http://schemas.openxmlformats.org/officeDocument/2006/relationships/slideLayout" Target="../slideLayouts/slideLayout15.xml"/><Relationship Id="rId19" Type="http://schemas.openxmlformats.org/officeDocument/2006/relationships/slideLayout" Target="../slideLayouts/slideLayout24.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396252"/>
            <a:ext cx="12192000" cy="93345"/>
          </a:xfrm>
          <a:custGeom>
            <a:avLst/>
            <a:gdLst/>
            <a:ahLst/>
            <a:cxnLst/>
            <a:rect l="l" t="t" r="r" b="b"/>
            <a:pathLst>
              <a:path w="12192000" h="93345">
                <a:moveTo>
                  <a:pt x="12192000" y="0"/>
                </a:moveTo>
                <a:lnTo>
                  <a:pt x="0" y="0"/>
                </a:lnTo>
                <a:lnTo>
                  <a:pt x="0" y="93332"/>
                </a:lnTo>
                <a:lnTo>
                  <a:pt x="12192000" y="93332"/>
                </a:lnTo>
                <a:lnTo>
                  <a:pt x="12192000" y="0"/>
                </a:lnTo>
                <a:close/>
              </a:path>
            </a:pathLst>
          </a:custGeom>
          <a:solidFill>
            <a:srgbClr val="006FC0"/>
          </a:solidFill>
        </p:spPr>
        <p:txBody>
          <a:bodyPr wrap="square" lIns="0" tIns="0" rIns="0" bIns="0" rtlCol="0"/>
          <a:lstStyle/>
          <a:p>
            <a:endParaRPr/>
          </a:p>
        </p:txBody>
      </p:sp>
      <p:sp>
        <p:nvSpPr>
          <p:cNvPr id="2" name="Holder 2"/>
          <p:cNvSpPr>
            <a:spLocks noGrp="1"/>
          </p:cNvSpPr>
          <p:nvPr>
            <p:ph type="title"/>
          </p:nvPr>
        </p:nvSpPr>
        <p:spPr>
          <a:xfrm>
            <a:off x="78739" y="-7043"/>
            <a:ext cx="5630189" cy="354261"/>
          </a:xfrm>
          <a:prstGeom prst="rect">
            <a:avLst/>
          </a:prstGeom>
        </p:spPr>
        <p:txBody>
          <a:bodyPr wrap="square" lIns="0" tIns="0" rIns="0" bIns="0">
            <a:spAutoFit/>
          </a:bodyPr>
          <a:lstStyle>
            <a:lvl1pPr>
              <a:defRPr sz="2000" b="1" i="0">
                <a:solidFill>
                  <a:schemeClr val="bg1"/>
                </a:solidFill>
                <a:latin typeface="Calibri"/>
                <a:cs typeface="Calibri"/>
              </a:defRPr>
            </a:lvl1pPr>
          </a:lstStyle>
          <a:p>
            <a:endParaRPr/>
          </a:p>
        </p:txBody>
      </p:sp>
      <p:sp>
        <p:nvSpPr>
          <p:cNvPr id="3" name="Holder 3"/>
          <p:cNvSpPr>
            <a:spLocks noGrp="1"/>
          </p:cNvSpPr>
          <p:nvPr>
            <p:ph type="body" idx="1"/>
          </p:nvPr>
        </p:nvSpPr>
        <p:spPr>
          <a:xfrm>
            <a:off x="735003" y="1780032"/>
            <a:ext cx="6125845" cy="169227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2/16/2024</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C4AFA9-E539-074F-B1F2-5E27CC33B546}" type="datetimeFigureOut">
              <a:rPr lang="en-US" smtClean="0"/>
              <a:pPr/>
              <a:t>2/16/2024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AF086-F194-9E48-86F1-BA391D100748}" type="slidenum">
              <a:rPr lang="uk-UA" smtClean="0"/>
              <a:pPr/>
              <a:t>‹#›</a:t>
            </a:fld>
            <a:endParaRPr lang="uk-UA"/>
          </a:p>
        </p:txBody>
      </p:sp>
      <p:sp>
        <p:nvSpPr>
          <p:cNvPr id="7" name="Rectangle 6">
            <a:extLst>
              <a:ext uri="{FF2B5EF4-FFF2-40B4-BE49-F238E27FC236}">
                <a16:creationId xmlns:a16="http://schemas.microsoft.com/office/drawing/2014/main" id="{E458F54F-7FCB-403D-B73B-FB17D0B1184D}"/>
              </a:ext>
            </a:extLst>
          </p:cNvPr>
          <p:cNvSpPr/>
          <p:nvPr userDrawn="1"/>
        </p:nvSpPr>
        <p:spPr>
          <a:xfrm>
            <a:off x="0" y="0"/>
            <a:ext cx="12192000" cy="396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DBCED41C-F145-40B3-8579-2826F9970C4D}"/>
              </a:ext>
            </a:extLst>
          </p:cNvPr>
          <p:cNvSpPr/>
          <p:nvPr userDrawn="1"/>
        </p:nvSpPr>
        <p:spPr>
          <a:xfrm>
            <a:off x="-3" y="396243"/>
            <a:ext cx="12192000" cy="9237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4">
            <a:extLst>
              <a:ext uri="{FF2B5EF4-FFF2-40B4-BE49-F238E27FC236}">
                <a16:creationId xmlns:a16="http://schemas.microsoft.com/office/drawing/2014/main" id="{00D1683E-0368-4D94-86D8-81103B45059B}"/>
              </a:ext>
            </a:extLst>
          </p:cNvPr>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685800" y="5962260"/>
            <a:ext cx="3402148" cy="78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526083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 id="2147483684" r:id="rId18"/>
    <p:sldLayoutId id="2147483685" r:id="rId19"/>
  </p:sldLayoutIdLst>
  <p:txStyles>
    <p:titleStyle>
      <a:lvl1pPr algn="l" defTabSz="914400" rtl="0" eaLnBrk="1" latinLnBrk="0" hangingPunct="1">
        <a:lnSpc>
          <a:spcPct val="90000"/>
        </a:lnSpc>
        <a:spcBef>
          <a:spcPct val="0"/>
        </a:spcBef>
        <a:buNone/>
        <a:defRPr sz="3200" kern="1200">
          <a:solidFill>
            <a:srgbClr val="002060"/>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r20.rs6.net/tn.jsp?f=0019UFz6_aQRaeBHqRRLM-mIZXzt6TQuuPLCmNL-XKPVXcraLiFWbLrxN55PZzqIhxlUyiQgZWSHyLWzFJhD4Qf3dCaiOL1zoWQ37Dwr30y1-YAD6RvUV_0eAWCzHhnfTMDnCZaHcmqCnArXwgtxxd-q66SIPzTpkkLNGowiGHNs7JhOCJqrL49_ajY6yCwD8_l1ionBsjQ0wLF4e0bNU0XhowCox5XJhvZg34q7D4kAm0=&amp;c=fgJuMoG0Qd4ORRaDjTGTegRuwgzQJKN8YaXdGZDTMVPPnjMY1jG_5g==&amp;ch=B975To_jY9UZP1GYqc7fcUVY68ILhXteS-hfsFlYrfTcgINWWNq1Mw==" TargetMode="External"/><Relationship Id="rId1" Type="http://schemas.openxmlformats.org/officeDocument/2006/relationships/slideLayout" Target="../slideLayouts/slideLayout7.xml"/><Relationship Id="rId4" Type="http://schemas.openxmlformats.org/officeDocument/2006/relationships/hyperlink" Target="https://us06web.zoom.us/webinar/register/WN_gncdV4PtSyyn1_tZh4sAXA#/registr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95DBB5-EAA7-0179-DFF2-C07CA3121F68}"/>
              </a:ext>
            </a:extLst>
          </p:cNvPr>
          <p:cNvSpPr/>
          <p:nvPr/>
        </p:nvSpPr>
        <p:spPr>
          <a:xfrm>
            <a:off x="0" y="1691150"/>
            <a:ext cx="12192000" cy="523604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647700" y="754996"/>
            <a:ext cx="13487400" cy="936154"/>
          </a:xfrm>
          <a:prstGeom prst="rect">
            <a:avLst/>
          </a:prstGeom>
        </p:spPr>
        <p:txBody>
          <a:bodyPr vert="horz" wrap="square" lIns="0" tIns="12700" rIns="0" bIns="0" rtlCol="0">
            <a:spAutoFit/>
          </a:bodyPr>
          <a:lstStyle/>
          <a:p>
            <a:pPr marL="12700" algn="ctr">
              <a:lnSpc>
                <a:spcPct val="100000"/>
              </a:lnSpc>
              <a:spcBef>
                <a:spcPts val="100"/>
              </a:spcBef>
            </a:pPr>
            <a:r>
              <a:rPr lang="en-US" sz="2800" b="0" spc="-45" dirty="0">
                <a:solidFill>
                  <a:srgbClr val="1E3855"/>
                </a:solidFill>
                <a:latin typeface="Calibri"/>
                <a:cs typeface="Calibri"/>
              </a:rPr>
              <a:t>Pulse of the Purchaser Webinar Series</a:t>
            </a:r>
            <a:br>
              <a:rPr lang="en-US" sz="3200" b="0" spc="-45" dirty="0">
                <a:solidFill>
                  <a:srgbClr val="1E3855"/>
                </a:solidFill>
                <a:latin typeface="Calibri"/>
                <a:cs typeface="Calibri"/>
              </a:rPr>
            </a:br>
            <a:r>
              <a:rPr lang="en-US" sz="3200" spc="-45" dirty="0">
                <a:solidFill>
                  <a:srgbClr val="1E3855"/>
                </a:solidFill>
                <a:latin typeface="Calibri"/>
                <a:cs typeface="Calibri"/>
              </a:rPr>
              <a:t>Beyond the Pulse: Navigating Employer Insights </a:t>
            </a:r>
          </a:p>
        </p:txBody>
      </p:sp>
      <p:pic>
        <p:nvPicPr>
          <p:cNvPr id="3" name="object 3"/>
          <p:cNvPicPr/>
          <p:nvPr/>
        </p:nvPicPr>
        <p:blipFill>
          <a:blip r:embed="rId2" cstate="print"/>
          <a:stretch>
            <a:fillRect/>
          </a:stretch>
        </p:blipFill>
        <p:spPr>
          <a:xfrm>
            <a:off x="228600" y="5984747"/>
            <a:ext cx="2983991" cy="676655"/>
          </a:xfrm>
          <a:prstGeom prst="rect">
            <a:avLst/>
          </a:prstGeom>
        </p:spPr>
      </p:pic>
      <p:grpSp>
        <p:nvGrpSpPr>
          <p:cNvPr id="10" name="Group 9">
            <a:extLst>
              <a:ext uri="{FF2B5EF4-FFF2-40B4-BE49-F238E27FC236}">
                <a16:creationId xmlns:a16="http://schemas.microsoft.com/office/drawing/2014/main" id="{F47111C1-3342-CE66-59A8-8A2BBFBE2CD6}"/>
              </a:ext>
            </a:extLst>
          </p:cNvPr>
          <p:cNvGrpSpPr/>
          <p:nvPr/>
        </p:nvGrpSpPr>
        <p:grpSpPr>
          <a:xfrm>
            <a:off x="-647700" y="2087222"/>
            <a:ext cx="13487400" cy="3828329"/>
            <a:chOff x="-647700" y="2066778"/>
            <a:chExt cx="13487400" cy="3828329"/>
          </a:xfrm>
        </p:grpSpPr>
        <p:pic>
          <p:nvPicPr>
            <p:cNvPr id="7" name="Picture 6">
              <a:extLst>
                <a:ext uri="{FF2B5EF4-FFF2-40B4-BE49-F238E27FC236}">
                  <a16:creationId xmlns:a16="http://schemas.microsoft.com/office/drawing/2014/main" id="{D500C2BE-C204-980F-0EF6-B602B7071B56}"/>
                </a:ext>
              </a:extLst>
            </p:cNvPr>
            <p:cNvPicPr>
              <a:picLocks noChangeAspect="1"/>
            </p:cNvPicPr>
            <p:nvPr/>
          </p:nvPicPr>
          <p:blipFill>
            <a:blip r:embed="rId3"/>
            <a:stretch>
              <a:fillRect/>
            </a:stretch>
          </p:blipFill>
          <p:spPr>
            <a:xfrm>
              <a:off x="1443928" y="2723240"/>
              <a:ext cx="9304144" cy="3171867"/>
            </a:xfrm>
            <a:prstGeom prst="rect">
              <a:avLst/>
            </a:prstGeom>
          </p:spPr>
        </p:pic>
        <p:sp>
          <p:nvSpPr>
            <p:cNvPr id="9" name="object 2">
              <a:extLst>
                <a:ext uri="{FF2B5EF4-FFF2-40B4-BE49-F238E27FC236}">
                  <a16:creationId xmlns:a16="http://schemas.microsoft.com/office/drawing/2014/main" id="{C141B513-64CD-192A-B22C-39FA86877629}"/>
                </a:ext>
              </a:extLst>
            </p:cNvPr>
            <p:cNvSpPr txBox="1">
              <a:spLocks/>
            </p:cNvSpPr>
            <p:nvPr/>
          </p:nvSpPr>
          <p:spPr>
            <a:xfrm>
              <a:off x="-647700" y="2066778"/>
              <a:ext cx="13487400" cy="505267"/>
            </a:xfrm>
            <a:prstGeom prst="rect">
              <a:avLst/>
            </a:prstGeom>
          </p:spPr>
          <p:txBody>
            <a:bodyPr vert="horz" wrap="square" lIns="0" tIns="12700" rIns="0" bIns="0" rtlCol="0">
              <a:spAutoFit/>
            </a:bodyPr>
            <a:lstStyle>
              <a:lvl1pPr>
                <a:defRPr sz="2000" b="1" i="0">
                  <a:solidFill>
                    <a:schemeClr val="bg1"/>
                  </a:solidFill>
                  <a:latin typeface="Calibri"/>
                  <a:ea typeface="+mj-ea"/>
                  <a:cs typeface="Calibri"/>
                </a:defRPr>
              </a:lvl1pPr>
            </a:lstStyle>
            <a:p>
              <a:pPr marL="12700" algn="ctr">
                <a:spcBef>
                  <a:spcPts val="100"/>
                </a:spcBef>
              </a:pPr>
              <a:r>
                <a:rPr lang="en-US" sz="3200" b="1" dirty="0">
                  <a:solidFill>
                    <a:srgbClr val="002060"/>
                  </a:solidFill>
                  <a:effectLst/>
                  <a:latin typeface="Calibri" panose="020F0502020204030204" pitchFamily="34" charset="0"/>
                  <a:ea typeface="Times New Roman" panose="02020603050405020304" pitchFamily="18" charset="0"/>
                </a:rPr>
                <a:t>Decoding the Workforce Environment and Forecasting Change </a:t>
              </a:r>
              <a:endParaRPr lang="en-US" sz="5400" spc="-45" dirty="0">
                <a:solidFill>
                  <a:srgbClr val="1E3855"/>
                </a:solidFill>
              </a:endParaRPr>
            </a:p>
          </p:txBody>
        </p:sp>
      </p:gr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908462-6E59-F014-17A7-F599096A25F1}"/>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00252088-15B6-12E0-99E3-E816D665F563}"/>
              </a:ext>
            </a:extLst>
          </p:cNvPr>
          <p:cNvSpPr/>
          <p:nvPr/>
        </p:nvSpPr>
        <p:spPr>
          <a:xfrm>
            <a:off x="0" y="0"/>
            <a:ext cx="12192000" cy="396240"/>
          </a:xfrm>
          <a:custGeom>
            <a:avLst/>
            <a:gdLst/>
            <a:ahLst/>
            <a:cxnLst/>
            <a:rect l="l" t="t" r="r" b="b"/>
            <a:pathLst>
              <a:path w="12192000" h="396240">
                <a:moveTo>
                  <a:pt x="12192000" y="0"/>
                </a:moveTo>
                <a:lnTo>
                  <a:pt x="0" y="0"/>
                </a:lnTo>
                <a:lnTo>
                  <a:pt x="0" y="396239"/>
                </a:lnTo>
                <a:lnTo>
                  <a:pt x="12192000" y="396239"/>
                </a:lnTo>
                <a:lnTo>
                  <a:pt x="12192000" y="0"/>
                </a:lnTo>
                <a:close/>
              </a:path>
            </a:pathLst>
          </a:custGeom>
          <a:solidFill>
            <a:srgbClr val="001F5F"/>
          </a:solidFill>
        </p:spPr>
        <p:txBody>
          <a:bodyPr wrap="square" lIns="0" tIns="0" rIns="0" bIns="0" rtlCol="0"/>
          <a:lstStyle/>
          <a:p>
            <a:endParaRPr/>
          </a:p>
        </p:txBody>
      </p:sp>
      <p:pic>
        <p:nvPicPr>
          <p:cNvPr id="3" name="object 3">
            <a:extLst>
              <a:ext uri="{FF2B5EF4-FFF2-40B4-BE49-F238E27FC236}">
                <a16:creationId xmlns:a16="http://schemas.microsoft.com/office/drawing/2014/main" id="{92B8259D-F5F1-AB9F-E9A3-D1EB36480F9E}"/>
              </a:ext>
            </a:extLst>
          </p:cNvPr>
          <p:cNvPicPr/>
          <p:nvPr/>
        </p:nvPicPr>
        <p:blipFill>
          <a:blip r:embed="rId2" cstate="print"/>
          <a:stretch>
            <a:fillRect/>
          </a:stretch>
        </p:blipFill>
        <p:spPr>
          <a:xfrm>
            <a:off x="228600" y="5984747"/>
            <a:ext cx="2983991" cy="676655"/>
          </a:xfrm>
          <a:prstGeom prst="rect">
            <a:avLst/>
          </a:prstGeom>
        </p:spPr>
      </p:pic>
      <p:sp>
        <p:nvSpPr>
          <p:cNvPr id="4" name="object 4">
            <a:extLst>
              <a:ext uri="{FF2B5EF4-FFF2-40B4-BE49-F238E27FC236}">
                <a16:creationId xmlns:a16="http://schemas.microsoft.com/office/drawing/2014/main" id="{48A2EEC9-9D20-9702-3822-568D47D8701A}"/>
              </a:ext>
            </a:extLst>
          </p:cNvPr>
          <p:cNvSpPr txBox="1"/>
          <p:nvPr/>
        </p:nvSpPr>
        <p:spPr>
          <a:xfrm>
            <a:off x="392779" y="1368078"/>
            <a:ext cx="11644630" cy="4164965"/>
          </a:xfrm>
          <a:prstGeom prst="rect">
            <a:avLst/>
          </a:prstGeom>
        </p:spPr>
        <p:txBody>
          <a:bodyPr vert="horz" wrap="square" lIns="0" tIns="12700" rIns="0" bIns="0" rtlCol="0">
            <a:spAutoFit/>
          </a:bodyPr>
          <a:lstStyle/>
          <a:p>
            <a:pPr marL="12700" marR="2481580">
              <a:lnSpc>
                <a:spcPct val="136400"/>
              </a:lnSpc>
              <a:spcBef>
                <a:spcPts val="100"/>
              </a:spcBef>
            </a:pPr>
            <a:r>
              <a:rPr sz="1800" dirty="0">
                <a:latin typeface="Calibri"/>
                <a:cs typeface="Calibri"/>
              </a:rPr>
              <a:t>Pulse</a:t>
            </a:r>
            <a:r>
              <a:rPr sz="1800" spc="-40" dirty="0">
                <a:latin typeface="Calibri"/>
                <a:cs typeface="Calibri"/>
              </a:rPr>
              <a:t> </a:t>
            </a:r>
            <a:r>
              <a:rPr sz="1800" dirty="0">
                <a:latin typeface="Calibri"/>
                <a:cs typeface="Calibri"/>
              </a:rPr>
              <a:t>of</a:t>
            </a:r>
            <a:r>
              <a:rPr sz="1800" spc="-35" dirty="0">
                <a:latin typeface="Calibri"/>
                <a:cs typeface="Calibri"/>
              </a:rPr>
              <a:t> </a:t>
            </a:r>
            <a:r>
              <a:rPr sz="1800" dirty="0">
                <a:latin typeface="Calibri"/>
                <a:cs typeface="Calibri"/>
              </a:rPr>
              <a:t>the</a:t>
            </a:r>
            <a:r>
              <a:rPr sz="1800" spc="-30" dirty="0">
                <a:latin typeface="Calibri"/>
                <a:cs typeface="Calibri"/>
              </a:rPr>
              <a:t> </a:t>
            </a:r>
            <a:r>
              <a:rPr sz="1800" dirty="0">
                <a:latin typeface="Calibri"/>
                <a:cs typeface="Calibri"/>
              </a:rPr>
              <a:t>Purchaser,</a:t>
            </a:r>
            <a:r>
              <a:rPr sz="1800" spc="-45" dirty="0">
                <a:latin typeface="Calibri"/>
                <a:cs typeface="Calibri"/>
              </a:rPr>
              <a:t> </a:t>
            </a:r>
            <a:r>
              <a:rPr sz="1800" dirty="0">
                <a:latin typeface="Calibri"/>
                <a:cs typeface="Calibri"/>
              </a:rPr>
              <a:t>a</a:t>
            </a:r>
            <a:r>
              <a:rPr sz="1800" spc="-40" dirty="0">
                <a:latin typeface="Calibri"/>
                <a:cs typeface="Calibri"/>
              </a:rPr>
              <a:t> </a:t>
            </a:r>
            <a:r>
              <a:rPr sz="1800" dirty="0">
                <a:latin typeface="Calibri"/>
                <a:cs typeface="Calibri"/>
              </a:rPr>
              <a:t>national</a:t>
            </a:r>
            <a:r>
              <a:rPr sz="1800" spc="-35" dirty="0">
                <a:latin typeface="Calibri"/>
                <a:cs typeface="Calibri"/>
              </a:rPr>
              <a:t> </a:t>
            </a:r>
            <a:r>
              <a:rPr sz="1800" dirty="0">
                <a:latin typeface="Calibri"/>
                <a:cs typeface="Calibri"/>
              </a:rPr>
              <a:t>survey</a:t>
            </a:r>
            <a:r>
              <a:rPr sz="1800" spc="-40" dirty="0">
                <a:latin typeface="Calibri"/>
                <a:cs typeface="Calibri"/>
              </a:rPr>
              <a:t> </a:t>
            </a:r>
            <a:r>
              <a:rPr sz="1800" dirty="0">
                <a:latin typeface="Calibri"/>
                <a:cs typeface="Calibri"/>
              </a:rPr>
              <a:t>of</a:t>
            </a:r>
            <a:r>
              <a:rPr sz="1800" spc="-35" dirty="0">
                <a:latin typeface="Calibri"/>
                <a:cs typeface="Calibri"/>
              </a:rPr>
              <a:t> </a:t>
            </a:r>
            <a:r>
              <a:rPr sz="1800" dirty="0">
                <a:latin typeface="Calibri"/>
                <a:cs typeface="Calibri"/>
              </a:rPr>
              <a:t>employers,</a:t>
            </a:r>
            <a:r>
              <a:rPr sz="1800" spc="-35" dirty="0">
                <a:latin typeface="Calibri"/>
                <a:cs typeface="Calibri"/>
              </a:rPr>
              <a:t> </a:t>
            </a:r>
            <a:r>
              <a:rPr sz="1800" dirty="0">
                <a:latin typeface="Calibri"/>
                <a:cs typeface="Calibri"/>
              </a:rPr>
              <a:t>was</a:t>
            </a:r>
            <a:r>
              <a:rPr sz="1800" spc="-45" dirty="0">
                <a:latin typeface="Calibri"/>
                <a:cs typeface="Calibri"/>
              </a:rPr>
              <a:t> </a:t>
            </a:r>
            <a:r>
              <a:rPr sz="1800" dirty="0">
                <a:latin typeface="Calibri"/>
                <a:cs typeface="Calibri"/>
              </a:rPr>
              <a:t>conducted</a:t>
            </a:r>
            <a:r>
              <a:rPr sz="1800" spc="-15" dirty="0">
                <a:latin typeface="Calibri"/>
                <a:cs typeface="Calibri"/>
              </a:rPr>
              <a:t> </a:t>
            </a:r>
            <a:r>
              <a:rPr sz="1800" spc="-10" dirty="0">
                <a:latin typeface="Calibri"/>
                <a:cs typeface="Calibri"/>
              </a:rPr>
              <a:t>November-</a:t>
            </a:r>
            <a:r>
              <a:rPr sz="1800" dirty="0">
                <a:latin typeface="Calibri"/>
                <a:cs typeface="Calibri"/>
              </a:rPr>
              <a:t>December</a:t>
            </a:r>
            <a:r>
              <a:rPr sz="1800" spc="-15" dirty="0">
                <a:latin typeface="Calibri"/>
                <a:cs typeface="Calibri"/>
              </a:rPr>
              <a:t> </a:t>
            </a:r>
            <a:r>
              <a:rPr sz="1800" spc="-20" dirty="0">
                <a:latin typeface="Calibri"/>
                <a:cs typeface="Calibri"/>
              </a:rPr>
              <a:t>2023 </a:t>
            </a:r>
            <a:r>
              <a:rPr sz="1800" dirty="0">
                <a:latin typeface="Calibri"/>
                <a:cs typeface="Calibri"/>
              </a:rPr>
              <a:t>The</a:t>
            </a:r>
            <a:r>
              <a:rPr sz="1800" spc="-35" dirty="0">
                <a:latin typeface="Calibri"/>
                <a:cs typeface="Calibri"/>
              </a:rPr>
              <a:t> </a:t>
            </a:r>
            <a:r>
              <a:rPr sz="1800" dirty="0">
                <a:latin typeface="Calibri"/>
                <a:cs typeface="Calibri"/>
              </a:rPr>
              <a:t>survey</a:t>
            </a:r>
            <a:r>
              <a:rPr sz="1800" spc="-40" dirty="0">
                <a:latin typeface="Calibri"/>
                <a:cs typeface="Calibri"/>
              </a:rPr>
              <a:t> </a:t>
            </a:r>
            <a:r>
              <a:rPr sz="1800" dirty="0">
                <a:latin typeface="Calibri"/>
                <a:cs typeface="Calibri"/>
              </a:rPr>
              <a:t>gauged</a:t>
            </a:r>
            <a:r>
              <a:rPr sz="1800" spc="-25" dirty="0">
                <a:latin typeface="Calibri"/>
                <a:cs typeface="Calibri"/>
              </a:rPr>
              <a:t> </a:t>
            </a:r>
            <a:r>
              <a:rPr sz="1800" dirty="0">
                <a:latin typeface="Calibri"/>
                <a:cs typeface="Calibri"/>
              </a:rPr>
              <a:t>concerns</a:t>
            </a:r>
            <a:r>
              <a:rPr sz="1800" spc="-35" dirty="0">
                <a:latin typeface="Calibri"/>
                <a:cs typeface="Calibri"/>
              </a:rPr>
              <a:t> </a:t>
            </a:r>
            <a:r>
              <a:rPr sz="1800" dirty="0">
                <a:latin typeface="Calibri"/>
                <a:cs typeface="Calibri"/>
              </a:rPr>
              <a:t>and</a:t>
            </a:r>
            <a:r>
              <a:rPr sz="1800" spc="-35" dirty="0">
                <a:latin typeface="Calibri"/>
                <a:cs typeface="Calibri"/>
              </a:rPr>
              <a:t> </a:t>
            </a:r>
            <a:r>
              <a:rPr sz="1800" dirty="0">
                <a:latin typeface="Calibri"/>
                <a:cs typeface="Calibri"/>
              </a:rPr>
              <a:t>views</a:t>
            </a:r>
            <a:r>
              <a:rPr sz="1800" spc="-35" dirty="0">
                <a:latin typeface="Calibri"/>
                <a:cs typeface="Calibri"/>
              </a:rPr>
              <a:t> </a:t>
            </a:r>
            <a:r>
              <a:rPr sz="1800" dirty="0">
                <a:latin typeface="Calibri"/>
                <a:cs typeface="Calibri"/>
              </a:rPr>
              <a:t>of</a:t>
            </a:r>
            <a:r>
              <a:rPr sz="1800" spc="-40" dirty="0">
                <a:latin typeface="Calibri"/>
                <a:cs typeface="Calibri"/>
              </a:rPr>
              <a:t> </a:t>
            </a:r>
            <a:r>
              <a:rPr sz="1800" dirty="0">
                <a:latin typeface="Calibri"/>
                <a:cs typeface="Calibri"/>
              </a:rPr>
              <a:t>employers</a:t>
            </a:r>
            <a:r>
              <a:rPr sz="1800" spc="-35" dirty="0">
                <a:latin typeface="Calibri"/>
                <a:cs typeface="Calibri"/>
              </a:rPr>
              <a:t> </a:t>
            </a:r>
            <a:r>
              <a:rPr sz="1800" dirty="0">
                <a:latin typeface="Calibri"/>
                <a:cs typeface="Calibri"/>
              </a:rPr>
              <a:t>around</a:t>
            </a:r>
            <a:r>
              <a:rPr sz="1800" spc="-40" dirty="0">
                <a:latin typeface="Calibri"/>
                <a:cs typeface="Calibri"/>
              </a:rPr>
              <a:t> </a:t>
            </a:r>
            <a:r>
              <a:rPr sz="1800" dirty="0">
                <a:latin typeface="Calibri"/>
                <a:cs typeface="Calibri"/>
              </a:rPr>
              <a:t>the</a:t>
            </a:r>
            <a:r>
              <a:rPr sz="1800" spc="-30" dirty="0">
                <a:latin typeface="Calibri"/>
                <a:cs typeface="Calibri"/>
              </a:rPr>
              <a:t> </a:t>
            </a:r>
            <a:r>
              <a:rPr sz="1800" spc="-10" dirty="0">
                <a:latin typeface="Calibri"/>
                <a:cs typeface="Calibri"/>
              </a:rPr>
              <a:t>following:</a:t>
            </a:r>
            <a:endParaRPr sz="1800">
              <a:latin typeface="Calibri"/>
              <a:cs typeface="Calibri"/>
            </a:endParaRPr>
          </a:p>
          <a:p>
            <a:pPr marL="755015" indent="-285115">
              <a:lnSpc>
                <a:spcPct val="100000"/>
              </a:lnSpc>
              <a:buFont typeface="Arial"/>
              <a:buChar char="•"/>
              <a:tabLst>
                <a:tab pos="755015" algn="l"/>
              </a:tabLst>
            </a:pPr>
            <a:r>
              <a:rPr sz="1800" spc="-20" dirty="0">
                <a:latin typeface="Calibri"/>
                <a:cs typeface="Calibri"/>
              </a:rPr>
              <a:t>Workforce</a:t>
            </a:r>
            <a:r>
              <a:rPr sz="1800" spc="-30" dirty="0">
                <a:latin typeface="Calibri"/>
                <a:cs typeface="Calibri"/>
              </a:rPr>
              <a:t> </a:t>
            </a:r>
            <a:r>
              <a:rPr sz="1800" spc="-10" dirty="0">
                <a:latin typeface="Calibri"/>
                <a:cs typeface="Calibri"/>
              </a:rPr>
              <a:t>environment</a:t>
            </a:r>
            <a:endParaRPr sz="1800">
              <a:latin typeface="Calibri"/>
              <a:cs typeface="Calibri"/>
            </a:endParaRPr>
          </a:p>
          <a:p>
            <a:pPr marL="755015" indent="-285115">
              <a:lnSpc>
                <a:spcPct val="100000"/>
              </a:lnSpc>
              <a:buFont typeface="Arial"/>
              <a:buChar char="•"/>
              <a:tabLst>
                <a:tab pos="755015" algn="l"/>
              </a:tabLst>
            </a:pPr>
            <a:r>
              <a:rPr sz="1800" dirty="0">
                <a:latin typeface="Calibri"/>
                <a:cs typeface="Calibri"/>
              </a:rPr>
              <a:t>Health</a:t>
            </a:r>
            <a:r>
              <a:rPr sz="1800" spc="-40" dirty="0">
                <a:latin typeface="Calibri"/>
                <a:cs typeface="Calibri"/>
              </a:rPr>
              <a:t> </a:t>
            </a:r>
            <a:r>
              <a:rPr sz="1800" spc="-10" dirty="0">
                <a:latin typeface="Calibri"/>
                <a:cs typeface="Calibri"/>
              </a:rPr>
              <a:t>strategies</a:t>
            </a:r>
            <a:r>
              <a:rPr sz="1800" spc="-50" dirty="0">
                <a:latin typeface="Calibri"/>
                <a:cs typeface="Calibri"/>
              </a:rPr>
              <a:t> </a:t>
            </a:r>
            <a:r>
              <a:rPr sz="1800" dirty="0">
                <a:latin typeface="Calibri"/>
                <a:cs typeface="Calibri"/>
              </a:rPr>
              <a:t>(e.g.,</a:t>
            </a:r>
            <a:r>
              <a:rPr sz="1800" spc="-50" dirty="0">
                <a:latin typeface="Calibri"/>
                <a:cs typeface="Calibri"/>
              </a:rPr>
              <a:t> </a:t>
            </a:r>
            <a:r>
              <a:rPr sz="1800" dirty="0">
                <a:latin typeface="Calibri"/>
                <a:cs typeface="Calibri"/>
              </a:rPr>
              <a:t>whole</a:t>
            </a:r>
            <a:r>
              <a:rPr sz="1800" spc="-40" dirty="0">
                <a:latin typeface="Calibri"/>
                <a:cs typeface="Calibri"/>
              </a:rPr>
              <a:t> </a:t>
            </a:r>
            <a:r>
              <a:rPr sz="1800" dirty="0">
                <a:latin typeface="Calibri"/>
                <a:cs typeface="Calibri"/>
              </a:rPr>
              <a:t>person</a:t>
            </a:r>
            <a:r>
              <a:rPr sz="1800" spc="-40" dirty="0">
                <a:latin typeface="Calibri"/>
                <a:cs typeface="Calibri"/>
              </a:rPr>
              <a:t> </a:t>
            </a:r>
            <a:r>
              <a:rPr sz="1800" dirty="0">
                <a:latin typeface="Calibri"/>
                <a:cs typeface="Calibri"/>
              </a:rPr>
              <a:t>health,</a:t>
            </a:r>
            <a:r>
              <a:rPr sz="1800" spc="-50" dirty="0">
                <a:latin typeface="Calibri"/>
                <a:cs typeface="Calibri"/>
              </a:rPr>
              <a:t> </a:t>
            </a:r>
            <a:r>
              <a:rPr sz="1800" spc="-10" dirty="0">
                <a:latin typeface="Calibri"/>
                <a:cs typeface="Calibri"/>
              </a:rPr>
              <a:t>equity,</a:t>
            </a:r>
            <a:r>
              <a:rPr sz="1800" spc="-40" dirty="0">
                <a:latin typeface="Calibri"/>
                <a:cs typeface="Calibri"/>
              </a:rPr>
              <a:t> </a:t>
            </a:r>
            <a:r>
              <a:rPr sz="1800" spc="-20" dirty="0">
                <a:latin typeface="Calibri"/>
                <a:cs typeface="Calibri"/>
              </a:rPr>
              <a:t>women’s</a:t>
            </a:r>
            <a:r>
              <a:rPr sz="1800" spc="-45" dirty="0">
                <a:latin typeface="Calibri"/>
                <a:cs typeface="Calibri"/>
              </a:rPr>
              <a:t> </a:t>
            </a:r>
            <a:r>
              <a:rPr sz="1800" dirty="0">
                <a:latin typeface="Calibri"/>
                <a:cs typeface="Calibri"/>
              </a:rPr>
              <a:t>health,</a:t>
            </a:r>
            <a:r>
              <a:rPr sz="1800" spc="-45" dirty="0">
                <a:latin typeface="Calibri"/>
                <a:cs typeface="Calibri"/>
              </a:rPr>
              <a:t> </a:t>
            </a:r>
            <a:r>
              <a:rPr sz="1800" dirty="0">
                <a:latin typeface="Calibri"/>
                <a:cs typeface="Calibri"/>
              </a:rPr>
              <a:t>mental</a:t>
            </a:r>
            <a:r>
              <a:rPr sz="1800" spc="-50" dirty="0">
                <a:latin typeface="Calibri"/>
                <a:cs typeface="Calibri"/>
              </a:rPr>
              <a:t> </a:t>
            </a:r>
            <a:r>
              <a:rPr sz="1800" dirty="0">
                <a:latin typeface="Calibri"/>
                <a:cs typeface="Calibri"/>
              </a:rPr>
              <a:t>health,</a:t>
            </a:r>
            <a:r>
              <a:rPr sz="1800" spc="-45" dirty="0">
                <a:latin typeface="Calibri"/>
                <a:cs typeface="Calibri"/>
              </a:rPr>
              <a:t> </a:t>
            </a:r>
            <a:r>
              <a:rPr sz="1800" dirty="0">
                <a:latin typeface="Calibri"/>
                <a:cs typeface="Calibri"/>
              </a:rPr>
              <a:t>and</a:t>
            </a:r>
            <a:r>
              <a:rPr sz="1800" spc="-40" dirty="0">
                <a:latin typeface="Calibri"/>
                <a:cs typeface="Calibri"/>
              </a:rPr>
              <a:t> </a:t>
            </a:r>
            <a:r>
              <a:rPr sz="1800" dirty="0">
                <a:latin typeface="Calibri"/>
                <a:cs typeface="Calibri"/>
              </a:rPr>
              <a:t>obesity</a:t>
            </a:r>
            <a:r>
              <a:rPr sz="1800" spc="-50" dirty="0">
                <a:latin typeface="Calibri"/>
                <a:cs typeface="Calibri"/>
              </a:rPr>
              <a:t> </a:t>
            </a:r>
            <a:r>
              <a:rPr sz="1800" spc="-10" dirty="0">
                <a:latin typeface="Calibri"/>
                <a:cs typeface="Calibri"/>
              </a:rPr>
              <a:t>management)</a:t>
            </a:r>
            <a:endParaRPr sz="1800">
              <a:latin typeface="Calibri"/>
              <a:cs typeface="Calibri"/>
            </a:endParaRPr>
          </a:p>
          <a:p>
            <a:pPr marL="755015" indent="-285115">
              <a:lnSpc>
                <a:spcPct val="100000"/>
              </a:lnSpc>
              <a:buFont typeface="Arial"/>
              <a:buChar char="•"/>
              <a:tabLst>
                <a:tab pos="755015" algn="l"/>
              </a:tabLst>
            </a:pPr>
            <a:r>
              <a:rPr sz="1800" dirty="0">
                <a:latin typeface="Calibri"/>
                <a:cs typeface="Calibri"/>
              </a:rPr>
              <a:t>Fiduciary</a:t>
            </a:r>
            <a:r>
              <a:rPr sz="1800" spc="-40" dirty="0">
                <a:latin typeface="Calibri"/>
                <a:cs typeface="Calibri"/>
              </a:rPr>
              <a:t> </a:t>
            </a:r>
            <a:r>
              <a:rPr sz="1800" spc="-10" dirty="0">
                <a:latin typeface="Calibri"/>
                <a:cs typeface="Calibri"/>
              </a:rPr>
              <a:t>perspectives</a:t>
            </a:r>
            <a:endParaRPr sz="1800">
              <a:latin typeface="Calibri"/>
              <a:cs typeface="Calibri"/>
            </a:endParaRPr>
          </a:p>
          <a:p>
            <a:pPr marL="755015" indent="-285115">
              <a:lnSpc>
                <a:spcPct val="100000"/>
              </a:lnSpc>
              <a:buFont typeface="Arial"/>
              <a:buChar char="•"/>
              <a:tabLst>
                <a:tab pos="755015" algn="l"/>
              </a:tabLst>
            </a:pPr>
            <a:r>
              <a:rPr sz="1800" dirty="0">
                <a:latin typeface="Calibri"/>
                <a:cs typeface="Calibri"/>
              </a:rPr>
              <a:t>Hospital</a:t>
            </a:r>
            <a:r>
              <a:rPr sz="1800" spc="-40" dirty="0">
                <a:latin typeface="Calibri"/>
                <a:cs typeface="Calibri"/>
              </a:rPr>
              <a:t> </a:t>
            </a:r>
            <a:r>
              <a:rPr sz="1800" dirty="0">
                <a:latin typeface="Calibri"/>
                <a:cs typeface="Calibri"/>
              </a:rPr>
              <a:t>price</a:t>
            </a:r>
            <a:r>
              <a:rPr sz="1800" spc="-40" dirty="0">
                <a:latin typeface="Calibri"/>
                <a:cs typeface="Calibri"/>
              </a:rPr>
              <a:t> </a:t>
            </a:r>
            <a:r>
              <a:rPr sz="1800" spc="-10" dirty="0">
                <a:latin typeface="Calibri"/>
                <a:cs typeface="Calibri"/>
              </a:rPr>
              <a:t>strategies</a:t>
            </a:r>
            <a:endParaRPr sz="1800">
              <a:latin typeface="Calibri"/>
              <a:cs typeface="Calibri"/>
            </a:endParaRPr>
          </a:p>
          <a:p>
            <a:pPr marL="755015" indent="-285115">
              <a:lnSpc>
                <a:spcPct val="100000"/>
              </a:lnSpc>
              <a:buFont typeface="Arial"/>
              <a:buChar char="•"/>
              <a:tabLst>
                <a:tab pos="755015" algn="l"/>
              </a:tabLst>
            </a:pPr>
            <a:r>
              <a:rPr sz="1800" dirty="0">
                <a:latin typeface="Calibri"/>
                <a:cs typeface="Calibri"/>
              </a:rPr>
              <a:t>Pharmaceutical</a:t>
            </a:r>
            <a:r>
              <a:rPr sz="1800" spc="-50" dirty="0">
                <a:latin typeface="Calibri"/>
                <a:cs typeface="Calibri"/>
              </a:rPr>
              <a:t> </a:t>
            </a:r>
            <a:r>
              <a:rPr sz="1800" dirty="0">
                <a:latin typeface="Calibri"/>
                <a:cs typeface="Calibri"/>
              </a:rPr>
              <a:t>drug</a:t>
            </a:r>
            <a:r>
              <a:rPr sz="1800" spc="-30" dirty="0">
                <a:latin typeface="Calibri"/>
                <a:cs typeface="Calibri"/>
              </a:rPr>
              <a:t> </a:t>
            </a:r>
            <a:r>
              <a:rPr sz="1800" spc="-10" dirty="0">
                <a:latin typeface="Calibri"/>
                <a:cs typeface="Calibri"/>
              </a:rPr>
              <a:t>strategies</a:t>
            </a:r>
            <a:endParaRPr sz="1800">
              <a:latin typeface="Calibri"/>
              <a:cs typeface="Calibri"/>
            </a:endParaRPr>
          </a:p>
          <a:p>
            <a:pPr marL="755015" indent="-285115">
              <a:lnSpc>
                <a:spcPct val="100000"/>
              </a:lnSpc>
              <a:buFont typeface="Arial"/>
              <a:buChar char="•"/>
              <a:tabLst>
                <a:tab pos="755015" algn="l"/>
              </a:tabLst>
            </a:pPr>
            <a:r>
              <a:rPr sz="1800" spc="-10" dirty="0">
                <a:latin typeface="Calibri"/>
                <a:cs typeface="Calibri"/>
              </a:rPr>
              <a:t>High-</a:t>
            </a:r>
            <a:r>
              <a:rPr sz="1800" dirty="0">
                <a:latin typeface="Calibri"/>
                <a:cs typeface="Calibri"/>
              </a:rPr>
              <a:t>cost</a:t>
            </a:r>
            <a:r>
              <a:rPr sz="1800" spc="-25" dirty="0">
                <a:latin typeface="Calibri"/>
                <a:cs typeface="Calibri"/>
              </a:rPr>
              <a:t> </a:t>
            </a:r>
            <a:r>
              <a:rPr sz="1800" dirty="0">
                <a:latin typeface="Calibri"/>
                <a:cs typeface="Calibri"/>
              </a:rPr>
              <a:t>claims</a:t>
            </a:r>
            <a:r>
              <a:rPr sz="1800" spc="-35" dirty="0">
                <a:latin typeface="Calibri"/>
                <a:cs typeface="Calibri"/>
              </a:rPr>
              <a:t> </a:t>
            </a:r>
            <a:r>
              <a:rPr sz="1800" spc="-10" dirty="0">
                <a:latin typeface="Calibri"/>
                <a:cs typeface="Calibri"/>
              </a:rPr>
              <a:t>strategies</a:t>
            </a:r>
            <a:endParaRPr sz="1800">
              <a:latin typeface="Calibri"/>
              <a:cs typeface="Calibri"/>
            </a:endParaRPr>
          </a:p>
          <a:p>
            <a:pPr marL="755015" indent="-285115">
              <a:lnSpc>
                <a:spcPct val="100000"/>
              </a:lnSpc>
              <a:buFont typeface="Arial"/>
              <a:buChar char="•"/>
              <a:tabLst>
                <a:tab pos="755015" algn="l"/>
              </a:tabLst>
            </a:pPr>
            <a:r>
              <a:rPr sz="1800" spc="-10" dirty="0">
                <a:latin typeface="Calibri"/>
                <a:cs typeface="Calibri"/>
              </a:rPr>
              <a:t>Potential</a:t>
            </a:r>
            <a:r>
              <a:rPr sz="1800" spc="-35" dirty="0">
                <a:latin typeface="Calibri"/>
                <a:cs typeface="Calibri"/>
              </a:rPr>
              <a:t> </a:t>
            </a:r>
            <a:r>
              <a:rPr sz="1800" dirty="0">
                <a:latin typeface="Calibri"/>
                <a:cs typeface="Calibri"/>
              </a:rPr>
              <a:t>health</a:t>
            </a:r>
            <a:r>
              <a:rPr sz="1800" spc="-25" dirty="0">
                <a:latin typeface="Calibri"/>
                <a:cs typeface="Calibri"/>
              </a:rPr>
              <a:t> </a:t>
            </a:r>
            <a:r>
              <a:rPr sz="1800" spc="-10" dirty="0">
                <a:latin typeface="Calibri"/>
                <a:cs typeface="Calibri"/>
              </a:rPr>
              <a:t>reforms</a:t>
            </a:r>
            <a:endParaRPr sz="1800">
              <a:latin typeface="Calibri"/>
              <a:cs typeface="Calibri"/>
            </a:endParaRPr>
          </a:p>
          <a:p>
            <a:pPr marL="12700">
              <a:lnSpc>
                <a:spcPct val="100000"/>
              </a:lnSpc>
              <a:spcBef>
                <a:spcPts val="780"/>
              </a:spcBef>
            </a:pPr>
            <a:r>
              <a:rPr sz="1800" dirty="0">
                <a:latin typeface="Calibri"/>
                <a:cs typeface="Calibri"/>
              </a:rPr>
              <a:t>The</a:t>
            </a:r>
            <a:r>
              <a:rPr sz="1800" spc="-30" dirty="0">
                <a:latin typeface="Calibri"/>
                <a:cs typeface="Calibri"/>
              </a:rPr>
              <a:t> </a:t>
            </a:r>
            <a:r>
              <a:rPr sz="1800" dirty="0">
                <a:latin typeface="Calibri"/>
                <a:cs typeface="Calibri"/>
              </a:rPr>
              <a:t>survey</a:t>
            </a:r>
            <a:r>
              <a:rPr sz="1800" spc="-40" dirty="0">
                <a:latin typeface="Calibri"/>
                <a:cs typeface="Calibri"/>
              </a:rPr>
              <a:t> </a:t>
            </a:r>
            <a:r>
              <a:rPr sz="1800" dirty="0">
                <a:latin typeface="Calibri"/>
                <a:cs typeface="Calibri"/>
              </a:rPr>
              <a:t>included</a:t>
            </a:r>
            <a:r>
              <a:rPr sz="1800" spc="-30" dirty="0">
                <a:latin typeface="Calibri"/>
                <a:cs typeface="Calibri"/>
              </a:rPr>
              <a:t> </a:t>
            </a:r>
            <a:r>
              <a:rPr sz="1800" dirty="0">
                <a:latin typeface="Calibri"/>
                <a:cs typeface="Calibri"/>
              </a:rPr>
              <a:t>172</a:t>
            </a:r>
            <a:r>
              <a:rPr sz="1800" spc="-35" dirty="0">
                <a:latin typeface="Calibri"/>
                <a:cs typeface="Calibri"/>
              </a:rPr>
              <a:t> </a:t>
            </a:r>
            <a:r>
              <a:rPr sz="1800" dirty="0">
                <a:latin typeface="Calibri"/>
                <a:cs typeface="Calibri"/>
              </a:rPr>
              <a:t>responses</a:t>
            </a:r>
            <a:r>
              <a:rPr sz="1800" spc="-30" dirty="0">
                <a:latin typeface="Calibri"/>
                <a:cs typeface="Calibri"/>
              </a:rPr>
              <a:t> </a:t>
            </a:r>
            <a:r>
              <a:rPr sz="1800" dirty="0">
                <a:latin typeface="Calibri"/>
                <a:cs typeface="Calibri"/>
              </a:rPr>
              <a:t>from</a:t>
            </a:r>
            <a:r>
              <a:rPr sz="1800" spc="-40" dirty="0">
                <a:latin typeface="Calibri"/>
                <a:cs typeface="Calibri"/>
              </a:rPr>
              <a:t> </a:t>
            </a:r>
            <a:r>
              <a:rPr sz="1800" dirty="0">
                <a:latin typeface="Calibri"/>
                <a:cs typeface="Calibri"/>
              </a:rPr>
              <a:t>private</a:t>
            </a:r>
            <a:r>
              <a:rPr sz="1800" spc="-45" dirty="0">
                <a:latin typeface="Calibri"/>
                <a:cs typeface="Calibri"/>
              </a:rPr>
              <a:t> </a:t>
            </a:r>
            <a:r>
              <a:rPr sz="1800" dirty="0">
                <a:latin typeface="Calibri"/>
                <a:cs typeface="Calibri"/>
              </a:rPr>
              <a:t>and</a:t>
            </a:r>
            <a:r>
              <a:rPr sz="1800" spc="-35" dirty="0">
                <a:latin typeface="Calibri"/>
                <a:cs typeface="Calibri"/>
              </a:rPr>
              <a:t> </a:t>
            </a:r>
            <a:r>
              <a:rPr sz="1800" dirty="0">
                <a:latin typeface="Calibri"/>
                <a:cs typeface="Calibri"/>
              </a:rPr>
              <a:t>public</a:t>
            </a:r>
            <a:r>
              <a:rPr sz="1800" spc="-35" dirty="0">
                <a:latin typeface="Calibri"/>
                <a:cs typeface="Calibri"/>
              </a:rPr>
              <a:t> </a:t>
            </a:r>
            <a:r>
              <a:rPr sz="1800" dirty="0">
                <a:latin typeface="Calibri"/>
                <a:cs typeface="Calibri"/>
              </a:rPr>
              <a:t>employers</a:t>
            </a:r>
            <a:r>
              <a:rPr sz="1800" spc="-35" dirty="0">
                <a:latin typeface="Calibri"/>
                <a:cs typeface="Calibri"/>
              </a:rPr>
              <a:t> </a:t>
            </a:r>
            <a:r>
              <a:rPr sz="1800" dirty="0">
                <a:latin typeface="Calibri"/>
                <a:cs typeface="Calibri"/>
              </a:rPr>
              <a:t>and</a:t>
            </a:r>
            <a:r>
              <a:rPr sz="1800" spc="-30" dirty="0">
                <a:latin typeface="Calibri"/>
                <a:cs typeface="Calibri"/>
              </a:rPr>
              <a:t> </a:t>
            </a:r>
            <a:r>
              <a:rPr sz="1800" dirty="0">
                <a:latin typeface="Calibri"/>
                <a:cs typeface="Calibri"/>
              </a:rPr>
              <a:t>purchasers</a:t>
            </a:r>
            <a:r>
              <a:rPr sz="1800" spc="-45" dirty="0">
                <a:latin typeface="Calibri"/>
                <a:cs typeface="Calibri"/>
              </a:rPr>
              <a:t> </a:t>
            </a:r>
            <a:r>
              <a:rPr sz="1800" dirty="0">
                <a:latin typeface="Calibri"/>
                <a:cs typeface="Calibri"/>
              </a:rPr>
              <a:t>across</a:t>
            </a:r>
            <a:r>
              <a:rPr sz="1800" spc="-50" dirty="0">
                <a:latin typeface="Calibri"/>
                <a:cs typeface="Calibri"/>
              </a:rPr>
              <a:t> </a:t>
            </a:r>
            <a:r>
              <a:rPr sz="1800" dirty="0">
                <a:latin typeface="Calibri"/>
                <a:cs typeface="Calibri"/>
              </a:rPr>
              <a:t>the</a:t>
            </a:r>
            <a:r>
              <a:rPr sz="1800" spc="-30" dirty="0">
                <a:latin typeface="Calibri"/>
                <a:cs typeface="Calibri"/>
              </a:rPr>
              <a:t> </a:t>
            </a:r>
            <a:r>
              <a:rPr sz="1800" spc="-10" dirty="0">
                <a:latin typeface="Calibri"/>
                <a:cs typeface="Calibri"/>
              </a:rPr>
              <a:t>country</a:t>
            </a:r>
            <a:endParaRPr sz="1800">
              <a:latin typeface="Calibri"/>
              <a:cs typeface="Calibri"/>
            </a:endParaRPr>
          </a:p>
          <a:p>
            <a:pPr marL="812165" indent="-342265">
              <a:lnSpc>
                <a:spcPct val="100000"/>
              </a:lnSpc>
              <a:buFont typeface="Arial"/>
              <a:buChar char="•"/>
              <a:tabLst>
                <a:tab pos="812165" algn="l"/>
              </a:tabLst>
            </a:pPr>
            <a:r>
              <a:rPr sz="1800" dirty="0">
                <a:latin typeface="Calibri"/>
                <a:cs typeface="Calibri"/>
              </a:rPr>
              <a:t>Wide</a:t>
            </a:r>
            <a:r>
              <a:rPr sz="1800" spc="-35" dirty="0">
                <a:latin typeface="Calibri"/>
                <a:cs typeface="Calibri"/>
              </a:rPr>
              <a:t> </a:t>
            </a:r>
            <a:r>
              <a:rPr sz="1800" dirty="0">
                <a:latin typeface="Calibri"/>
                <a:cs typeface="Calibri"/>
              </a:rPr>
              <a:t>range</a:t>
            </a:r>
            <a:r>
              <a:rPr sz="1800" spc="-40" dirty="0">
                <a:latin typeface="Calibri"/>
                <a:cs typeface="Calibri"/>
              </a:rPr>
              <a:t> </a:t>
            </a:r>
            <a:r>
              <a:rPr sz="1800" dirty="0">
                <a:latin typeface="Calibri"/>
                <a:cs typeface="Calibri"/>
              </a:rPr>
              <a:t>of</a:t>
            </a:r>
            <a:r>
              <a:rPr sz="1800" spc="-35" dirty="0">
                <a:latin typeface="Calibri"/>
                <a:cs typeface="Calibri"/>
              </a:rPr>
              <a:t> </a:t>
            </a:r>
            <a:r>
              <a:rPr sz="1800" dirty="0">
                <a:latin typeface="Calibri"/>
                <a:cs typeface="Calibri"/>
              </a:rPr>
              <a:t>sizes</a:t>
            </a:r>
            <a:r>
              <a:rPr sz="1800" spc="-40" dirty="0">
                <a:latin typeface="Calibri"/>
                <a:cs typeface="Calibri"/>
              </a:rPr>
              <a:t> </a:t>
            </a:r>
            <a:r>
              <a:rPr sz="1800" dirty="0">
                <a:latin typeface="Calibri"/>
                <a:cs typeface="Calibri"/>
              </a:rPr>
              <a:t>26%</a:t>
            </a:r>
            <a:r>
              <a:rPr sz="1800" spc="-40" dirty="0">
                <a:latin typeface="Calibri"/>
                <a:cs typeface="Calibri"/>
              </a:rPr>
              <a:t> </a:t>
            </a:r>
            <a:r>
              <a:rPr sz="1800" dirty="0">
                <a:latin typeface="Calibri"/>
                <a:cs typeface="Calibri"/>
              </a:rPr>
              <a:t>&lt;1,000</a:t>
            </a:r>
            <a:r>
              <a:rPr sz="1800" spc="-35" dirty="0">
                <a:latin typeface="Calibri"/>
                <a:cs typeface="Calibri"/>
              </a:rPr>
              <a:t> </a:t>
            </a:r>
            <a:r>
              <a:rPr sz="1800" dirty="0">
                <a:latin typeface="Calibri"/>
                <a:cs typeface="Calibri"/>
              </a:rPr>
              <a:t>employees,</a:t>
            </a:r>
            <a:r>
              <a:rPr sz="1800" spc="-25" dirty="0">
                <a:latin typeface="Calibri"/>
                <a:cs typeface="Calibri"/>
              </a:rPr>
              <a:t> </a:t>
            </a:r>
            <a:r>
              <a:rPr sz="1800" dirty="0">
                <a:latin typeface="Calibri"/>
                <a:cs typeface="Calibri"/>
              </a:rPr>
              <a:t>36%</a:t>
            </a:r>
            <a:r>
              <a:rPr sz="1800" spc="-40" dirty="0">
                <a:latin typeface="Calibri"/>
                <a:cs typeface="Calibri"/>
              </a:rPr>
              <a:t> </a:t>
            </a:r>
            <a:r>
              <a:rPr sz="1800" spc="-20" dirty="0">
                <a:latin typeface="Calibri"/>
                <a:cs typeface="Calibri"/>
              </a:rPr>
              <a:t>1,000-</a:t>
            </a:r>
            <a:r>
              <a:rPr sz="1800" dirty="0">
                <a:latin typeface="Calibri"/>
                <a:cs typeface="Calibri"/>
              </a:rPr>
              <a:t>4,999</a:t>
            </a:r>
            <a:r>
              <a:rPr sz="1800" spc="-35" dirty="0">
                <a:latin typeface="Calibri"/>
                <a:cs typeface="Calibri"/>
              </a:rPr>
              <a:t> </a:t>
            </a:r>
            <a:r>
              <a:rPr sz="1800" dirty="0">
                <a:latin typeface="Calibri"/>
                <a:cs typeface="Calibri"/>
              </a:rPr>
              <a:t>employees,</a:t>
            </a:r>
            <a:r>
              <a:rPr sz="1800" spc="-30" dirty="0">
                <a:latin typeface="Calibri"/>
                <a:cs typeface="Calibri"/>
              </a:rPr>
              <a:t> </a:t>
            </a:r>
            <a:r>
              <a:rPr sz="1800" dirty="0">
                <a:latin typeface="Calibri"/>
                <a:cs typeface="Calibri"/>
              </a:rPr>
              <a:t>and</a:t>
            </a:r>
            <a:r>
              <a:rPr sz="1800" spc="-35" dirty="0">
                <a:latin typeface="Calibri"/>
                <a:cs typeface="Calibri"/>
              </a:rPr>
              <a:t> </a:t>
            </a:r>
            <a:r>
              <a:rPr sz="1800" dirty="0">
                <a:latin typeface="Calibri"/>
                <a:cs typeface="Calibri"/>
              </a:rPr>
              <a:t>38%</a:t>
            </a:r>
            <a:r>
              <a:rPr sz="1800" spc="-40" dirty="0">
                <a:latin typeface="Calibri"/>
                <a:cs typeface="Calibri"/>
              </a:rPr>
              <a:t> </a:t>
            </a:r>
            <a:r>
              <a:rPr sz="1800" dirty="0">
                <a:latin typeface="Calibri"/>
                <a:cs typeface="Calibri"/>
              </a:rPr>
              <a:t>over</a:t>
            </a:r>
            <a:r>
              <a:rPr sz="1800" spc="-40" dirty="0">
                <a:latin typeface="Calibri"/>
                <a:cs typeface="Calibri"/>
              </a:rPr>
              <a:t> </a:t>
            </a:r>
            <a:r>
              <a:rPr sz="1800" spc="-10" dirty="0">
                <a:latin typeface="Calibri"/>
                <a:cs typeface="Calibri"/>
              </a:rPr>
              <a:t>5,000</a:t>
            </a:r>
            <a:endParaRPr sz="1800">
              <a:latin typeface="Calibri"/>
              <a:cs typeface="Calibri"/>
            </a:endParaRPr>
          </a:p>
          <a:p>
            <a:pPr marL="812800" marR="5080" indent="-342900">
              <a:lnSpc>
                <a:spcPct val="100000"/>
              </a:lnSpc>
              <a:buFont typeface="Arial"/>
              <a:buChar char="•"/>
              <a:tabLst>
                <a:tab pos="812800" algn="l"/>
              </a:tabLst>
            </a:pPr>
            <a:r>
              <a:rPr sz="1800" dirty="0">
                <a:latin typeface="Calibri"/>
                <a:cs typeface="Calibri"/>
              </a:rPr>
              <a:t>Representing</a:t>
            </a:r>
            <a:r>
              <a:rPr sz="1800" spc="-35" dirty="0">
                <a:latin typeface="Calibri"/>
                <a:cs typeface="Calibri"/>
              </a:rPr>
              <a:t> </a:t>
            </a:r>
            <a:r>
              <a:rPr sz="1800" dirty="0">
                <a:latin typeface="Calibri"/>
                <a:cs typeface="Calibri"/>
              </a:rPr>
              <a:t>numerous</a:t>
            </a:r>
            <a:r>
              <a:rPr sz="1800" spc="-55" dirty="0">
                <a:latin typeface="Calibri"/>
                <a:cs typeface="Calibri"/>
              </a:rPr>
              <a:t> </a:t>
            </a:r>
            <a:r>
              <a:rPr sz="1800" dirty="0">
                <a:latin typeface="Calibri"/>
                <a:cs typeface="Calibri"/>
              </a:rPr>
              <a:t>industries</a:t>
            </a:r>
            <a:r>
              <a:rPr sz="1800" spc="-45" dirty="0">
                <a:latin typeface="Calibri"/>
                <a:cs typeface="Calibri"/>
              </a:rPr>
              <a:t> </a:t>
            </a:r>
            <a:r>
              <a:rPr sz="1800" dirty="0">
                <a:latin typeface="Calibri"/>
                <a:cs typeface="Calibri"/>
              </a:rPr>
              <a:t>–</a:t>
            </a:r>
            <a:r>
              <a:rPr sz="1800" spc="-45" dirty="0">
                <a:latin typeface="Calibri"/>
                <a:cs typeface="Calibri"/>
              </a:rPr>
              <a:t> </a:t>
            </a:r>
            <a:r>
              <a:rPr sz="1800" dirty="0">
                <a:latin typeface="Calibri"/>
                <a:cs typeface="Calibri"/>
              </a:rPr>
              <a:t>federal,</a:t>
            </a:r>
            <a:r>
              <a:rPr sz="1800" spc="-50" dirty="0">
                <a:latin typeface="Calibri"/>
                <a:cs typeface="Calibri"/>
              </a:rPr>
              <a:t> </a:t>
            </a:r>
            <a:r>
              <a:rPr sz="1800" dirty="0">
                <a:latin typeface="Calibri"/>
                <a:cs typeface="Calibri"/>
              </a:rPr>
              <a:t>state,</a:t>
            </a:r>
            <a:r>
              <a:rPr sz="1800" spc="-45" dirty="0">
                <a:latin typeface="Calibri"/>
                <a:cs typeface="Calibri"/>
              </a:rPr>
              <a:t> </a:t>
            </a:r>
            <a:r>
              <a:rPr sz="1800" dirty="0">
                <a:latin typeface="Calibri"/>
                <a:cs typeface="Calibri"/>
              </a:rPr>
              <a:t>or</a:t>
            </a:r>
            <a:r>
              <a:rPr sz="1800" spc="-50" dirty="0">
                <a:latin typeface="Calibri"/>
                <a:cs typeface="Calibri"/>
              </a:rPr>
              <a:t> </a:t>
            </a:r>
            <a:r>
              <a:rPr sz="1800" dirty="0">
                <a:latin typeface="Calibri"/>
                <a:cs typeface="Calibri"/>
              </a:rPr>
              <a:t>local</a:t>
            </a:r>
            <a:r>
              <a:rPr sz="1800" spc="-50" dirty="0">
                <a:latin typeface="Calibri"/>
                <a:cs typeface="Calibri"/>
              </a:rPr>
              <a:t> </a:t>
            </a:r>
            <a:r>
              <a:rPr sz="1800" dirty="0">
                <a:latin typeface="Calibri"/>
                <a:cs typeface="Calibri"/>
              </a:rPr>
              <a:t>government</a:t>
            </a:r>
            <a:r>
              <a:rPr sz="1800" spc="-40" dirty="0">
                <a:latin typeface="Calibri"/>
                <a:cs typeface="Calibri"/>
              </a:rPr>
              <a:t> </a:t>
            </a:r>
            <a:r>
              <a:rPr sz="1800" dirty="0">
                <a:latin typeface="Calibri"/>
                <a:cs typeface="Calibri"/>
              </a:rPr>
              <a:t>(18%),</a:t>
            </a:r>
            <a:r>
              <a:rPr sz="1800" spc="-40" dirty="0">
                <a:latin typeface="Calibri"/>
                <a:cs typeface="Calibri"/>
              </a:rPr>
              <a:t> </a:t>
            </a:r>
            <a:r>
              <a:rPr sz="1800" dirty="0">
                <a:latin typeface="Calibri"/>
                <a:cs typeface="Calibri"/>
              </a:rPr>
              <a:t>educational</a:t>
            </a:r>
            <a:r>
              <a:rPr sz="1800" spc="-40" dirty="0">
                <a:latin typeface="Calibri"/>
                <a:cs typeface="Calibri"/>
              </a:rPr>
              <a:t> </a:t>
            </a:r>
            <a:r>
              <a:rPr sz="1800" dirty="0">
                <a:latin typeface="Calibri"/>
                <a:cs typeface="Calibri"/>
              </a:rPr>
              <a:t>services</a:t>
            </a:r>
            <a:r>
              <a:rPr sz="1800" spc="-50" dirty="0">
                <a:latin typeface="Calibri"/>
                <a:cs typeface="Calibri"/>
              </a:rPr>
              <a:t> </a:t>
            </a:r>
            <a:r>
              <a:rPr sz="1800" spc="-10" dirty="0">
                <a:latin typeface="Calibri"/>
                <a:cs typeface="Calibri"/>
              </a:rPr>
              <a:t>(18%), </a:t>
            </a:r>
            <a:r>
              <a:rPr sz="1800" dirty="0">
                <a:latin typeface="Calibri"/>
                <a:cs typeface="Calibri"/>
              </a:rPr>
              <a:t>manufacturing</a:t>
            </a:r>
            <a:r>
              <a:rPr sz="1800" spc="-40" dirty="0">
                <a:latin typeface="Calibri"/>
                <a:cs typeface="Calibri"/>
              </a:rPr>
              <a:t> </a:t>
            </a:r>
            <a:r>
              <a:rPr sz="1800" dirty="0">
                <a:latin typeface="Calibri"/>
                <a:cs typeface="Calibri"/>
              </a:rPr>
              <a:t>(14%),</a:t>
            </a:r>
            <a:r>
              <a:rPr sz="1800" spc="-35" dirty="0">
                <a:latin typeface="Calibri"/>
                <a:cs typeface="Calibri"/>
              </a:rPr>
              <a:t> </a:t>
            </a:r>
            <a:r>
              <a:rPr sz="1800" dirty="0">
                <a:latin typeface="Calibri"/>
                <a:cs typeface="Calibri"/>
              </a:rPr>
              <a:t>healthcare</a:t>
            </a:r>
            <a:r>
              <a:rPr sz="1800" spc="-35" dirty="0">
                <a:latin typeface="Calibri"/>
                <a:cs typeface="Calibri"/>
              </a:rPr>
              <a:t> </a:t>
            </a:r>
            <a:r>
              <a:rPr sz="1800" dirty="0">
                <a:latin typeface="Calibri"/>
                <a:cs typeface="Calibri"/>
              </a:rPr>
              <a:t>and</a:t>
            </a:r>
            <a:r>
              <a:rPr sz="1800" spc="-40" dirty="0">
                <a:latin typeface="Calibri"/>
                <a:cs typeface="Calibri"/>
              </a:rPr>
              <a:t> </a:t>
            </a:r>
            <a:r>
              <a:rPr sz="1800" dirty="0">
                <a:latin typeface="Calibri"/>
                <a:cs typeface="Calibri"/>
              </a:rPr>
              <a:t>social</a:t>
            </a:r>
            <a:r>
              <a:rPr sz="1800" spc="-40" dirty="0">
                <a:latin typeface="Calibri"/>
                <a:cs typeface="Calibri"/>
              </a:rPr>
              <a:t> </a:t>
            </a:r>
            <a:r>
              <a:rPr sz="1800" dirty="0">
                <a:latin typeface="Calibri"/>
                <a:cs typeface="Calibri"/>
              </a:rPr>
              <a:t>assistance</a:t>
            </a:r>
            <a:r>
              <a:rPr sz="1800" spc="-50" dirty="0">
                <a:latin typeface="Calibri"/>
                <a:cs typeface="Calibri"/>
              </a:rPr>
              <a:t> </a:t>
            </a:r>
            <a:r>
              <a:rPr sz="1800" dirty="0">
                <a:latin typeface="Calibri"/>
                <a:cs typeface="Calibri"/>
              </a:rPr>
              <a:t>(11%),</a:t>
            </a:r>
            <a:r>
              <a:rPr sz="1800" spc="-25" dirty="0">
                <a:latin typeface="Calibri"/>
                <a:cs typeface="Calibri"/>
              </a:rPr>
              <a:t> </a:t>
            </a:r>
            <a:r>
              <a:rPr sz="1800" spc="-10" dirty="0">
                <a:latin typeface="Calibri"/>
                <a:cs typeface="Calibri"/>
              </a:rPr>
              <a:t>retail/wholesale</a:t>
            </a:r>
            <a:r>
              <a:rPr sz="1800" spc="-30" dirty="0">
                <a:latin typeface="Calibri"/>
                <a:cs typeface="Calibri"/>
              </a:rPr>
              <a:t> </a:t>
            </a:r>
            <a:r>
              <a:rPr sz="1800" dirty="0">
                <a:latin typeface="Calibri"/>
                <a:cs typeface="Calibri"/>
              </a:rPr>
              <a:t>trade</a:t>
            </a:r>
            <a:r>
              <a:rPr sz="1800" spc="-40" dirty="0">
                <a:latin typeface="Calibri"/>
                <a:cs typeface="Calibri"/>
              </a:rPr>
              <a:t> </a:t>
            </a:r>
            <a:r>
              <a:rPr sz="1800" dirty="0">
                <a:latin typeface="Calibri"/>
                <a:cs typeface="Calibri"/>
              </a:rPr>
              <a:t>(8%),</a:t>
            </a:r>
            <a:r>
              <a:rPr sz="1800" spc="-25" dirty="0">
                <a:latin typeface="Calibri"/>
                <a:cs typeface="Calibri"/>
              </a:rPr>
              <a:t> </a:t>
            </a:r>
            <a:r>
              <a:rPr sz="1800" dirty="0">
                <a:latin typeface="Calibri"/>
                <a:cs typeface="Calibri"/>
              </a:rPr>
              <a:t>and</a:t>
            </a:r>
            <a:r>
              <a:rPr sz="1800" spc="-40" dirty="0">
                <a:latin typeface="Calibri"/>
                <a:cs typeface="Calibri"/>
              </a:rPr>
              <a:t> </a:t>
            </a:r>
            <a:r>
              <a:rPr sz="1800" dirty="0">
                <a:latin typeface="Calibri"/>
                <a:cs typeface="Calibri"/>
              </a:rPr>
              <a:t>finance</a:t>
            </a:r>
            <a:r>
              <a:rPr sz="1800" spc="-35" dirty="0">
                <a:latin typeface="Calibri"/>
                <a:cs typeface="Calibri"/>
              </a:rPr>
              <a:t> </a:t>
            </a:r>
            <a:r>
              <a:rPr sz="1800" dirty="0">
                <a:latin typeface="Calibri"/>
                <a:cs typeface="Calibri"/>
              </a:rPr>
              <a:t>and</a:t>
            </a:r>
            <a:r>
              <a:rPr sz="1800" spc="-30" dirty="0">
                <a:latin typeface="Calibri"/>
                <a:cs typeface="Calibri"/>
              </a:rPr>
              <a:t> </a:t>
            </a:r>
            <a:r>
              <a:rPr sz="1800" spc="-10" dirty="0">
                <a:latin typeface="Calibri"/>
                <a:cs typeface="Calibri"/>
              </a:rPr>
              <a:t>insurance </a:t>
            </a:r>
            <a:r>
              <a:rPr sz="1800" spc="-20" dirty="0">
                <a:latin typeface="Calibri"/>
                <a:cs typeface="Calibri"/>
              </a:rPr>
              <a:t>(7%)</a:t>
            </a:r>
            <a:endParaRPr sz="1800">
              <a:latin typeface="Calibri"/>
              <a:cs typeface="Calibri"/>
            </a:endParaRPr>
          </a:p>
        </p:txBody>
      </p:sp>
      <p:sp>
        <p:nvSpPr>
          <p:cNvPr id="5" name="object 5">
            <a:extLst>
              <a:ext uri="{FF2B5EF4-FFF2-40B4-BE49-F238E27FC236}">
                <a16:creationId xmlns:a16="http://schemas.microsoft.com/office/drawing/2014/main" id="{8D7C9842-1DE1-AFA6-36AC-BC783AFCD62D}"/>
              </a:ext>
            </a:extLst>
          </p:cNvPr>
          <p:cNvSpPr txBox="1">
            <a:spLocks noGrp="1"/>
          </p:cNvSpPr>
          <p:nvPr>
            <p:ph type="title"/>
          </p:nvPr>
        </p:nvSpPr>
        <p:spPr>
          <a:xfrm>
            <a:off x="392780" y="707691"/>
            <a:ext cx="2871470" cy="513080"/>
          </a:xfrm>
          <a:prstGeom prst="rect">
            <a:avLst/>
          </a:prstGeom>
        </p:spPr>
        <p:txBody>
          <a:bodyPr vert="horz" wrap="square" lIns="0" tIns="12065" rIns="0" bIns="0" rtlCol="0">
            <a:spAutoFit/>
          </a:bodyPr>
          <a:lstStyle/>
          <a:p>
            <a:pPr marL="12700">
              <a:lnSpc>
                <a:spcPct val="100000"/>
              </a:lnSpc>
              <a:spcBef>
                <a:spcPts val="95"/>
              </a:spcBef>
            </a:pPr>
            <a:r>
              <a:rPr sz="3200" dirty="0">
                <a:solidFill>
                  <a:srgbClr val="001F5F"/>
                </a:solidFill>
              </a:rPr>
              <a:t>Survey</a:t>
            </a:r>
            <a:r>
              <a:rPr sz="3200" spc="5" dirty="0">
                <a:solidFill>
                  <a:srgbClr val="001F5F"/>
                </a:solidFill>
              </a:rPr>
              <a:t> </a:t>
            </a:r>
            <a:r>
              <a:rPr sz="3200" spc="-10" dirty="0">
                <a:solidFill>
                  <a:srgbClr val="001F5F"/>
                </a:solidFill>
              </a:rPr>
              <a:t>Summary</a:t>
            </a:r>
            <a:endParaRPr sz="3200" dirty="0"/>
          </a:p>
        </p:txBody>
      </p:sp>
    </p:spTree>
    <p:extLst>
      <p:ext uri="{BB962C8B-B14F-4D97-AF65-F5344CB8AC3E}">
        <p14:creationId xmlns:p14="http://schemas.microsoft.com/office/powerpoint/2010/main" val="100750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486156"/>
                </a:moveTo>
                <a:lnTo>
                  <a:pt x="8353806" y="486156"/>
                </a:lnTo>
                <a:lnTo>
                  <a:pt x="8353806" y="6858000"/>
                </a:lnTo>
                <a:lnTo>
                  <a:pt x="12192000" y="6858000"/>
                </a:lnTo>
                <a:lnTo>
                  <a:pt x="12192000" y="486156"/>
                </a:lnTo>
                <a:close/>
              </a:path>
              <a:path w="12192000" h="6858000">
                <a:moveTo>
                  <a:pt x="12192000" y="0"/>
                </a:moveTo>
                <a:lnTo>
                  <a:pt x="0" y="0"/>
                </a:lnTo>
                <a:lnTo>
                  <a:pt x="0" y="396240"/>
                </a:lnTo>
                <a:lnTo>
                  <a:pt x="12192000" y="396240"/>
                </a:lnTo>
                <a:lnTo>
                  <a:pt x="12192000" y="0"/>
                </a:lnTo>
                <a:close/>
              </a:path>
            </a:pathLst>
          </a:custGeom>
          <a:solidFill>
            <a:srgbClr val="001F5F"/>
          </a:solidFill>
        </p:spPr>
        <p:txBody>
          <a:bodyPr wrap="square" lIns="0" tIns="0" rIns="0" bIns="0" rtlCol="0"/>
          <a:lstStyle/>
          <a:p>
            <a:endParaRPr/>
          </a:p>
        </p:txBody>
      </p:sp>
      <p:sp>
        <p:nvSpPr>
          <p:cNvPr id="3" name="object 3"/>
          <p:cNvSpPr txBox="1"/>
          <p:nvPr/>
        </p:nvSpPr>
        <p:spPr>
          <a:xfrm>
            <a:off x="252751" y="752520"/>
            <a:ext cx="7806055" cy="756920"/>
          </a:xfrm>
          <a:prstGeom prst="rect">
            <a:avLst/>
          </a:prstGeom>
        </p:spPr>
        <p:txBody>
          <a:bodyPr vert="horz" wrap="square" lIns="0" tIns="12700" rIns="0" bIns="0" rtlCol="0">
            <a:spAutoFit/>
          </a:bodyPr>
          <a:lstStyle/>
          <a:p>
            <a:pPr marL="956310" marR="5080" indent="-944244">
              <a:lnSpc>
                <a:spcPct val="100000"/>
              </a:lnSpc>
              <a:spcBef>
                <a:spcPts val="100"/>
              </a:spcBef>
            </a:pPr>
            <a:r>
              <a:rPr sz="2400" b="1" spc="-10" dirty="0">
                <a:solidFill>
                  <a:srgbClr val="001F5F"/>
                </a:solidFill>
                <a:latin typeface="Calibri"/>
                <a:cs typeface="Calibri"/>
              </a:rPr>
              <a:t>Employers</a:t>
            </a:r>
            <a:r>
              <a:rPr sz="2400" b="1" spc="-50" dirty="0">
                <a:solidFill>
                  <a:srgbClr val="001F5F"/>
                </a:solidFill>
                <a:latin typeface="Calibri"/>
                <a:cs typeface="Calibri"/>
              </a:rPr>
              <a:t> </a:t>
            </a:r>
            <a:r>
              <a:rPr sz="2400" b="1" dirty="0">
                <a:solidFill>
                  <a:srgbClr val="001F5F"/>
                </a:solidFill>
                <a:latin typeface="Calibri"/>
                <a:cs typeface="Calibri"/>
              </a:rPr>
              <a:t>agree</a:t>
            </a:r>
            <a:r>
              <a:rPr sz="2400" b="1" spc="-50" dirty="0">
                <a:solidFill>
                  <a:srgbClr val="001F5F"/>
                </a:solidFill>
                <a:latin typeface="Calibri"/>
                <a:cs typeface="Calibri"/>
              </a:rPr>
              <a:t> </a:t>
            </a:r>
            <a:r>
              <a:rPr sz="2400" b="1" dirty="0">
                <a:solidFill>
                  <a:srgbClr val="001F5F"/>
                </a:solidFill>
                <a:latin typeface="Calibri"/>
                <a:cs typeface="Calibri"/>
              </a:rPr>
              <a:t>that</a:t>
            </a:r>
            <a:r>
              <a:rPr sz="2400" b="1" spc="-50" dirty="0">
                <a:solidFill>
                  <a:srgbClr val="001F5F"/>
                </a:solidFill>
                <a:latin typeface="Calibri"/>
                <a:cs typeface="Calibri"/>
              </a:rPr>
              <a:t> </a:t>
            </a:r>
            <a:r>
              <a:rPr sz="2400" b="1" spc="-10" dirty="0">
                <a:solidFill>
                  <a:srgbClr val="001F5F"/>
                </a:solidFill>
                <a:latin typeface="Calibri"/>
                <a:cs typeface="Calibri"/>
              </a:rPr>
              <a:t>attracting</a:t>
            </a:r>
            <a:r>
              <a:rPr sz="2400" b="1" spc="-40" dirty="0">
                <a:solidFill>
                  <a:srgbClr val="001F5F"/>
                </a:solidFill>
                <a:latin typeface="Calibri"/>
                <a:cs typeface="Calibri"/>
              </a:rPr>
              <a:t> </a:t>
            </a:r>
            <a:r>
              <a:rPr sz="2400" b="1" dirty="0">
                <a:solidFill>
                  <a:srgbClr val="001F5F"/>
                </a:solidFill>
                <a:latin typeface="Calibri"/>
                <a:cs typeface="Calibri"/>
              </a:rPr>
              <a:t>and</a:t>
            </a:r>
            <a:r>
              <a:rPr sz="2400" b="1" spc="-60" dirty="0">
                <a:solidFill>
                  <a:srgbClr val="001F5F"/>
                </a:solidFill>
                <a:latin typeface="Calibri"/>
                <a:cs typeface="Calibri"/>
              </a:rPr>
              <a:t> </a:t>
            </a:r>
            <a:r>
              <a:rPr sz="2400" b="1" dirty="0">
                <a:solidFill>
                  <a:srgbClr val="001F5F"/>
                </a:solidFill>
                <a:latin typeface="Calibri"/>
                <a:cs typeface="Calibri"/>
              </a:rPr>
              <a:t>retaining</a:t>
            </a:r>
            <a:r>
              <a:rPr sz="2400" b="1" spc="-50" dirty="0">
                <a:solidFill>
                  <a:srgbClr val="001F5F"/>
                </a:solidFill>
                <a:latin typeface="Calibri"/>
                <a:cs typeface="Calibri"/>
              </a:rPr>
              <a:t> </a:t>
            </a:r>
            <a:r>
              <a:rPr sz="2400" b="1" dirty="0">
                <a:solidFill>
                  <a:srgbClr val="001F5F"/>
                </a:solidFill>
                <a:latin typeface="Calibri"/>
                <a:cs typeface="Calibri"/>
              </a:rPr>
              <a:t>is</a:t>
            </a:r>
            <a:r>
              <a:rPr sz="2400" b="1" spc="-55" dirty="0">
                <a:solidFill>
                  <a:srgbClr val="001F5F"/>
                </a:solidFill>
                <a:latin typeface="Calibri"/>
                <a:cs typeface="Calibri"/>
              </a:rPr>
              <a:t> </a:t>
            </a:r>
            <a:r>
              <a:rPr sz="2400" b="1" dirty="0">
                <a:solidFill>
                  <a:srgbClr val="001F5F"/>
                </a:solidFill>
                <a:latin typeface="Calibri"/>
                <a:cs typeface="Calibri"/>
              </a:rPr>
              <a:t>a</a:t>
            </a:r>
            <a:r>
              <a:rPr sz="2400" b="1" spc="-65" dirty="0">
                <a:solidFill>
                  <a:srgbClr val="001F5F"/>
                </a:solidFill>
                <a:latin typeface="Calibri"/>
                <a:cs typeface="Calibri"/>
              </a:rPr>
              <a:t> </a:t>
            </a:r>
            <a:r>
              <a:rPr sz="2400" b="1" dirty="0">
                <a:solidFill>
                  <a:srgbClr val="001F5F"/>
                </a:solidFill>
                <a:latin typeface="Calibri"/>
                <a:cs typeface="Calibri"/>
              </a:rPr>
              <a:t>top</a:t>
            </a:r>
            <a:r>
              <a:rPr sz="2400" b="1" spc="-60" dirty="0">
                <a:solidFill>
                  <a:srgbClr val="001F5F"/>
                </a:solidFill>
                <a:latin typeface="Calibri"/>
                <a:cs typeface="Calibri"/>
              </a:rPr>
              <a:t> </a:t>
            </a:r>
            <a:r>
              <a:rPr sz="2400" b="1" spc="-10" dirty="0">
                <a:solidFill>
                  <a:srgbClr val="001F5F"/>
                </a:solidFill>
                <a:latin typeface="Calibri"/>
                <a:cs typeface="Calibri"/>
              </a:rPr>
              <a:t>priority, </a:t>
            </a:r>
            <a:r>
              <a:rPr sz="2400" b="1" dirty="0">
                <a:solidFill>
                  <a:srgbClr val="001F5F"/>
                </a:solidFill>
                <a:latin typeface="Calibri"/>
                <a:cs typeface="Calibri"/>
              </a:rPr>
              <a:t>but</a:t>
            </a:r>
            <a:r>
              <a:rPr sz="2400" b="1" spc="-70" dirty="0">
                <a:solidFill>
                  <a:srgbClr val="001F5F"/>
                </a:solidFill>
                <a:latin typeface="Calibri"/>
                <a:cs typeface="Calibri"/>
              </a:rPr>
              <a:t> </a:t>
            </a:r>
            <a:r>
              <a:rPr sz="2400" b="1" dirty="0">
                <a:solidFill>
                  <a:srgbClr val="001F5F"/>
                </a:solidFill>
                <a:latin typeface="Calibri"/>
                <a:cs typeface="Calibri"/>
              </a:rPr>
              <a:t>healthcare</a:t>
            </a:r>
            <a:r>
              <a:rPr sz="2400" b="1" spc="-45" dirty="0">
                <a:solidFill>
                  <a:srgbClr val="001F5F"/>
                </a:solidFill>
                <a:latin typeface="Calibri"/>
                <a:cs typeface="Calibri"/>
              </a:rPr>
              <a:t> </a:t>
            </a:r>
            <a:r>
              <a:rPr sz="2400" b="1" dirty="0">
                <a:solidFill>
                  <a:srgbClr val="001F5F"/>
                </a:solidFill>
                <a:latin typeface="Calibri"/>
                <a:cs typeface="Calibri"/>
              </a:rPr>
              <a:t>costs</a:t>
            </a:r>
            <a:r>
              <a:rPr sz="2400" b="1" spc="-55" dirty="0">
                <a:solidFill>
                  <a:srgbClr val="001F5F"/>
                </a:solidFill>
                <a:latin typeface="Calibri"/>
                <a:cs typeface="Calibri"/>
              </a:rPr>
              <a:t> </a:t>
            </a:r>
            <a:r>
              <a:rPr sz="2400" b="1" dirty="0">
                <a:solidFill>
                  <a:srgbClr val="001F5F"/>
                </a:solidFill>
                <a:latin typeface="Calibri"/>
                <a:cs typeface="Calibri"/>
              </a:rPr>
              <a:t>are</a:t>
            </a:r>
            <a:r>
              <a:rPr sz="2400" b="1" spc="-50" dirty="0">
                <a:solidFill>
                  <a:srgbClr val="001F5F"/>
                </a:solidFill>
                <a:latin typeface="Calibri"/>
                <a:cs typeface="Calibri"/>
              </a:rPr>
              <a:t> </a:t>
            </a:r>
            <a:r>
              <a:rPr sz="2400" b="1" dirty="0">
                <a:solidFill>
                  <a:srgbClr val="001F5F"/>
                </a:solidFill>
                <a:latin typeface="Calibri"/>
                <a:cs typeface="Calibri"/>
              </a:rPr>
              <a:t>hindering</a:t>
            </a:r>
            <a:r>
              <a:rPr sz="2400" b="1" spc="-70" dirty="0">
                <a:solidFill>
                  <a:srgbClr val="001F5F"/>
                </a:solidFill>
                <a:latin typeface="Calibri"/>
                <a:cs typeface="Calibri"/>
              </a:rPr>
              <a:t> </a:t>
            </a:r>
            <a:r>
              <a:rPr sz="2400" b="1" dirty="0">
                <a:solidFill>
                  <a:srgbClr val="001F5F"/>
                </a:solidFill>
                <a:latin typeface="Calibri"/>
                <a:cs typeface="Calibri"/>
              </a:rPr>
              <a:t>their</a:t>
            </a:r>
            <a:r>
              <a:rPr sz="2400" b="1" spc="-60" dirty="0">
                <a:solidFill>
                  <a:srgbClr val="001F5F"/>
                </a:solidFill>
                <a:latin typeface="Calibri"/>
                <a:cs typeface="Calibri"/>
              </a:rPr>
              <a:t> </a:t>
            </a:r>
            <a:r>
              <a:rPr sz="2400" b="1" spc="-10" dirty="0">
                <a:solidFill>
                  <a:srgbClr val="001F5F"/>
                </a:solidFill>
                <a:latin typeface="Calibri"/>
                <a:cs typeface="Calibri"/>
              </a:rPr>
              <a:t>efforts</a:t>
            </a:r>
            <a:endParaRPr sz="2400">
              <a:latin typeface="Calibri"/>
              <a:cs typeface="Calibri"/>
            </a:endParaRPr>
          </a:p>
        </p:txBody>
      </p:sp>
      <p:sp>
        <p:nvSpPr>
          <p:cNvPr id="4" name="object 4"/>
          <p:cNvSpPr txBox="1"/>
          <p:nvPr/>
        </p:nvSpPr>
        <p:spPr>
          <a:xfrm>
            <a:off x="8567819" y="1713072"/>
            <a:ext cx="3392804" cy="1979930"/>
          </a:xfrm>
          <a:prstGeom prst="rect">
            <a:avLst/>
          </a:prstGeom>
        </p:spPr>
        <p:txBody>
          <a:bodyPr vert="horz" wrap="square" lIns="0" tIns="10795" rIns="0" bIns="0" rtlCol="0">
            <a:spAutoFit/>
          </a:bodyPr>
          <a:lstStyle/>
          <a:p>
            <a:pPr marL="12700" marR="5080">
              <a:lnSpc>
                <a:spcPct val="100400"/>
              </a:lnSpc>
              <a:spcBef>
                <a:spcPts val="85"/>
              </a:spcBef>
            </a:pPr>
            <a:r>
              <a:rPr sz="2000" b="1" dirty="0">
                <a:solidFill>
                  <a:srgbClr val="FFFFFF"/>
                </a:solidFill>
                <a:latin typeface="Calibri"/>
                <a:cs typeface="Calibri"/>
              </a:rPr>
              <a:t>81%</a:t>
            </a:r>
            <a:r>
              <a:rPr sz="2000" b="1" spc="-30" dirty="0">
                <a:solidFill>
                  <a:srgbClr val="FFFFFF"/>
                </a:solidFill>
                <a:latin typeface="Calibri"/>
                <a:cs typeface="Calibri"/>
              </a:rPr>
              <a:t> </a:t>
            </a:r>
            <a:r>
              <a:rPr sz="1600" dirty="0">
                <a:solidFill>
                  <a:srgbClr val="FFFFFF"/>
                </a:solidFill>
                <a:latin typeface="Calibri"/>
                <a:cs typeface="Calibri"/>
              </a:rPr>
              <a:t>of</a:t>
            </a:r>
            <a:r>
              <a:rPr sz="1600" spc="-10" dirty="0">
                <a:solidFill>
                  <a:srgbClr val="FFFFFF"/>
                </a:solidFill>
                <a:latin typeface="Calibri"/>
                <a:cs typeface="Calibri"/>
              </a:rPr>
              <a:t> employers</a:t>
            </a:r>
            <a:r>
              <a:rPr sz="1600" spc="-25" dirty="0">
                <a:solidFill>
                  <a:srgbClr val="FFFFFF"/>
                </a:solidFill>
                <a:latin typeface="Calibri"/>
                <a:cs typeface="Calibri"/>
              </a:rPr>
              <a:t> </a:t>
            </a:r>
            <a:r>
              <a:rPr sz="1600" spc="-10" dirty="0">
                <a:solidFill>
                  <a:srgbClr val="FFFFFF"/>
                </a:solidFill>
                <a:latin typeface="Calibri"/>
                <a:cs typeface="Calibri"/>
              </a:rPr>
              <a:t>strongly</a:t>
            </a:r>
            <a:r>
              <a:rPr sz="1600" spc="-25" dirty="0">
                <a:solidFill>
                  <a:srgbClr val="FFFFFF"/>
                </a:solidFill>
                <a:latin typeface="Calibri"/>
                <a:cs typeface="Calibri"/>
              </a:rPr>
              <a:t> </a:t>
            </a:r>
            <a:r>
              <a:rPr sz="1600" dirty="0">
                <a:solidFill>
                  <a:srgbClr val="FFFFFF"/>
                </a:solidFill>
                <a:latin typeface="Calibri"/>
                <a:cs typeface="Calibri"/>
              </a:rPr>
              <a:t>agree</a:t>
            </a:r>
            <a:r>
              <a:rPr sz="1600" spc="-10" dirty="0">
                <a:solidFill>
                  <a:srgbClr val="FFFFFF"/>
                </a:solidFill>
                <a:latin typeface="Calibri"/>
                <a:cs typeface="Calibri"/>
              </a:rPr>
              <a:t> </a:t>
            </a:r>
            <a:r>
              <a:rPr sz="1600" spc="-20" dirty="0">
                <a:solidFill>
                  <a:srgbClr val="FFFFFF"/>
                </a:solidFill>
                <a:latin typeface="Calibri"/>
                <a:cs typeface="Calibri"/>
              </a:rPr>
              <a:t>that </a:t>
            </a:r>
            <a:r>
              <a:rPr sz="1600" spc="-10" dirty="0">
                <a:solidFill>
                  <a:srgbClr val="FFFFFF"/>
                </a:solidFill>
                <a:latin typeface="Calibri"/>
                <a:cs typeface="Calibri"/>
              </a:rPr>
              <a:t>attracting</a:t>
            </a:r>
            <a:r>
              <a:rPr sz="1600" spc="-20" dirty="0">
                <a:solidFill>
                  <a:srgbClr val="FFFFFF"/>
                </a:solidFill>
                <a:latin typeface="Calibri"/>
                <a:cs typeface="Calibri"/>
              </a:rPr>
              <a:t> </a:t>
            </a:r>
            <a:r>
              <a:rPr sz="1600" dirty="0">
                <a:solidFill>
                  <a:srgbClr val="FFFFFF"/>
                </a:solidFill>
                <a:latin typeface="Calibri"/>
                <a:cs typeface="Calibri"/>
              </a:rPr>
              <a:t>and</a:t>
            </a:r>
            <a:r>
              <a:rPr sz="1600" spc="-30" dirty="0">
                <a:solidFill>
                  <a:srgbClr val="FFFFFF"/>
                </a:solidFill>
                <a:latin typeface="Calibri"/>
                <a:cs typeface="Calibri"/>
              </a:rPr>
              <a:t> </a:t>
            </a:r>
            <a:r>
              <a:rPr sz="1600" spc="-10" dirty="0">
                <a:solidFill>
                  <a:srgbClr val="FFFFFF"/>
                </a:solidFill>
                <a:latin typeface="Calibri"/>
                <a:cs typeface="Calibri"/>
              </a:rPr>
              <a:t>retaining</a:t>
            </a:r>
            <a:r>
              <a:rPr sz="1600" spc="-35" dirty="0">
                <a:solidFill>
                  <a:srgbClr val="FFFFFF"/>
                </a:solidFill>
                <a:latin typeface="Calibri"/>
                <a:cs typeface="Calibri"/>
              </a:rPr>
              <a:t> </a:t>
            </a:r>
            <a:r>
              <a:rPr sz="1600" dirty="0">
                <a:solidFill>
                  <a:srgbClr val="FFFFFF"/>
                </a:solidFill>
                <a:latin typeface="Calibri"/>
                <a:cs typeface="Calibri"/>
              </a:rPr>
              <a:t>talent</a:t>
            </a:r>
            <a:r>
              <a:rPr sz="1600" spc="-20" dirty="0">
                <a:solidFill>
                  <a:srgbClr val="FFFFFF"/>
                </a:solidFill>
                <a:latin typeface="Calibri"/>
                <a:cs typeface="Calibri"/>
              </a:rPr>
              <a:t> </a:t>
            </a:r>
            <a:r>
              <a:rPr sz="1600" dirty="0">
                <a:solidFill>
                  <a:srgbClr val="FFFFFF"/>
                </a:solidFill>
                <a:latin typeface="Calibri"/>
                <a:cs typeface="Calibri"/>
              </a:rPr>
              <a:t>is</a:t>
            </a:r>
            <a:r>
              <a:rPr sz="1600" spc="-25" dirty="0">
                <a:solidFill>
                  <a:srgbClr val="FFFFFF"/>
                </a:solidFill>
                <a:latin typeface="Calibri"/>
                <a:cs typeface="Calibri"/>
              </a:rPr>
              <a:t> </a:t>
            </a:r>
            <a:r>
              <a:rPr sz="1600" dirty="0">
                <a:solidFill>
                  <a:srgbClr val="FFFFFF"/>
                </a:solidFill>
                <a:latin typeface="Calibri"/>
                <a:cs typeface="Calibri"/>
              </a:rPr>
              <a:t>a</a:t>
            </a:r>
            <a:r>
              <a:rPr sz="1600" spc="-30" dirty="0">
                <a:solidFill>
                  <a:srgbClr val="FFFFFF"/>
                </a:solidFill>
                <a:latin typeface="Calibri"/>
                <a:cs typeface="Calibri"/>
              </a:rPr>
              <a:t> </a:t>
            </a:r>
            <a:r>
              <a:rPr sz="1600" spc="-25" dirty="0">
                <a:solidFill>
                  <a:srgbClr val="FFFFFF"/>
                </a:solidFill>
                <a:latin typeface="Calibri"/>
                <a:cs typeface="Calibri"/>
              </a:rPr>
              <a:t>top </a:t>
            </a:r>
            <a:r>
              <a:rPr sz="1600" spc="-10" dirty="0">
                <a:solidFill>
                  <a:srgbClr val="FFFFFF"/>
                </a:solidFill>
                <a:latin typeface="Calibri"/>
                <a:cs typeface="Calibri"/>
              </a:rPr>
              <a:t>priority,</a:t>
            </a:r>
            <a:r>
              <a:rPr sz="1600" spc="-45" dirty="0">
                <a:solidFill>
                  <a:srgbClr val="FFFFFF"/>
                </a:solidFill>
                <a:latin typeface="Calibri"/>
                <a:cs typeface="Calibri"/>
              </a:rPr>
              <a:t> </a:t>
            </a:r>
            <a:r>
              <a:rPr sz="1600" dirty="0">
                <a:solidFill>
                  <a:srgbClr val="FFFFFF"/>
                </a:solidFill>
                <a:latin typeface="Calibri"/>
                <a:cs typeface="Calibri"/>
              </a:rPr>
              <a:t>but</a:t>
            </a:r>
            <a:r>
              <a:rPr sz="1600" spc="-50" dirty="0">
                <a:solidFill>
                  <a:srgbClr val="FFFFFF"/>
                </a:solidFill>
                <a:latin typeface="Calibri"/>
                <a:cs typeface="Calibri"/>
              </a:rPr>
              <a:t> </a:t>
            </a:r>
            <a:r>
              <a:rPr sz="1600" dirty="0">
                <a:solidFill>
                  <a:srgbClr val="FFFFFF"/>
                </a:solidFill>
                <a:latin typeface="Calibri"/>
                <a:cs typeface="Calibri"/>
              </a:rPr>
              <a:t>rising</a:t>
            </a:r>
            <a:r>
              <a:rPr sz="1600" spc="-55" dirty="0">
                <a:solidFill>
                  <a:srgbClr val="FFFFFF"/>
                </a:solidFill>
                <a:latin typeface="Calibri"/>
                <a:cs typeface="Calibri"/>
              </a:rPr>
              <a:t> </a:t>
            </a:r>
            <a:r>
              <a:rPr sz="1600" dirty="0">
                <a:solidFill>
                  <a:srgbClr val="FFFFFF"/>
                </a:solidFill>
                <a:latin typeface="Calibri"/>
                <a:cs typeface="Calibri"/>
              </a:rPr>
              <a:t>healthcare</a:t>
            </a:r>
            <a:r>
              <a:rPr sz="1600" spc="-55" dirty="0">
                <a:solidFill>
                  <a:srgbClr val="FFFFFF"/>
                </a:solidFill>
                <a:latin typeface="Calibri"/>
                <a:cs typeface="Calibri"/>
              </a:rPr>
              <a:t> </a:t>
            </a:r>
            <a:r>
              <a:rPr sz="1600" dirty="0">
                <a:solidFill>
                  <a:srgbClr val="FFFFFF"/>
                </a:solidFill>
                <a:latin typeface="Calibri"/>
                <a:cs typeface="Calibri"/>
              </a:rPr>
              <a:t>costs</a:t>
            </a:r>
            <a:r>
              <a:rPr sz="1600" spc="-45" dirty="0">
                <a:solidFill>
                  <a:srgbClr val="FFFFFF"/>
                </a:solidFill>
                <a:latin typeface="Calibri"/>
                <a:cs typeface="Calibri"/>
              </a:rPr>
              <a:t> </a:t>
            </a:r>
            <a:r>
              <a:rPr sz="1600" spc="-20" dirty="0">
                <a:solidFill>
                  <a:srgbClr val="FFFFFF"/>
                </a:solidFill>
                <a:latin typeface="Calibri"/>
                <a:cs typeface="Calibri"/>
              </a:rPr>
              <a:t>prove </a:t>
            </a:r>
            <a:r>
              <a:rPr sz="1600" dirty="0">
                <a:solidFill>
                  <a:srgbClr val="FFFFFF"/>
                </a:solidFill>
                <a:latin typeface="Calibri"/>
                <a:cs typeface="Calibri"/>
              </a:rPr>
              <a:t>to</a:t>
            </a:r>
            <a:r>
              <a:rPr sz="1600" spc="5" dirty="0">
                <a:solidFill>
                  <a:srgbClr val="FFFFFF"/>
                </a:solidFill>
                <a:latin typeface="Calibri"/>
                <a:cs typeface="Calibri"/>
              </a:rPr>
              <a:t> </a:t>
            </a:r>
            <a:r>
              <a:rPr sz="1600" dirty="0">
                <a:solidFill>
                  <a:srgbClr val="FFFFFF"/>
                </a:solidFill>
                <a:latin typeface="Calibri"/>
                <a:cs typeface="Calibri"/>
              </a:rPr>
              <a:t>be</a:t>
            </a:r>
            <a:r>
              <a:rPr sz="1600" spc="-5" dirty="0">
                <a:solidFill>
                  <a:srgbClr val="FFFFFF"/>
                </a:solidFill>
                <a:latin typeface="Calibri"/>
                <a:cs typeface="Calibri"/>
              </a:rPr>
              <a:t> </a:t>
            </a:r>
            <a:r>
              <a:rPr sz="1600" dirty="0">
                <a:solidFill>
                  <a:srgbClr val="FFFFFF"/>
                </a:solidFill>
                <a:latin typeface="Calibri"/>
                <a:cs typeface="Calibri"/>
              </a:rPr>
              <a:t>a</a:t>
            </a:r>
            <a:r>
              <a:rPr sz="1600" spc="-10" dirty="0">
                <a:solidFill>
                  <a:srgbClr val="FFFFFF"/>
                </a:solidFill>
                <a:latin typeface="Calibri"/>
                <a:cs typeface="Calibri"/>
              </a:rPr>
              <a:t> significant</a:t>
            </a:r>
            <a:r>
              <a:rPr sz="1600" spc="-20" dirty="0">
                <a:solidFill>
                  <a:srgbClr val="FFFFFF"/>
                </a:solidFill>
                <a:latin typeface="Calibri"/>
                <a:cs typeface="Calibri"/>
              </a:rPr>
              <a:t> </a:t>
            </a:r>
            <a:r>
              <a:rPr sz="1600" spc="-10" dirty="0">
                <a:solidFill>
                  <a:srgbClr val="FFFFFF"/>
                </a:solidFill>
                <a:latin typeface="Calibri"/>
                <a:cs typeface="Calibri"/>
              </a:rPr>
              <a:t>challenge</a:t>
            </a:r>
            <a:endParaRPr sz="1600">
              <a:latin typeface="Calibri"/>
              <a:cs typeface="Calibri"/>
            </a:endParaRPr>
          </a:p>
          <a:p>
            <a:pPr marL="298450" marR="49530" indent="-285750">
              <a:lnSpc>
                <a:spcPct val="100000"/>
              </a:lnSpc>
              <a:spcBef>
                <a:spcPts val="1205"/>
              </a:spcBef>
              <a:buFont typeface="Arial"/>
              <a:buChar char="•"/>
              <a:tabLst>
                <a:tab pos="298450" algn="l"/>
              </a:tabLst>
            </a:pPr>
            <a:r>
              <a:rPr sz="1600" dirty="0">
                <a:solidFill>
                  <a:srgbClr val="FFFFFF"/>
                </a:solidFill>
                <a:latin typeface="Calibri"/>
                <a:cs typeface="Calibri"/>
              </a:rPr>
              <a:t>Rising</a:t>
            </a:r>
            <a:r>
              <a:rPr sz="1600" spc="-65" dirty="0">
                <a:solidFill>
                  <a:srgbClr val="FFFFFF"/>
                </a:solidFill>
                <a:latin typeface="Calibri"/>
                <a:cs typeface="Calibri"/>
              </a:rPr>
              <a:t> </a:t>
            </a:r>
            <a:r>
              <a:rPr sz="1600" dirty="0">
                <a:solidFill>
                  <a:srgbClr val="FFFFFF"/>
                </a:solidFill>
                <a:latin typeface="Calibri"/>
                <a:cs typeface="Calibri"/>
              </a:rPr>
              <a:t>healthcare</a:t>
            </a:r>
            <a:r>
              <a:rPr sz="1600" spc="-65" dirty="0">
                <a:solidFill>
                  <a:srgbClr val="FFFFFF"/>
                </a:solidFill>
                <a:latin typeface="Calibri"/>
                <a:cs typeface="Calibri"/>
              </a:rPr>
              <a:t> </a:t>
            </a:r>
            <a:r>
              <a:rPr sz="1600" dirty="0">
                <a:solidFill>
                  <a:srgbClr val="FFFFFF"/>
                </a:solidFill>
                <a:latin typeface="Calibri"/>
                <a:cs typeface="Calibri"/>
              </a:rPr>
              <a:t>costs</a:t>
            </a:r>
            <a:r>
              <a:rPr sz="1600" spc="-55" dirty="0">
                <a:solidFill>
                  <a:srgbClr val="FFFFFF"/>
                </a:solidFill>
                <a:latin typeface="Calibri"/>
                <a:cs typeface="Calibri"/>
              </a:rPr>
              <a:t> </a:t>
            </a:r>
            <a:r>
              <a:rPr sz="1600" spc="-10" dirty="0">
                <a:solidFill>
                  <a:srgbClr val="FFFFFF"/>
                </a:solidFill>
                <a:latin typeface="Calibri"/>
                <a:cs typeface="Calibri"/>
              </a:rPr>
              <a:t>impact </a:t>
            </a:r>
            <a:r>
              <a:rPr sz="1600" spc="-20" dirty="0">
                <a:solidFill>
                  <a:srgbClr val="FFFFFF"/>
                </a:solidFill>
                <a:latin typeface="Calibri"/>
                <a:cs typeface="Calibri"/>
              </a:rPr>
              <a:t>organization’s</a:t>
            </a:r>
            <a:r>
              <a:rPr sz="1600" spc="25" dirty="0">
                <a:solidFill>
                  <a:srgbClr val="FFFFFF"/>
                </a:solidFill>
                <a:latin typeface="Calibri"/>
                <a:cs typeface="Calibri"/>
              </a:rPr>
              <a:t> </a:t>
            </a:r>
            <a:r>
              <a:rPr sz="1600" spc="-10" dirty="0">
                <a:solidFill>
                  <a:srgbClr val="FFFFFF"/>
                </a:solidFill>
                <a:latin typeface="Calibri"/>
                <a:cs typeface="Calibri"/>
              </a:rPr>
              <a:t>competitiveness</a:t>
            </a:r>
            <a:r>
              <a:rPr sz="1600" spc="30" dirty="0">
                <a:solidFill>
                  <a:srgbClr val="FFFFFF"/>
                </a:solidFill>
                <a:latin typeface="Calibri"/>
                <a:cs typeface="Calibri"/>
              </a:rPr>
              <a:t> </a:t>
            </a:r>
            <a:r>
              <a:rPr sz="1600" spc="-20" dirty="0">
                <a:solidFill>
                  <a:srgbClr val="FFFFFF"/>
                </a:solidFill>
                <a:latin typeface="Calibri"/>
                <a:cs typeface="Calibri"/>
              </a:rPr>
              <a:t>(</a:t>
            </a:r>
            <a:r>
              <a:rPr sz="1800" b="1" spc="-20" dirty="0">
                <a:solidFill>
                  <a:srgbClr val="FFFFFF"/>
                </a:solidFill>
                <a:latin typeface="Calibri"/>
                <a:cs typeface="Calibri"/>
              </a:rPr>
              <a:t>91% </a:t>
            </a:r>
            <a:r>
              <a:rPr sz="1400" b="1" spc="-10" dirty="0">
                <a:solidFill>
                  <a:srgbClr val="FFFFFF"/>
                </a:solidFill>
                <a:latin typeface="Calibri"/>
                <a:cs typeface="Calibri"/>
              </a:rPr>
              <a:t>agree</a:t>
            </a:r>
            <a:r>
              <a:rPr sz="1600" b="1" spc="-10" dirty="0">
                <a:solidFill>
                  <a:srgbClr val="FFFFFF"/>
                </a:solidFill>
                <a:latin typeface="Calibri"/>
                <a:cs typeface="Calibri"/>
              </a:rPr>
              <a:t>)</a:t>
            </a:r>
            <a:endParaRPr sz="1600">
              <a:latin typeface="Calibri"/>
              <a:cs typeface="Calibri"/>
            </a:endParaRPr>
          </a:p>
        </p:txBody>
      </p:sp>
      <p:sp>
        <p:nvSpPr>
          <p:cNvPr id="5" name="object 5"/>
          <p:cNvSpPr txBox="1"/>
          <p:nvPr/>
        </p:nvSpPr>
        <p:spPr>
          <a:xfrm>
            <a:off x="8567834" y="3819240"/>
            <a:ext cx="3429635" cy="1972945"/>
          </a:xfrm>
          <a:prstGeom prst="rect">
            <a:avLst/>
          </a:prstGeom>
        </p:spPr>
        <p:txBody>
          <a:bodyPr vert="horz" wrap="square" lIns="0" tIns="15875" rIns="0" bIns="0" rtlCol="0">
            <a:spAutoFit/>
          </a:bodyPr>
          <a:lstStyle/>
          <a:p>
            <a:pPr marL="298450" marR="6985" indent="-285750">
              <a:lnSpc>
                <a:spcPct val="98800"/>
              </a:lnSpc>
              <a:spcBef>
                <a:spcPts val="125"/>
              </a:spcBef>
              <a:buFont typeface="Arial"/>
              <a:buChar char="•"/>
              <a:tabLst>
                <a:tab pos="298450" algn="l"/>
              </a:tabLst>
            </a:pPr>
            <a:r>
              <a:rPr sz="1600" dirty="0">
                <a:solidFill>
                  <a:srgbClr val="FFFFFF"/>
                </a:solidFill>
                <a:latin typeface="Calibri"/>
                <a:cs typeface="Calibri"/>
              </a:rPr>
              <a:t>Costs</a:t>
            </a:r>
            <a:r>
              <a:rPr sz="1600" spc="-15" dirty="0">
                <a:solidFill>
                  <a:srgbClr val="FFFFFF"/>
                </a:solidFill>
                <a:latin typeface="Calibri"/>
                <a:cs typeface="Calibri"/>
              </a:rPr>
              <a:t> </a:t>
            </a:r>
            <a:r>
              <a:rPr sz="1600" dirty="0">
                <a:solidFill>
                  <a:srgbClr val="FFFFFF"/>
                </a:solidFill>
                <a:latin typeface="Calibri"/>
                <a:cs typeface="Calibri"/>
              </a:rPr>
              <a:t>impact</a:t>
            </a:r>
            <a:r>
              <a:rPr sz="1600" spc="-35" dirty="0">
                <a:solidFill>
                  <a:srgbClr val="FFFFFF"/>
                </a:solidFill>
                <a:latin typeface="Calibri"/>
                <a:cs typeface="Calibri"/>
              </a:rPr>
              <a:t> </a:t>
            </a:r>
            <a:r>
              <a:rPr sz="1600" dirty="0">
                <a:solidFill>
                  <a:srgbClr val="FFFFFF"/>
                </a:solidFill>
                <a:latin typeface="Calibri"/>
                <a:cs typeface="Calibri"/>
              </a:rPr>
              <a:t>our</a:t>
            </a:r>
            <a:r>
              <a:rPr sz="1600" spc="-20" dirty="0">
                <a:solidFill>
                  <a:srgbClr val="FFFFFF"/>
                </a:solidFill>
                <a:latin typeface="Calibri"/>
                <a:cs typeface="Calibri"/>
              </a:rPr>
              <a:t> organization’s </a:t>
            </a:r>
            <a:r>
              <a:rPr sz="1600" spc="-10" dirty="0">
                <a:solidFill>
                  <a:srgbClr val="FFFFFF"/>
                </a:solidFill>
                <a:latin typeface="Calibri"/>
                <a:cs typeface="Calibri"/>
              </a:rPr>
              <a:t>ability </a:t>
            </a:r>
            <a:r>
              <a:rPr sz="1600" dirty="0">
                <a:solidFill>
                  <a:srgbClr val="FFFFFF"/>
                </a:solidFill>
                <a:latin typeface="Calibri"/>
                <a:cs typeface="Calibri"/>
              </a:rPr>
              <a:t>to</a:t>
            </a:r>
            <a:r>
              <a:rPr sz="1600" spc="-15" dirty="0">
                <a:solidFill>
                  <a:srgbClr val="FFFFFF"/>
                </a:solidFill>
                <a:latin typeface="Calibri"/>
                <a:cs typeface="Calibri"/>
              </a:rPr>
              <a:t> </a:t>
            </a:r>
            <a:r>
              <a:rPr sz="1600" dirty="0">
                <a:solidFill>
                  <a:srgbClr val="FFFFFF"/>
                </a:solidFill>
                <a:latin typeface="Calibri"/>
                <a:cs typeface="Calibri"/>
              </a:rPr>
              <a:t>remain</a:t>
            </a:r>
            <a:r>
              <a:rPr sz="1600" spc="-30" dirty="0">
                <a:solidFill>
                  <a:srgbClr val="FFFFFF"/>
                </a:solidFill>
                <a:latin typeface="Calibri"/>
                <a:cs typeface="Calibri"/>
              </a:rPr>
              <a:t> </a:t>
            </a:r>
            <a:r>
              <a:rPr sz="1600" spc="-10" dirty="0">
                <a:solidFill>
                  <a:srgbClr val="FFFFFF"/>
                </a:solidFill>
                <a:latin typeface="Calibri"/>
                <a:cs typeface="Calibri"/>
              </a:rPr>
              <a:t>competitive</a:t>
            </a:r>
            <a:r>
              <a:rPr sz="1600" spc="-25" dirty="0">
                <a:solidFill>
                  <a:srgbClr val="FFFFFF"/>
                </a:solidFill>
                <a:latin typeface="Calibri"/>
                <a:cs typeface="Calibri"/>
              </a:rPr>
              <a:t> </a:t>
            </a:r>
            <a:r>
              <a:rPr sz="2000" b="1" dirty="0">
                <a:solidFill>
                  <a:srgbClr val="FFFFFF"/>
                </a:solidFill>
                <a:latin typeface="Calibri"/>
                <a:cs typeface="Calibri"/>
              </a:rPr>
              <a:t>(82%</a:t>
            </a:r>
            <a:r>
              <a:rPr sz="2000" b="1" spc="-35" dirty="0">
                <a:solidFill>
                  <a:srgbClr val="FFFFFF"/>
                </a:solidFill>
                <a:latin typeface="Calibri"/>
                <a:cs typeface="Calibri"/>
              </a:rPr>
              <a:t> </a:t>
            </a:r>
            <a:r>
              <a:rPr sz="1400" b="1" spc="-10" dirty="0">
                <a:solidFill>
                  <a:srgbClr val="FFFFFF"/>
                </a:solidFill>
                <a:latin typeface="Calibri"/>
                <a:cs typeface="Calibri"/>
              </a:rPr>
              <a:t>agree</a:t>
            </a:r>
            <a:r>
              <a:rPr sz="2000" b="1" spc="-10" dirty="0">
                <a:solidFill>
                  <a:srgbClr val="FFFFFF"/>
                </a:solidFill>
                <a:latin typeface="Calibri"/>
                <a:cs typeface="Calibri"/>
              </a:rPr>
              <a:t>)</a:t>
            </a:r>
            <a:endParaRPr sz="2000">
              <a:latin typeface="Calibri"/>
              <a:cs typeface="Calibri"/>
            </a:endParaRPr>
          </a:p>
          <a:p>
            <a:pPr marL="298450" marR="5080" indent="-285750">
              <a:lnSpc>
                <a:spcPts val="2290"/>
              </a:lnSpc>
              <a:spcBef>
                <a:spcPts val="994"/>
              </a:spcBef>
              <a:buFont typeface="Arial"/>
              <a:buChar char="•"/>
              <a:tabLst>
                <a:tab pos="298450" algn="l"/>
              </a:tabLst>
            </a:pPr>
            <a:r>
              <a:rPr sz="1600" dirty="0">
                <a:solidFill>
                  <a:srgbClr val="FFFFFF"/>
                </a:solidFill>
                <a:latin typeface="Calibri"/>
                <a:cs typeface="Calibri"/>
              </a:rPr>
              <a:t>Costs</a:t>
            </a:r>
            <a:r>
              <a:rPr sz="1600" spc="-50" dirty="0">
                <a:solidFill>
                  <a:srgbClr val="FFFFFF"/>
                </a:solidFill>
                <a:latin typeface="Calibri"/>
                <a:cs typeface="Calibri"/>
              </a:rPr>
              <a:t> </a:t>
            </a:r>
            <a:r>
              <a:rPr sz="1600" dirty="0">
                <a:solidFill>
                  <a:srgbClr val="FFFFFF"/>
                </a:solidFill>
                <a:latin typeface="Calibri"/>
                <a:cs typeface="Calibri"/>
              </a:rPr>
              <a:t>directly</a:t>
            </a:r>
            <a:r>
              <a:rPr sz="1600" spc="-60" dirty="0">
                <a:solidFill>
                  <a:srgbClr val="FFFFFF"/>
                </a:solidFill>
                <a:latin typeface="Calibri"/>
                <a:cs typeface="Calibri"/>
              </a:rPr>
              <a:t> </a:t>
            </a:r>
            <a:r>
              <a:rPr sz="1600" dirty="0">
                <a:solidFill>
                  <a:srgbClr val="FFFFFF"/>
                </a:solidFill>
                <a:latin typeface="Calibri"/>
                <a:cs typeface="Calibri"/>
              </a:rPr>
              <a:t>or</a:t>
            </a:r>
            <a:r>
              <a:rPr sz="1600" spc="-50" dirty="0">
                <a:solidFill>
                  <a:srgbClr val="FFFFFF"/>
                </a:solidFill>
                <a:latin typeface="Calibri"/>
                <a:cs typeface="Calibri"/>
              </a:rPr>
              <a:t> </a:t>
            </a:r>
            <a:r>
              <a:rPr sz="1600" dirty="0">
                <a:solidFill>
                  <a:srgbClr val="FFFFFF"/>
                </a:solidFill>
                <a:latin typeface="Calibri"/>
                <a:cs typeface="Calibri"/>
              </a:rPr>
              <a:t>indirectly</a:t>
            </a:r>
            <a:r>
              <a:rPr sz="1600" spc="-60" dirty="0">
                <a:solidFill>
                  <a:srgbClr val="FFFFFF"/>
                </a:solidFill>
                <a:latin typeface="Calibri"/>
                <a:cs typeface="Calibri"/>
              </a:rPr>
              <a:t> </a:t>
            </a:r>
            <a:r>
              <a:rPr sz="1600" dirty="0">
                <a:solidFill>
                  <a:srgbClr val="FFFFFF"/>
                </a:solidFill>
                <a:latin typeface="Calibri"/>
                <a:cs typeface="Calibri"/>
              </a:rPr>
              <a:t>crowd</a:t>
            </a:r>
            <a:r>
              <a:rPr sz="1600" spc="-55" dirty="0">
                <a:solidFill>
                  <a:srgbClr val="FFFFFF"/>
                </a:solidFill>
                <a:latin typeface="Calibri"/>
                <a:cs typeface="Calibri"/>
              </a:rPr>
              <a:t> </a:t>
            </a:r>
            <a:r>
              <a:rPr sz="1600" spc="-25" dirty="0">
                <a:solidFill>
                  <a:srgbClr val="FFFFFF"/>
                </a:solidFill>
                <a:latin typeface="Calibri"/>
                <a:cs typeface="Calibri"/>
              </a:rPr>
              <a:t>out </a:t>
            </a:r>
            <a:r>
              <a:rPr sz="1600" dirty="0">
                <a:solidFill>
                  <a:srgbClr val="FFFFFF"/>
                </a:solidFill>
                <a:latin typeface="Calibri"/>
                <a:cs typeface="Calibri"/>
              </a:rPr>
              <a:t>salary</a:t>
            </a:r>
            <a:r>
              <a:rPr sz="1600" spc="-45" dirty="0">
                <a:solidFill>
                  <a:srgbClr val="FFFFFF"/>
                </a:solidFill>
                <a:latin typeface="Calibri"/>
                <a:cs typeface="Calibri"/>
              </a:rPr>
              <a:t> </a:t>
            </a:r>
            <a:r>
              <a:rPr sz="1600" dirty="0">
                <a:solidFill>
                  <a:srgbClr val="FFFFFF"/>
                </a:solidFill>
                <a:latin typeface="Calibri"/>
                <a:cs typeface="Calibri"/>
              </a:rPr>
              <a:t>or</a:t>
            </a:r>
            <a:r>
              <a:rPr sz="1600" spc="-30" dirty="0">
                <a:solidFill>
                  <a:srgbClr val="FFFFFF"/>
                </a:solidFill>
                <a:latin typeface="Calibri"/>
                <a:cs typeface="Calibri"/>
              </a:rPr>
              <a:t> </a:t>
            </a:r>
            <a:r>
              <a:rPr sz="1600" dirty="0">
                <a:solidFill>
                  <a:srgbClr val="FFFFFF"/>
                </a:solidFill>
                <a:latin typeface="Calibri"/>
                <a:cs typeface="Calibri"/>
              </a:rPr>
              <a:t>wage</a:t>
            </a:r>
            <a:r>
              <a:rPr sz="1600" spc="-40" dirty="0">
                <a:solidFill>
                  <a:srgbClr val="FFFFFF"/>
                </a:solidFill>
                <a:latin typeface="Calibri"/>
                <a:cs typeface="Calibri"/>
              </a:rPr>
              <a:t> </a:t>
            </a:r>
            <a:r>
              <a:rPr sz="1600" dirty="0">
                <a:solidFill>
                  <a:srgbClr val="FFFFFF"/>
                </a:solidFill>
                <a:latin typeface="Calibri"/>
                <a:cs typeface="Calibri"/>
              </a:rPr>
              <a:t>increases</a:t>
            </a:r>
            <a:r>
              <a:rPr sz="1600" spc="-35" dirty="0">
                <a:solidFill>
                  <a:srgbClr val="FFFFFF"/>
                </a:solidFill>
                <a:latin typeface="Calibri"/>
                <a:cs typeface="Calibri"/>
              </a:rPr>
              <a:t> </a:t>
            </a:r>
            <a:r>
              <a:rPr sz="2000" b="1" dirty="0">
                <a:solidFill>
                  <a:srgbClr val="FFFFFF"/>
                </a:solidFill>
                <a:latin typeface="Calibri"/>
                <a:cs typeface="Calibri"/>
              </a:rPr>
              <a:t>(73%</a:t>
            </a:r>
            <a:r>
              <a:rPr sz="2000" b="1" spc="-35" dirty="0">
                <a:solidFill>
                  <a:srgbClr val="FFFFFF"/>
                </a:solidFill>
                <a:latin typeface="Calibri"/>
                <a:cs typeface="Calibri"/>
              </a:rPr>
              <a:t> </a:t>
            </a:r>
            <a:r>
              <a:rPr sz="1400" b="1" spc="-10" dirty="0">
                <a:solidFill>
                  <a:srgbClr val="FFFFFF"/>
                </a:solidFill>
                <a:latin typeface="Calibri"/>
                <a:cs typeface="Calibri"/>
              </a:rPr>
              <a:t>agree</a:t>
            </a:r>
            <a:r>
              <a:rPr sz="2000" b="1" spc="-10" dirty="0">
                <a:solidFill>
                  <a:srgbClr val="FFFFFF"/>
                </a:solidFill>
                <a:latin typeface="Calibri"/>
                <a:cs typeface="Calibri"/>
              </a:rPr>
              <a:t>)</a:t>
            </a:r>
            <a:endParaRPr sz="2000">
              <a:latin typeface="Calibri"/>
              <a:cs typeface="Calibri"/>
            </a:endParaRPr>
          </a:p>
          <a:p>
            <a:pPr marL="298450" marR="236220" indent="-285750">
              <a:lnSpc>
                <a:spcPts val="2290"/>
              </a:lnSpc>
              <a:spcBef>
                <a:spcPts val="940"/>
              </a:spcBef>
              <a:buFont typeface="Arial"/>
              <a:buChar char="•"/>
              <a:tabLst>
                <a:tab pos="298450" algn="l"/>
              </a:tabLst>
            </a:pPr>
            <a:r>
              <a:rPr sz="1600" dirty="0">
                <a:solidFill>
                  <a:srgbClr val="FFFFFF"/>
                </a:solidFill>
                <a:latin typeface="Calibri"/>
                <a:cs typeface="Calibri"/>
              </a:rPr>
              <a:t>Costs</a:t>
            </a:r>
            <a:r>
              <a:rPr sz="1600" spc="-35" dirty="0">
                <a:solidFill>
                  <a:srgbClr val="FFFFFF"/>
                </a:solidFill>
                <a:latin typeface="Calibri"/>
                <a:cs typeface="Calibri"/>
              </a:rPr>
              <a:t> </a:t>
            </a:r>
            <a:r>
              <a:rPr sz="1600" dirty="0">
                <a:solidFill>
                  <a:srgbClr val="FFFFFF"/>
                </a:solidFill>
                <a:latin typeface="Calibri"/>
                <a:cs typeface="Calibri"/>
              </a:rPr>
              <a:t>will</a:t>
            </a:r>
            <a:r>
              <a:rPr sz="1600" spc="-50" dirty="0">
                <a:solidFill>
                  <a:srgbClr val="FFFFFF"/>
                </a:solidFill>
                <a:latin typeface="Calibri"/>
                <a:cs typeface="Calibri"/>
              </a:rPr>
              <a:t> </a:t>
            </a:r>
            <a:r>
              <a:rPr sz="1600" dirty="0">
                <a:solidFill>
                  <a:srgbClr val="FFFFFF"/>
                </a:solidFill>
                <a:latin typeface="Calibri"/>
                <a:cs typeface="Calibri"/>
              </a:rPr>
              <a:t>result</a:t>
            </a:r>
            <a:r>
              <a:rPr sz="1600" spc="-30" dirty="0">
                <a:solidFill>
                  <a:srgbClr val="FFFFFF"/>
                </a:solidFill>
                <a:latin typeface="Calibri"/>
                <a:cs typeface="Calibri"/>
              </a:rPr>
              <a:t> </a:t>
            </a:r>
            <a:r>
              <a:rPr sz="1600" dirty="0">
                <a:solidFill>
                  <a:srgbClr val="FFFFFF"/>
                </a:solidFill>
                <a:latin typeface="Calibri"/>
                <a:cs typeface="Calibri"/>
              </a:rPr>
              <a:t>in</a:t>
            </a:r>
            <a:r>
              <a:rPr sz="1600" spc="-50" dirty="0">
                <a:solidFill>
                  <a:srgbClr val="FFFFFF"/>
                </a:solidFill>
                <a:latin typeface="Calibri"/>
                <a:cs typeface="Calibri"/>
              </a:rPr>
              <a:t> </a:t>
            </a:r>
            <a:r>
              <a:rPr sz="1600" dirty="0">
                <a:solidFill>
                  <a:srgbClr val="FFFFFF"/>
                </a:solidFill>
                <a:latin typeface="Calibri"/>
                <a:cs typeface="Calibri"/>
              </a:rPr>
              <a:t>further</a:t>
            </a:r>
            <a:r>
              <a:rPr sz="1600" spc="-30" dirty="0">
                <a:solidFill>
                  <a:srgbClr val="FFFFFF"/>
                </a:solidFill>
                <a:latin typeface="Calibri"/>
                <a:cs typeface="Calibri"/>
              </a:rPr>
              <a:t> </a:t>
            </a:r>
            <a:r>
              <a:rPr sz="1600" spc="-20" dirty="0">
                <a:solidFill>
                  <a:srgbClr val="FFFFFF"/>
                </a:solidFill>
                <a:latin typeface="Calibri"/>
                <a:cs typeface="Calibri"/>
              </a:rPr>
              <a:t>cost- </a:t>
            </a:r>
            <a:r>
              <a:rPr sz="1600" dirty="0">
                <a:solidFill>
                  <a:srgbClr val="FFFFFF"/>
                </a:solidFill>
                <a:latin typeface="Calibri"/>
                <a:cs typeface="Calibri"/>
              </a:rPr>
              <a:t>shifting</a:t>
            </a:r>
            <a:r>
              <a:rPr sz="1600" spc="-55" dirty="0">
                <a:solidFill>
                  <a:srgbClr val="FFFFFF"/>
                </a:solidFill>
                <a:latin typeface="Calibri"/>
                <a:cs typeface="Calibri"/>
              </a:rPr>
              <a:t> </a:t>
            </a:r>
            <a:r>
              <a:rPr sz="1600" dirty="0">
                <a:solidFill>
                  <a:srgbClr val="FFFFFF"/>
                </a:solidFill>
                <a:latin typeface="Calibri"/>
                <a:cs typeface="Calibri"/>
              </a:rPr>
              <a:t>to</a:t>
            </a:r>
            <a:r>
              <a:rPr sz="1600" spc="-25" dirty="0">
                <a:solidFill>
                  <a:srgbClr val="FFFFFF"/>
                </a:solidFill>
                <a:latin typeface="Calibri"/>
                <a:cs typeface="Calibri"/>
              </a:rPr>
              <a:t> </a:t>
            </a:r>
            <a:r>
              <a:rPr sz="1600" dirty="0">
                <a:solidFill>
                  <a:srgbClr val="FFFFFF"/>
                </a:solidFill>
                <a:latin typeface="Calibri"/>
                <a:cs typeface="Calibri"/>
              </a:rPr>
              <a:t>employees</a:t>
            </a:r>
            <a:r>
              <a:rPr sz="1600" spc="-50" dirty="0">
                <a:solidFill>
                  <a:srgbClr val="FFFFFF"/>
                </a:solidFill>
                <a:latin typeface="Calibri"/>
                <a:cs typeface="Calibri"/>
              </a:rPr>
              <a:t> </a:t>
            </a:r>
            <a:r>
              <a:rPr sz="2000" b="1" dirty="0">
                <a:solidFill>
                  <a:srgbClr val="FFFFFF"/>
                </a:solidFill>
                <a:latin typeface="Calibri"/>
                <a:cs typeface="Calibri"/>
              </a:rPr>
              <a:t>(91%</a:t>
            </a:r>
            <a:r>
              <a:rPr sz="2000" b="1" spc="-40" dirty="0">
                <a:solidFill>
                  <a:srgbClr val="FFFFFF"/>
                </a:solidFill>
                <a:latin typeface="Calibri"/>
                <a:cs typeface="Calibri"/>
              </a:rPr>
              <a:t> </a:t>
            </a:r>
            <a:r>
              <a:rPr sz="1400" b="1" spc="-10" dirty="0">
                <a:solidFill>
                  <a:srgbClr val="FFFFFF"/>
                </a:solidFill>
                <a:latin typeface="Calibri"/>
                <a:cs typeface="Calibri"/>
              </a:rPr>
              <a:t>agree</a:t>
            </a:r>
            <a:r>
              <a:rPr sz="2000" b="1" spc="-10" dirty="0">
                <a:solidFill>
                  <a:srgbClr val="FFFFFF"/>
                </a:solidFill>
                <a:latin typeface="Calibri"/>
                <a:cs typeface="Calibri"/>
              </a:rPr>
              <a:t>)</a:t>
            </a:r>
            <a:endParaRPr sz="2000">
              <a:latin typeface="Calibri"/>
              <a:cs typeface="Calibri"/>
            </a:endParaRPr>
          </a:p>
        </p:txBody>
      </p:sp>
      <p:sp>
        <p:nvSpPr>
          <p:cNvPr id="6" name="object 6"/>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10" dirty="0"/>
              <a:t>Employer/Purchaser</a:t>
            </a:r>
            <a:r>
              <a:rPr spc="-35" dirty="0"/>
              <a:t> </a:t>
            </a:r>
            <a:r>
              <a:rPr spc="-10" dirty="0"/>
              <a:t>Healthcare</a:t>
            </a:r>
            <a:r>
              <a:rPr spc="-35" dirty="0"/>
              <a:t> </a:t>
            </a:r>
            <a:r>
              <a:rPr spc="-10" dirty="0"/>
              <a:t>Perspectives</a:t>
            </a:r>
          </a:p>
        </p:txBody>
      </p:sp>
      <p:grpSp>
        <p:nvGrpSpPr>
          <p:cNvPr id="7" name="object 7"/>
          <p:cNvGrpSpPr/>
          <p:nvPr/>
        </p:nvGrpSpPr>
        <p:grpSpPr>
          <a:xfrm>
            <a:off x="4329112" y="1846707"/>
            <a:ext cx="3184525" cy="4234815"/>
            <a:chOff x="4329112" y="1846707"/>
            <a:chExt cx="3184525" cy="4234815"/>
          </a:xfrm>
        </p:grpSpPr>
        <p:sp>
          <p:nvSpPr>
            <p:cNvPr id="8" name="object 8"/>
            <p:cNvSpPr/>
            <p:nvPr/>
          </p:nvSpPr>
          <p:spPr>
            <a:xfrm>
              <a:off x="5411724" y="5340096"/>
              <a:ext cx="1797685" cy="422909"/>
            </a:xfrm>
            <a:custGeom>
              <a:avLst/>
              <a:gdLst/>
              <a:ahLst/>
              <a:cxnLst/>
              <a:rect l="l" t="t" r="r" b="b"/>
              <a:pathLst>
                <a:path w="1797684" h="422910">
                  <a:moveTo>
                    <a:pt x="1797557" y="0"/>
                  </a:moveTo>
                  <a:lnTo>
                    <a:pt x="0" y="0"/>
                  </a:lnTo>
                  <a:lnTo>
                    <a:pt x="0" y="422909"/>
                  </a:lnTo>
                  <a:lnTo>
                    <a:pt x="1797557" y="422909"/>
                  </a:lnTo>
                  <a:lnTo>
                    <a:pt x="1797557" y="0"/>
                  </a:lnTo>
                  <a:close/>
                </a:path>
              </a:pathLst>
            </a:custGeom>
            <a:solidFill>
              <a:srgbClr val="4F81BC"/>
            </a:solidFill>
          </p:spPr>
          <p:txBody>
            <a:bodyPr wrap="square" lIns="0" tIns="0" rIns="0" bIns="0" rtlCol="0"/>
            <a:lstStyle/>
            <a:p>
              <a:endParaRPr/>
            </a:p>
          </p:txBody>
        </p:sp>
        <p:sp>
          <p:nvSpPr>
            <p:cNvPr id="9" name="object 9"/>
            <p:cNvSpPr/>
            <p:nvPr/>
          </p:nvSpPr>
          <p:spPr>
            <a:xfrm>
              <a:off x="7209282" y="5340096"/>
              <a:ext cx="304165" cy="422909"/>
            </a:xfrm>
            <a:custGeom>
              <a:avLst/>
              <a:gdLst/>
              <a:ahLst/>
              <a:cxnLst/>
              <a:rect l="l" t="t" r="r" b="b"/>
              <a:pathLst>
                <a:path w="304165" h="422910">
                  <a:moveTo>
                    <a:pt x="304038" y="0"/>
                  </a:moveTo>
                  <a:lnTo>
                    <a:pt x="0" y="0"/>
                  </a:lnTo>
                  <a:lnTo>
                    <a:pt x="0" y="422909"/>
                  </a:lnTo>
                  <a:lnTo>
                    <a:pt x="304038" y="422909"/>
                  </a:lnTo>
                  <a:lnTo>
                    <a:pt x="304038" y="0"/>
                  </a:lnTo>
                  <a:close/>
                </a:path>
              </a:pathLst>
            </a:custGeom>
            <a:solidFill>
              <a:srgbClr val="D99593"/>
            </a:solidFill>
          </p:spPr>
          <p:txBody>
            <a:bodyPr wrap="square" lIns="0" tIns="0" rIns="0" bIns="0" rtlCol="0"/>
            <a:lstStyle/>
            <a:p>
              <a:endParaRPr/>
            </a:p>
          </p:txBody>
        </p:sp>
        <p:sp>
          <p:nvSpPr>
            <p:cNvPr id="10" name="object 10"/>
            <p:cNvSpPr/>
            <p:nvPr/>
          </p:nvSpPr>
          <p:spPr>
            <a:xfrm>
              <a:off x="4333875" y="1846707"/>
              <a:ext cx="0" cy="4234815"/>
            </a:xfrm>
            <a:custGeom>
              <a:avLst/>
              <a:gdLst/>
              <a:ahLst/>
              <a:cxnLst/>
              <a:rect l="l" t="t" r="r" b="b"/>
              <a:pathLst>
                <a:path h="4234815">
                  <a:moveTo>
                    <a:pt x="0" y="4234434"/>
                  </a:moveTo>
                  <a:lnTo>
                    <a:pt x="0" y="0"/>
                  </a:lnTo>
                </a:path>
              </a:pathLst>
            </a:custGeom>
            <a:ln w="9525">
              <a:solidFill>
                <a:srgbClr val="D9D9D9"/>
              </a:solidFill>
            </a:ln>
          </p:spPr>
          <p:txBody>
            <a:bodyPr wrap="square" lIns="0" tIns="0" rIns="0" bIns="0" rtlCol="0"/>
            <a:lstStyle/>
            <a:p>
              <a:endParaRPr/>
            </a:p>
          </p:txBody>
        </p:sp>
      </p:grpSp>
      <p:sp>
        <p:nvSpPr>
          <p:cNvPr id="11" name="object 11"/>
          <p:cNvSpPr txBox="1"/>
          <p:nvPr/>
        </p:nvSpPr>
        <p:spPr>
          <a:xfrm>
            <a:off x="4333494" y="5340096"/>
            <a:ext cx="1078865" cy="422909"/>
          </a:xfrm>
          <a:prstGeom prst="rect">
            <a:avLst/>
          </a:prstGeom>
          <a:solidFill>
            <a:srgbClr val="1F487C"/>
          </a:solidFill>
        </p:spPr>
        <p:txBody>
          <a:bodyPr vert="horz" wrap="square" lIns="0" tIns="77470" rIns="0" bIns="0" rtlCol="0">
            <a:spAutoFit/>
          </a:bodyPr>
          <a:lstStyle/>
          <a:p>
            <a:pPr algn="ctr">
              <a:lnSpc>
                <a:spcPct val="100000"/>
              </a:lnSpc>
              <a:spcBef>
                <a:spcPts val="610"/>
              </a:spcBef>
            </a:pPr>
            <a:r>
              <a:rPr sz="1600" spc="-25" dirty="0">
                <a:solidFill>
                  <a:srgbClr val="FFFFFF"/>
                </a:solidFill>
                <a:latin typeface="Calibri"/>
                <a:cs typeface="Calibri"/>
              </a:rPr>
              <a:t>34%</a:t>
            </a:r>
            <a:endParaRPr sz="1600">
              <a:latin typeface="Calibri"/>
              <a:cs typeface="Calibri"/>
            </a:endParaRPr>
          </a:p>
        </p:txBody>
      </p:sp>
      <p:sp>
        <p:nvSpPr>
          <p:cNvPr id="12" name="object 12"/>
          <p:cNvSpPr txBox="1"/>
          <p:nvPr/>
        </p:nvSpPr>
        <p:spPr>
          <a:xfrm>
            <a:off x="4333494" y="4280915"/>
            <a:ext cx="1060450" cy="424180"/>
          </a:xfrm>
          <a:prstGeom prst="rect">
            <a:avLst/>
          </a:prstGeom>
          <a:solidFill>
            <a:srgbClr val="1F487C"/>
          </a:solidFill>
        </p:spPr>
        <p:txBody>
          <a:bodyPr vert="horz" wrap="square" lIns="0" tIns="78105" rIns="0" bIns="0" rtlCol="0">
            <a:spAutoFit/>
          </a:bodyPr>
          <a:lstStyle/>
          <a:p>
            <a:pPr algn="ctr">
              <a:lnSpc>
                <a:spcPct val="100000"/>
              </a:lnSpc>
              <a:spcBef>
                <a:spcPts val="615"/>
              </a:spcBef>
            </a:pPr>
            <a:r>
              <a:rPr sz="1600" spc="-25" dirty="0">
                <a:solidFill>
                  <a:srgbClr val="FFFFFF"/>
                </a:solidFill>
                <a:latin typeface="Calibri"/>
                <a:cs typeface="Calibri"/>
              </a:rPr>
              <a:t>33%</a:t>
            </a:r>
            <a:endParaRPr sz="1600">
              <a:latin typeface="Calibri"/>
              <a:cs typeface="Calibri"/>
            </a:endParaRPr>
          </a:p>
        </p:txBody>
      </p:sp>
      <p:sp>
        <p:nvSpPr>
          <p:cNvPr id="13" name="object 13"/>
          <p:cNvSpPr txBox="1"/>
          <p:nvPr/>
        </p:nvSpPr>
        <p:spPr>
          <a:xfrm>
            <a:off x="4333494" y="3222498"/>
            <a:ext cx="1300480" cy="424180"/>
          </a:xfrm>
          <a:prstGeom prst="rect">
            <a:avLst/>
          </a:prstGeom>
          <a:solidFill>
            <a:srgbClr val="1F487C"/>
          </a:solidFill>
        </p:spPr>
        <p:txBody>
          <a:bodyPr vert="horz" wrap="square" lIns="0" tIns="78105" rIns="0" bIns="0" rtlCol="0">
            <a:spAutoFit/>
          </a:bodyPr>
          <a:lstStyle/>
          <a:p>
            <a:pPr algn="ctr">
              <a:lnSpc>
                <a:spcPct val="100000"/>
              </a:lnSpc>
              <a:spcBef>
                <a:spcPts val="615"/>
              </a:spcBef>
            </a:pPr>
            <a:r>
              <a:rPr sz="1600" spc="-25" dirty="0">
                <a:solidFill>
                  <a:srgbClr val="FFFFFF"/>
                </a:solidFill>
                <a:latin typeface="Calibri"/>
                <a:cs typeface="Calibri"/>
              </a:rPr>
              <a:t>41%</a:t>
            </a:r>
            <a:endParaRPr sz="1600">
              <a:latin typeface="Calibri"/>
              <a:cs typeface="Calibri"/>
            </a:endParaRPr>
          </a:p>
        </p:txBody>
      </p:sp>
      <p:sp>
        <p:nvSpPr>
          <p:cNvPr id="14" name="object 14"/>
          <p:cNvSpPr txBox="1"/>
          <p:nvPr/>
        </p:nvSpPr>
        <p:spPr>
          <a:xfrm>
            <a:off x="4333494" y="2164079"/>
            <a:ext cx="2571750" cy="424180"/>
          </a:xfrm>
          <a:prstGeom prst="rect">
            <a:avLst/>
          </a:prstGeom>
          <a:solidFill>
            <a:srgbClr val="1F487C"/>
          </a:solidFill>
        </p:spPr>
        <p:txBody>
          <a:bodyPr vert="horz" wrap="square" lIns="0" tIns="78105" rIns="0" bIns="0" rtlCol="0">
            <a:spAutoFit/>
          </a:bodyPr>
          <a:lstStyle/>
          <a:p>
            <a:pPr algn="ctr">
              <a:lnSpc>
                <a:spcPct val="100000"/>
              </a:lnSpc>
              <a:spcBef>
                <a:spcPts val="615"/>
              </a:spcBef>
            </a:pPr>
            <a:r>
              <a:rPr sz="1600" spc="-25" dirty="0">
                <a:solidFill>
                  <a:srgbClr val="FFFFFF"/>
                </a:solidFill>
                <a:latin typeface="Calibri"/>
                <a:cs typeface="Calibri"/>
              </a:rPr>
              <a:t>81%</a:t>
            </a:r>
            <a:endParaRPr sz="1600">
              <a:latin typeface="Calibri"/>
              <a:cs typeface="Calibri"/>
            </a:endParaRPr>
          </a:p>
        </p:txBody>
      </p:sp>
      <p:sp>
        <p:nvSpPr>
          <p:cNvPr id="15" name="object 15"/>
          <p:cNvSpPr txBox="1"/>
          <p:nvPr/>
        </p:nvSpPr>
        <p:spPr>
          <a:xfrm>
            <a:off x="6122285" y="5404956"/>
            <a:ext cx="376555" cy="269875"/>
          </a:xfrm>
          <a:prstGeom prst="rect">
            <a:avLst/>
          </a:prstGeom>
        </p:spPr>
        <p:txBody>
          <a:bodyPr vert="horz" wrap="square" lIns="0" tIns="12700" rIns="0" bIns="0" rtlCol="0">
            <a:spAutoFit/>
          </a:bodyPr>
          <a:lstStyle/>
          <a:p>
            <a:pPr marL="12700">
              <a:lnSpc>
                <a:spcPct val="100000"/>
              </a:lnSpc>
              <a:spcBef>
                <a:spcPts val="100"/>
              </a:spcBef>
            </a:pPr>
            <a:r>
              <a:rPr sz="1600" spc="-25" dirty="0">
                <a:solidFill>
                  <a:srgbClr val="FFFFFF"/>
                </a:solidFill>
                <a:latin typeface="Calibri"/>
                <a:cs typeface="Calibri"/>
              </a:rPr>
              <a:t>57%</a:t>
            </a:r>
            <a:endParaRPr sz="1600">
              <a:latin typeface="Calibri"/>
              <a:cs typeface="Calibri"/>
            </a:endParaRPr>
          </a:p>
        </p:txBody>
      </p:sp>
      <p:sp>
        <p:nvSpPr>
          <p:cNvPr id="16" name="object 16"/>
          <p:cNvSpPr txBox="1"/>
          <p:nvPr/>
        </p:nvSpPr>
        <p:spPr>
          <a:xfrm>
            <a:off x="5334000" y="4280915"/>
            <a:ext cx="1527810" cy="424180"/>
          </a:xfrm>
          <a:prstGeom prst="rect">
            <a:avLst/>
          </a:prstGeom>
          <a:solidFill>
            <a:srgbClr val="4F81BC"/>
          </a:solidFill>
        </p:spPr>
        <p:txBody>
          <a:bodyPr vert="horz" wrap="square" lIns="0" tIns="78105" rIns="0" bIns="0" rtlCol="0">
            <a:spAutoFit/>
          </a:bodyPr>
          <a:lstStyle/>
          <a:p>
            <a:pPr marL="15875" algn="ctr">
              <a:lnSpc>
                <a:spcPct val="100000"/>
              </a:lnSpc>
              <a:spcBef>
                <a:spcPts val="615"/>
              </a:spcBef>
            </a:pPr>
            <a:r>
              <a:rPr sz="1600" spc="-25" dirty="0">
                <a:solidFill>
                  <a:srgbClr val="FFFFFF"/>
                </a:solidFill>
                <a:latin typeface="Calibri"/>
                <a:cs typeface="Calibri"/>
              </a:rPr>
              <a:t>49%</a:t>
            </a:r>
            <a:endParaRPr sz="1600">
              <a:latin typeface="Calibri"/>
              <a:cs typeface="Calibri"/>
            </a:endParaRPr>
          </a:p>
        </p:txBody>
      </p:sp>
      <p:sp>
        <p:nvSpPr>
          <p:cNvPr id="17" name="object 17"/>
          <p:cNvSpPr txBox="1"/>
          <p:nvPr/>
        </p:nvSpPr>
        <p:spPr>
          <a:xfrm>
            <a:off x="5633465" y="3222498"/>
            <a:ext cx="1590040" cy="424180"/>
          </a:xfrm>
          <a:prstGeom prst="rect">
            <a:avLst/>
          </a:prstGeom>
          <a:solidFill>
            <a:srgbClr val="4F81BC"/>
          </a:solidFill>
        </p:spPr>
        <p:txBody>
          <a:bodyPr vert="horz" wrap="square" lIns="0" tIns="78105" rIns="0" bIns="0" rtlCol="0">
            <a:spAutoFit/>
          </a:bodyPr>
          <a:lstStyle/>
          <a:p>
            <a:pPr marL="12700" algn="ctr">
              <a:lnSpc>
                <a:spcPct val="100000"/>
              </a:lnSpc>
              <a:spcBef>
                <a:spcPts val="615"/>
              </a:spcBef>
            </a:pPr>
            <a:r>
              <a:rPr sz="1600" spc="-25" dirty="0">
                <a:solidFill>
                  <a:srgbClr val="FFFFFF"/>
                </a:solidFill>
                <a:latin typeface="Calibri"/>
                <a:cs typeface="Calibri"/>
              </a:rPr>
              <a:t>50%</a:t>
            </a:r>
            <a:endParaRPr sz="1600">
              <a:latin typeface="Calibri"/>
              <a:cs typeface="Calibri"/>
            </a:endParaRPr>
          </a:p>
        </p:txBody>
      </p:sp>
      <p:sp>
        <p:nvSpPr>
          <p:cNvPr id="18" name="object 18"/>
          <p:cNvSpPr txBox="1"/>
          <p:nvPr/>
        </p:nvSpPr>
        <p:spPr>
          <a:xfrm>
            <a:off x="6858000" y="2164079"/>
            <a:ext cx="582930" cy="424180"/>
          </a:xfrm>
          <a:prstGeom prst="rect">
            <a:avLst/>
          </a:prstGeom>
          <a:solidFill>
            <a:srgbClr val="4F81BC"/>
          </a:solidFill>
        </p:spPr>
        <p:txBody>
          <a:bodyPr vert="horz" wrap="square" lIns="0" tIns="78105" rIns="0" bIns="0" rtlCol="0">
            <a:spAutoFit/>
          </a:bodyPr>
          <a:lstStyle/>
          <a:p>
            <a:pPr marL="102870">
              <a:lnSpc>
                <a:spcPct val="100000"/>
              </a:lnSpc>
              <a:spcBef>
                <a:spcPts val="615"/>
              </a:spcBef>
            </a:pPr>
            <a:r>
              <a:rPr sz="1600" spc="-25" dirty="0">
                <a:solidFill>
                  <a:srgbClr val="FFFFFF"/>
                </a:solidFill>
                <a:latin typeface="Calibri"/>
                <a:cs typeface="Calibri"/>
              </a:rPr>
              <a:t>19%</a:t>
            </a:r>
            <a:endParaRPr sz="1600" dirty="0">
              <a:latin typeface="Calibri"/>
              <a:cs typeface="Calibri"/>
            </a:endParaRPr>
          </a:p>
        </p:txBody>
      </p:sp>
      <p:sp>
        <p:nvSpPr>
          <p:cNvPr id="19" name="object 19"/>
          <p:cNvSpPr txBox="1"/>
          <p:nvPr/>
        </p:nvSpPr>
        <p:spPr>
          <a:xfrm>
            <a:off x="7173125" y="5404956"/>
            <a:ext cx="376555" cy="269875"/>
          </a:xfrm>
          <a:prstGeom prst="rect">
            <a:avLst/>
          </a:prstGeom>
        </p:spPr>
        <p:txBody>
          <a:bodyPr vert="horz" wrap="square" lIns="0" tIns="12700" rIns="0" bIns="0" rtlCol="0">
            <a:spAutoFit/>
          </a:bodyPr>
          <a:lstStyle/>
          <a:p>
            <a:pPr marL="12700">
              <a:lnSpc>
                <a:spcPct val="100000"/>
              </a:lnSpc>
              <a:spcBef>
                <a:spcPts val="100"/>
              </a:spcBef>
            </a:pPr>
            <a:r>
              <a:rPr sz="1600" spc="-25" dirty="0">
                <a:solidFill>
                  <a:srgbClr val="FFFFFF"/>
                </a:solidFill>
                <a:latin typeface="Calibri"/>
                <a:cs typeface="Calibri"/>
              </a:rPr>
              <a:t>10%</a:t>
            </a:r>
            <a:endParaRPr sz="1600">
              <a:latin typeface="Calibri"/>
              <a:cs typeface="Calibri"/>
            </a:endParaRPr>
          </a:p>
        </p:txBody>
      </p:sp>
      <p:sp>
        <p:nvSpPr>
          <p:cNvPr id="20" name="object 20"/>
          <p:cNvSpPr txBox="1"/>
          <p:nvPr/>
        </p:nvSpPr>
        <p:spPr>
          <a:xfrm>
            <a:off x="6858000" y="4280915"/>
            <a:ext cx="582930" cy="424180"/>
          </a:xfrm>
          <a:prstGeom prst="rect">
            <a:avLst/>
          </a:prstGeom>
          <a:solidFill>
            <a:srgbClr val="D99593"/>
          </a:solidFill>
        </p:spPr>
        <p:txBody>
          <a:bodyPr vert="horz" wrap="square" lIns="0" tIns="78105" rIns="0" bIns="0" rtlCol="0">
            <a:spAutoFit/>
          </a:bodyPr>
          <a:lstStyle/>
          <a:p>
            <a:pPr marL="128270">
              <a:lnSpc>
                <a:spcPct val="100000"/>
              </a:lnSpc>
              <a:spcBef>
                <a:spcPts val="615"/>
              </a:spcBef>
            </a:pPr>
            <a:r>
              <a:rPr sz="1600" spc="-25" dirty="0">
                <a:solidFill>
                  <a:srgbClr val="FFFFFF"/>
                </a:solidFill>
                <a:latin typeface="Calibri"/>
                <a:cs typeface="Calibri"/>
              </a:rPr>
              <a:t>18%</a:t>
            </a:r>
            <a:endParaRPr sz="1600">
              <a:latin typeface="Calibri"/>
              <a:cs typeface="Calibri"/>
            </a:endParaRPr>
          </a:p>
        </p:txBody>
      </p:sp>
      <p:sp>
        <p:nvSpPr>
          <p:cNvPr id="21" name="object 21"/>
          <p:cNvSpPr txBox="1"/>
          <p:nvPr/>
        </p:nvSpPr>
        <p:spPr>
          <a:xfrm>
            <a:off x="7222997" y="3222498"/>
            <a:ext cx="290830" cy="424180"/>
          </a:xfrm>
          <a:prstGeom prst="rect">
            <a:avLst/>
          </a:prstGeom>
          <a:solidFill>
            <a:srgbClr val="D99593"/>
          </a:solidFill>
        </p:spPr>
        <p:txBody>
          <a:bodyPr vert="horz" wrap="square" lIns="0" tIns="78105" rIns="0" bIns="0" rtlCol="0">
            <a:spAutoFit/>
          </a:bodyPr>
          <a:lstStyle/>
          <a:p>
            <a:pPr marL="27940">
              <a:lnSpc>
                <a:spcPct val="100000"/>
              </a:lnSpc>
              <a:spcBef>
                <a:spcPts val="615"/>
              </a:spcBef>
            </a:pPr>
            <a:r>
              <a:rPr sz="1600" spc="-25" dirty="0">
                <a:solidFill>
                  <a:srgbClr val="FFFFFF"/>
                </a:solidFill>
                <a:latin typeface="Calibri"/>
                <a:cs typeface="Calibri"/>
              </a:rPr>
              <a:t>9%</a:t>
            </a:r>
            <a:endParaRPr sz="1600">
              <a:latin typeface="Calibri"/>
              <a:cs typeface="Calibri"/>
            </a:endParaRPr>
          </a:p>
        </p:txBody>
      </p:sp>
      <p:sp>
        <p:nvSpPr>
          <p:cNvPr id="22" name="object 22"/>
          <p:cNvSpPr txBox="1"/>
          <p:nvPr/>
        </p:nvSpPr>
        <p:spPr>
          <a:xfrm>
            <a:off x="509600" y="5269659"/>
            <a:ext cx="3648710" cy="518159"/>
          </a:xfrm>
          <a:prstGeom prst="rect">
            <a:avLst/>
          </a:prstGeom>
        </p:spPr>
        <p:txBody>
          <a:bodyPr vert="horz" wrap="square" lIns="0" tIns="8890" rIns="0" bIns="0" rtlCol="0">
            <a:spAutoFit/>
          </a:bodyPr>
          <a:lstStyle/>
          <a:p>
            <a:pPr marL="734060" marR="5080" indent="-721995">
              <a:lnSpc>
                <a:spcPct val="101699"/>
              </a:lnSpc>
              <a:spcBef>
                <a:spcPts val="70"/>
              </a:spcBef>
            </a:pPr>
            <a:r>
              <a:rPr sz="1600" dirty="0">
                <a:solidFill>
                  <a:srgbClr val="585858"/>
                </a:solidFill>
                <a:latin typeface="Calibri"/>
                <a:cs typeface="Calibri"/>
              </a:rPr>
              <a:t>Higher</a:t>
            </a:r>
            <a:r>
              <a:rPr sz="1600" spc="-30" dirty="0">
                <a:solidFill>
                  <a:srgbClr val="585858"/>
                </a:solidFill>
                <a:latin typeface="Calibri"/>
                <a:cs typeface="Calibri"/>
              </a:rPr>
              <a:t> </a:t>
            </a:r>
            <a:r>
              <a:rPr sz="1600" dirty="0">
                <a:solidFill>
                  <a:srgbClr val="585858"/>
                </a:solidFill>
                <a:latin typeface="Calibri"/>
                <a:cs typeface="Calibri"/>
              </a:rPr>
              <a:t>healthcare</a:t>
            </a:r>
            <a:r>
              <a:rPr sz="1600" spc="-30" dirty="0">
                <a:solidFill>
                  <a:srgbClr val="585858"/>
                </a:solidFill>
                <a:latin typeface="Calibri"/>
                <a:cs typeface="Calibri"/>
              </a:rPr>
              <a:t> </a:t>
            </a:r>
            <a:r>
              <a:rPr sz="1600" dirty="0">
                <a:solidFill>
                  <a:srgbClr val="585858"/>
                </a:solidFill>
                <a:latin typeface="Calibri"/>
                <a:cs typeface="Calibri"/>
              </a:rPr>
              <a:t>costs</a:t>
            </a:r>
            <a:r>
              <a:rPr sz="1600" spc="-25" dirty="0">
                <a:solidFill>
                  <a:srgbClr val="585858"/>
                </a:solidFill>
                <a:latin typeface="Calibri"/>
                <a:cs typeface="Calibri"/>
              </a:rPr>
              <a:t> </a:t>
            </a:r>
            <a:r>
              <a:rPr sz="1600" dirty="0">
                <a:solidFill>
                  <a:srgbClr val="585858"/>
                </a:solidFill>
                <a:latin typeface="Calibri"/>
                <a:cs typeface="Calibri"/>
              </a:rPr>
              <a:t>will</a:t>
            </a:r>
            <a:r>
              <a:rPr sz="1600" spc="-30" dirty="0">
                <a:solidFill>
                  <a:srgbClr val="585858"/>
                </a:solidFill>
                <a:latin typeface="Calibri"/>
                <a:cs typeface="Calibri"/>
              </a:rPr>
              <a:t> </a:t>
            </a:r>
            <a:r>
              <a:rPr sz="1600" dirty="0">
                <a:solidFill>
                  <a:srgbClr val="585858"/>
                </a:solidFill>
                <a:latin typeface="Calibri"/>
                <a:cs typeface="Calibri"/>
              </a:rPr>
              <a:t>result</a:t>
            </a:r>
            <a:r>
              <a:rPr sz="1600" spc="-25" dirty="0">
                <a:solidFill>
                  <a:srgbClr val="585858"/>
                </a:solidFill>
                <a:latin typeface="Calibri"/>
                <a:cs typeface="Calibri"/>
              </a:rPr>
              <a:t> </a:t>
            </a:r>
            <a:r>
              <a:rPr sz="1600" dirty="0">
                <a:solidFill>
                  <a:srgbClr val="585858"/>
                </a:solidFill>
                <a:latin typeface="Calibri"/>
                <a:cs typeface="Calibri"/>
              </a:rPr>
              <a:t>in</a:t>
            </a:r>
            <a:r>
              <a:rPr sz="1600" spc="-25" dirty="0">
                <a:solidFill>
                  <a:srgbClr val="585858"/>
                </a:solidFill>
                <a:latin typeface="Calibri"/>
                <a:cs typeface="Calibri"/>
              </a:rPr>
              <a:t> </a:t>
            </a:r>
            <a:r>
              <a:rPr sz="1600" spc="-10" dirty="0">
                <a:solidFill>
                  <a:srgbClr val="585858"/>
                </a:solidFill>
                <a:latin typeface="Calibri"/>
                <a:cs typeface="Calibri"/>
              </a:rPr>
              <a:t>further cost-</a:t>
            </a:r>
            <a:r>
              <a:rPr sz="1600" dirty="0">
                <a:solidFill>
                  <a:srgbClr val="585858"/>
                </a:solidFill>
                <a:latin typeface="Calibri"/>
                <a:cs typeface="Calibri"/>
              </a:rPr>
              <a:t>shifting</a:t>
            </a:r>
            <a:r>
              <a:rPr sz="1600" spc="-15" dirty="0">
                <a:solidFill>
                  <a:srgbClr val="585858"/>
                </a:solidFill>
                <a:latin typeface="Calibri"/>
                <a:cs typeface="Calibri"/>
              </a:rPr>
              <a:t> </a:t>
            </a:r>
            <a:r>
              <a:rPr sz="1600" dirty="0">
                <a:solidFill>
                  <a:srgbClr val="585858"/>
                </a:solidFill>
                <a:latin typeface="Calibri"/>
                <a:cs typeface="Calibri"/>
              </a:rPr>
              <a:t>to</a:t>
            </a:r>
            <a:r>
              <a:rPr sz="1600" spc="-20" dirty="0">
                <a:solidFill>
                  <a:srgbClr val="585858"/>
                </a:solidFill>
                <a:latin typeface="Calibri"/>
                <a:cs typeface="Calibri"/>
              </a:rPr>
              <a:t> </a:t>
            </a:r>
            <a:r>
              <a:rPr sz="1600" spc="-10" dirty="0">
                <a:solidFill>
                  <a:srgbClr val="585858"/>
                </a:solidFill>
                <a:latin typeface="Calibri"/>
                <a:cs typeface="Calibri"/>
              </a:rPr>
              <a:t>employees</a:t>
            </a:r>
            <a:endParaRPr sz="1600">
              <a:latin typeface="Calibri"/>
              <a:cs typeface="Calibri"/>
            </a:endParaRPr>
          </a:p>
        </p:txBody>
      </p:sp>
      <p:sp>
        <p:nvSpPr>
          <p:cNvPr id="23" name="object 23"/>
          <p:cNvSpPr txBox="1"/>
          <p:nvPr/>
        </p:nvSpPr>
        <p:spPr>
          <a:xfrm>
            <a:off x="367386" y="4211088"/>
            <a:ext cx="3789679" cy="518159"/>
          </a:xfrm>
          <a:prstGeom prst="rect">
            <a:avLst/>
          </a:prstGeom>
        </p:spPr>
        <p:txBody>
          <a:bodyPr vert="horz" wrap="square" lIns="0" tIns="8890" rIns="0" bIns="0" rtlCol="0">
            <a:spAutoFit/>
          </a:bodyPr>
          <a:lstStyle/>
          <a:p>
            <a:pPr marL="506730" marR="5080" indent="-494665">
              <a:lnSpc>
                <a:spcPct val="101699"/>
              </a:lnSpc>
              <a:spcBef>
                <a:spcPts val="70"/>
              </a:spcBef>
            </a:pPr>
            <a:r>
              <a:rPr sz="1600" dirty="0">
                <a:solidFill>
                  <a:srgbClr val="585858"/>
                </a:solidFill>
                <a:latin typeface="Calibri"/>
                <a:cs typeface="Calibri"/>
              </a:rPr>
              <a:t>Healthcare</a:t>
            </a:r>
            <a:r>
              <a:rPr sz="1600" spc="-40" dirty="0">
                <a:solidFill>
                  <a:srgbClr val="585858"/>
                </a:solidFill>
                <a:latin typeface="Calibri"/>
                <a:cs typeface="Calibri"/>
              </a:rPr>
              <a:t> </a:t>
            </a:r>
            <a:r>
              <a:rPr sz="1600" dirty="0">
                <a:solidFill>
                  <a:srgbClr val="585858"/>
                </a:solidFill>
                <a:latin typeface="Calibri"/>
                <a:cs typeface="Calibri"/>
              </a:rPr>
              <a:t>cost</a:t>
            </a:r>
            <a:r>
              <a:rPr sz="1600" spc="-35" dirty="0">
                <a:solidFill>
                  <a:srgbClr val="585858"/>
                </a:solidFill>
                <a:latin typeface="Calibri"/>
                <a:cs typeface="Calibri"/>
              </a:rPr>
              <a:t> </a:t>
            </a:r>
            <a:r>
              <a:rPr sz="1600" dirty="0">
                <a:solidFill>
                  <a:srgbClr val="585858"/>
                </a:solidFill>
                <a:latin typeface="Calibri"/>
                <a:cs typeface="Calibri"/>
              </a:rPr>
              <a:t>increases</a:t>
            </a:r>
            <a:r>
              <a:rPr sz="1600" spc="-35" dirty="0">
                <a:solidFill>
                  <a:srgbClr val="585858"/>
                </a:solidFill>
                <a:latin typeface="Calibri"/>
                <a:cs typeface="Calibri"/>
              </a:rPr>
              <a:t> </a:t>
            </a:r>
            <a:r>
              <a:rPr sz="1600" dirty="0">
                <a:solidFill>
                  <a:srgbClr val="585858"/>
                </a:solidFill>
                <a:latin typeface="Calibri"/>
                <a:cs typeface="Calibri"/>
              </a:rPr>
              <a:t>often</a:t>
            </a:r>
            <a:r>
              <a:rPr sz="1600" spc="-35" dirty="0">
                <a:solidFill>
                  <a:srgbClr val="585858"/>
                </a:solidFill>
                <a:latin typeface="Calibri"/>
                <a:cs typeface="Calibri"/>
              </a:rPr>
              <a:t> </a:t>
            </a:r>
            <a:r>
              <a:rPr sz="1600" dirty="0">
                <a:solidFill>
                  <a:srgbClr val="585858"/>
                </a:solidFill>
                <a:latin typeface="Calibri"/>
                <a:cs typeface="Calibri"/>
              </a:rPr>
              <a:t>lead</a:t>
            </a:r>
            <a:r>
              <a:rPr sz="1600" spc="-40" dirty="0">
                <a:solidFill>
                  <a:srgbClr val="585858"/>
                </a:solidFill>
                <a:latin typeface="Calibri"/>
                <a:cs typeface="Calibri"/>
              </a:rPr>
              <a:t> </a:t>
            </a:r>
            <a:r>
              <a:rPr sz="1600" dirty="0">
                <a:solidFill>
                  <a:srgbClr val="585858"/>
                </a:solidFill>
                <a:latin typeface="Calibri"/>
                <a:cs typeface="Calibri"/>
              </a:rPr>
              <a:t>to</a:t>
            </a:r>
            <a:r>
              <a:rPr sz="1600" spc="-40" dirty="0">
                <a:solidFill>
                  <a:srgbClr val="585858"/>
                </a:solidFill>
                <a:latin typeface="Calibri"/>
                <a:cs typeface="Calibri"/>
              </a:rPr>
              <a:t> </a:t>
            </a:r>
            <a:r>
              <a:rPr sz="1600" spc="-10" dirty="0">
                <a:solidFill>
                  <a:srgbClr val="585858"/>
                </a:solidFill>
                <a:latin typeface="Calibri"/>
                <a:cs typeface="Calibri"/>
              </a:rPr>
              <a:t>trade- </a:t>
            </a:r>
            <a:r>
              <a:rPr sz="1600" dirty="0">
                <a:solidFill>
                  <a:srgbClr val="585858"/>
                </a:solidFill>
                <a:latin typeface="Calibri"/>
                <a:cs typeface="Calibri"/>
              </a:rPr>
              <a:t>offs</a:t>
            </a:r>
            <a:r>
              <a:rPr sz="1600" spc="-25" dirty="0">
                <a:solidFill>
                  <a:srgbClr val="585858"/>
                </a:solidFill>
                <a:latin typeface="Calibri"/>
                <a:cs typeface="Calibri"/>
              </a:rPr>
              <a:t> </a:t>
            </a:r>
            <a:r>
              <a:rPr sz="1600" dirty="0">
                <a:solidFill>
                  <a:srgbClr val="585858"/>
                </a:solidFill>
                <a:latin typeface="Calibri"/>
                <a:cs typeface="Calibri"/>
              </a:rPr>
              <a:t>with</a:t>
            </a:r>
            <a:r>
              <a:rPr sz="1600" spc="-15" dirty="0">
                <a:solidFill>
                  <a:srgbClr val="585858"/>
                </a:solidFill>
                <a:latin typeface="Calibri"/>
                <a:cs typeface="Calibri"/>
              </a:rPr>
              <a:t> </a:t>
            </a:r>
            <a:r>
              <a:rPr sz="1600" dirty="0">
                <a:solidFill>
                  <a:srgbClr val="585858"/>
                </a:solidFill>
                <a:latin typeface="Calibri"/>
                <a:cs typeface="Calibri"/>
              </a:rPr>
              <a:t>salary</a:t>
            </a:r>
            <a:r>
              <a:rPr sz="1600" spc="-25" dirty="0">
                <a:solidFill>
                  <a:srgbClr val="585858"/>
                </a:solidFill>
                <a:latin typeface="Calibri"/>
                <a:cs typeface="Calibri"/>
              </a:rPr>
              <a:t> </a:t>
            </a:r>
            <a:r>
              <a:rPr sz="1600" dirty="0">
                <a:solidFill>
                  <a:srgbClr val="585858"/>
                </a:solidFill>
                <a:latin typeface="Calibri"/>
                <a:cs typeface="Calibri"/>
              </a:rPr>
              <a:t>or</a:t>
            </a:r>
            <a:r>
              <a:rPr sz="1600" spc="-20" dirty="0">
                <a:solidFill>
                  <a:srgbClr val="585858"/>
                </a:solidFill>
                <a:latin typeface="Calibri"/>
                <a:cs typeface="Calibri"/>
              </a:rPr>
              <a:t> </a:t>
            </a:r>
            <a:r>
              <a:rPr sz="1600" dirty="0">
                <a:solidFill>
                  <a:srgbClr val="585858"/>
                </a:solidFill>
                <a:latin typeface="Calibri"/>
                <a:cs typeface="Calibri"/>
              </a:rPr>
              <a:t>wage</a:t>
            </a:r>
            <a:r>
              <a:rPr sz="1600" spc="-25" dirty="0">
                <a:solidFill>
                  <a:srgbClr val="585858"/>
                </a:solidFill>
                <a:latin typeface="Calibri"/>
                <a:cs typeface="Calibri"/>
              </a:rPr>
              <a:t> </a:t>
            </a:r>
            <a:r>
              <a:rPr sz="1600" spc="-10" dirty="0">
                <a:solidFill>
                  <a:srgbClr val="585858"/>
                </a:solidFill>
                <a:latin typeface="Calibri"/>
                <a:cs typeface="Calibri"/>
              </a:rPr>
              <a:t>increases</a:t>
            </a:r>
            <a:endParaRPr sz="1600">
              <a:latin typeface="Calibri"/>
              <a:cs typeface="Calibri"/>
            </a:endParaRPr>
          </a:p>
        </p:txBody>
      </p:sp>
      <p:sp>
        <p:nvSpPr>
          <p:cNvPr id="24" name="object 24"/>
          <p:cNvSpPr txBox="1"/>
          <p:nvPr/>
        </p:nvSpPr>
        <p:spPr>
          <a:xfrm>
            <a:off x="1309581" y="3152517"/>
            <a:ext cx="2849245" cy="518159"/>
          </a:xfrm>
          <a:prstGeom prst="rect">
            <a:avLst/>
          </a:prstGeom>
        </p:spPr>
        <p:txBody>
          <a:bodyPr vert="horz" wrap="square" lIns="0" tIns="8890" rIns="0" bIns="0" rtlCol="0">
            <a:spAutoFit/>
          </a:bodyPr>
          <a:lstStyle/>
          <a:p>
            <a:pPr marL="147320" marR="5080" indent="-135255">
              <a:lnSpc>
                <a:spcPct val="101699"/>
              </a:lnSpc>
              <a:spcBef>
                <a:spcPts val="70"/>
              </a:spcBef>
            </a:pPr>
            <a:r>
              <a:rPr sz="1600" dirty="0">
                <a:solidFill>
                  <a:srgbClr val="585858"/>
                </a:solidFill>
                <a:latin typeface="Calibri"/>
                <a:cs typeface="Calibri"/>
              </a:rPr>
              <a:t>Rising</a:t>
            </a:r>
            <a:r>
              <a:rPr sz="1600" spc="-40" dirty="0">
                <a:solidFill>
                  <a:srgbClr val="585858"/>
                </a:solidFill>
                <a:latin typeface="Calibri"/>
                <a:cs typeface="Calibri"/>
              </a:rPr>
              <a:t> </a:t>
            </a:r>
            <a:r>
              <a:rPr sz="1600" dirty="0">
                <a:solidFill>
                  <a:srgbClr val="585858"/>
                </a:solidFill>
                <a:latin typeface="Calibri"/>
                <a:cs typeface="Calibri"/>
              </a:rPr>
              <a:t>healthcare</a:t>
            </a:r>
            <a:r>
              <a:rPr sz="1600" spc="-35" dirty="0">
                <a:solidFill>
                  <a:srgbClr val="585858"/>
                </a:solidFill>
                <a:latin typeface="Calibri"/>
                <a:cs typeface="Calibri"/>
              </a:rPr>
              <a:t> </a:t>
            </a:r>
            <a:r>
              <a:rPr sz="1600" dirty="0">
                <a:solidFill>
                  <a:srgbClr val="585858"/>
                </a:solidFill>
                <a:latin typeface="Calibri"/>
                <a:cs typeface="Calibri"/>
              </a:rPr>
              <a:t>costs</a:t>
            </a:r>
            <a:r>
              <a:rPr sz="1600" spc="-30" dirty="0">
                <a:solidFill>
                  <a:srgbClr val="585858"/>
                </a:solidFill>
                <a:latin typeface="Calibri"/>
                <a:cs typeface="Calibri"/>
              </a:rPr>
              <a:t> </a:t>
            </a:r>
            <a:r>
              <a:rPr sz="1600" dirty="0">
                <a:solidFill>
                  <a:srgbClr val="585858"/>
                </a:solidFill>
                <a:latin typeface="Calibri"/>
                <a:cs typeface="Calibri"/>
              </a:rPr>
              <a:t>impact</a:t>
            </a:r>
            <a:r>
              <a:rPr sz="1600" spc="-30" dirty="0">
                <a:solidFill>
                  <a:srgbClr val="585858"/>
                </a:solidFill>
                <a:latin typeface="Calibri"/>
                <a:cs typeface="Calibri"/>
              </a:rPr>
              <a:t> </a:t>
            </a:r>
            <a:r>
              <a:rPr sz="1600" spc="-25" dirty="0">
                <a:solidFill>
                  <a:srgbClr val="585858"/>
                </a:solidFill>
                <a:latin typeface="Calibri"/>
                <a:cs typeface="Calibri"/>
              </a:rPr>
              <a:t>our </a:t>
            </a:r>
            <a:r>
              <a:rPr sz="1600" dirty="0">
                <a:solidFill>
                  <a:srgbClr val="585858"/>
                </a:solidFill>
                <a:latin typeface="Calibri"/>
                <a:cs typeface="Calibri"/>
              </a:rPr>
              <a:t>organization's</a:t>
            </a:r>
            <a:r>
              <a:rPr sz="1600" spc="-75" dirty="0">
                <a:solidFill>
                  <a:srgbClr val="585858"/>
                </a:solidFill>
                <a:latin typeface="Calibri"/>
                <a:cs typeface="Calibri"/>
              </a:rPr>
              <a:t> </a:t>
            </a:r>
            <a:r>
              <a:rPr sz="1600" spc="-10" dirty="0">
                <a:solidFill>
                  <a:srgbClr val="585858"/>
                </a:solidFill>
                <a:latin typeface="Calibri"/>
                <a:cs typeface="Calibri"/>
              </a:rPr>
              <a:t>competitiveness</a:t>
            </a:r>
            <a:endParaRPr sz="1600">
              <a:latin typeface="Calibri"/>
              <a:cs typeface="Calibri"/>
            </a:endParaRPr>
          </a:p>
        </p:txBody>
      </p:sp>
      <p:sp>
        <p:nvSpPr>
          <p:cNvPr id="25" name="object 25"/>
          <p:cNvSpPr txBox="1"/>
          <p:nvPr/>
        </p:nvSpPr>
        <p:spPr>
          <a:xfrm>
            <a:off x="578571" y="2093945"/>
            <a:ext cx="3580129" cy="518159"/>
          </a:xfrm>
          <a:prstGeom prst="rect">
            <a:avLst/>
          </a:prstGeom>
        </p:spPr>
        <p:txBody>
          <a:bodyPr vert="horz" wrap="square" lIns="0" tIns="8890" rIns="0" bIns="0" rtlCol="0">
            <a:spAutoFit/>
          </a:bodyPr>
          <a:lstStyle/>
          <a:p>
            <a:pPr marL="1485265" marR="5080" indent="-1473200">
              <a:lnSpc>
                <a:spcPct val="101699"/>
              </a:lnSpc>
              <a:spcBef>
                <a:spcPts val="70"/>
              </a:spcBef>
            </a:pPr>
            <a:r>
              <a:rPr sz="1600" dirty="0">
                <a:solidFill>
                  <a:srgbClr val="585858"/>
                </a:solidFill>
                <a:latin typeface="Calibri"/>
                <a:cs typeface="Calibri"/>
              </a:rPr>
              <a:t>Attracting</a:t>
            </a:r>
            <a:r>
              <a:rPr sz="1600" spc="-25" dirty="0">
                <a:solidFill>
                  <a:srgbClr val="585858"/>
                </a:solidFill>
                <a:latin typeface="Calibri"/>
                <a:cs typeface="Calibri"/>
              </a:rPr>
              <a:t> </a:t>
            </a:r>
            <a:r>
              <a:rPr sz="1600" dirty="0">
                <a:solidFill>
                  <a:srgbClr val="585858"/>
                </a:solidFill>
                <a:latin typeface="Calibri"/>
                <a:cs typeface="Calibri"/>
              </a:rPr>
              <a:t>and</a:t>
            </a:r>
            <a:r>
              <a:rPr sz="1600" spc="-30" dirty="0">
                <a:solidFill>
                  <a:srgbClr val="585858"/>
                </a:solidFill>
                <a:latin typeface="Calibri"/>
                <a:cs typeface="Calibri"/>
              </a:rPr>
              <a:t> </a:t>
            </a:r>
            <a:r>
              <a:rPr sz="1600" dirty="0">
                <a:solidFill>
                  <a:srgbClr val="585858"/>
                </a:solidFill>
                <a:latin typeface="Calibri"/>
                <a:cs typeface="Calibri"/>
              </a:rPr>
              <a:t>retaining</a:t>
            </a:r>
            <a:r>
              <a:rPr sz="1600" spc="-25" dirty="0">
                <a:solidFill>
                  <a:srgbClr val="585858"/>
                </a:solidFill>
                <a:latin typeface="Calibri"/>
                <a:cs typeface="Calibri"/>
              </a:rPr>
              <a:t> </a:t>
            </a:r>
            <a:r>
              <a:rPr sz="1600" dirty="0">
                <a:solidFill>
                  <a:srgbClr val="585858"/>
                </a:solidFill>
                <a:latin typeface="Calibri"/>
                <a:cs typeface="Calibri"/>
              </a:rPr>
              <a:t>employees</a:t>
            </a:r>
            <a:r>
              <a:rPr sz="1600" spc="-30" dirty="0">
                <a:solidFill>
                  <a:srgbClr val="585858"/>
                </a:solidFill>
                <a:latin typeface="Calibri"/>
                <a:cs typeface="Calibri"/>
              </a:rPr>
              <a:t> </a:t>
            </a:r>
            <a:r>
              <a:rPr sz="1600" dirty="0">
                <a:solidFill>
                  <a:srgbClr val="585858"/>
                </a:solidFill>
                <a:latin typeface="Calibri"/>
                <a:cs typeface="Calibri"/>
              </a:rPr>
              <a:t>is</a:t>
            </a:r>
            <a:r>
              <a:rPr sz="1600" spc="-25" dirty="0">
                <a:solidFill>
                  <a:srgbClr val="585858"/>
                </a:solidFill>
                <a:latin typeface="Calibri"/>
                <a:cs typeface="Calibri"/>
              </a:rPr>
              <a:t> </a:t>
            </a:r>
            <a:r>
              <a:rPr sz="1600" dirty="0">
                <a:solidFill>
                  <a:srgbClr val="585858"/>
                </a:solidFill>
                <a:latin typeface="Calibri"/>
                <a:cs typeface="Calibri"/>
              </a:rPr>
              <a:t>a</a:t>
            </a:r>
            <a:r>
              <a:rPr sz="1600" spc="-30" dirty="0">
                <a:solidFill>
                  <a:srgbClr val="585858"/>
                </a:solidFill>
                <a:latin typeface="Calibri"/>
                <a:cs typeface="Calibri"/>
              </a:rPr>
              <a:t> </a:t>
            </a:r>
            <a:r>
              <a:rPr sz="1600" spc="-25" dirty="0">
                <a:solidFill>
                  <a:srgbClr val="585858"/>
                </a:solidFill>
                <a:latin typeface="Calibri"/>
                <a:cs typeface="Calibri"/>
              </a:rPr>
              <a:t>top </a:t>
            </a:r>
            <a:r>
              <a:rPr sz="1600" spc="-10" dirty="0">
                <a:solidFill>
                  <a:srgbClr val="585858"/>
                </a:solidFill>
                <a:latin typeface="Calibri"/>
                <a:cs typeface="Calibri"/>
              </a:rPr>
              <a:t>priority</a:t>
            </a:r>
            <a:endParaRPr sz="1600">
              <a:latin typeface="Calibri"/>
              <a:cs typeface="Calibri"/>
            </a:endParaRPr>
          </a:p>
        </p:txBody>
      </p:sp>
      <p:sp>
        <p:nvSpPr>
          <p:cNvPr id="26" name="object 26"/>
          <p:cNvSpPr/>
          <p:nvPr/>
        </p:nvSpPr>
        <p:spPr>
          <a:xfrm>
            <a:off x="1696973" y="6325361"/>
            <a:ext cx="112395" cy="112395"/>
          </a:xfrm>
          <a:custGeom>
            <a:avLst/>
            <a:gdLst/>
            <a:ahLst/>
            <a:cxnLst/>
            <a:rect l="l" t="t" r="r" b="b"/>
            <a:pathLst>
              <a:path w="112394" h="112395">
                <a:moveTo>
                  <a:pt x="112013" y="0"/>
                </a:moveTo>
                <a:lnTo>
                  <a:pt x="0" y="0"/>
                </a:lnTo>
                <a:lnTo>
                  <a:pt x="0" y="112014"/>
                </a:lnTo>
                <a:lnTo>
                  <a:pt x="112013" y="112014"/>
                </a:lnTo>
                <a:lnTo>
                  <a:pt x="112013" y="0"/>
                </a:lnTo>
                <a:close/>
              </a:path>
            </a:pathLst>
          </a:custGeom>
          <a:solidFill>
            <a:srgbClr val="1F487C"/>
          </a:solidFill>
        </p:spPr>
        <p:txBody>
          <a:bodyPr wrap="square" lIns="0" tIns="0" rIns="0" bIns="0" rtlCol="0"/>
          <a:lstStyle/>
          <a:p>
            <a:endParaRPr/>
          </a:p>
        </p:txBody>
      </p:sp>
      <p:sp>
        <p:nvSpPr>
          <p:cNvPr id="27" name="object 27"/>
          <p:cNvSpPr txBox="1"/>
          <p:nvPr/>
        </p:nvSpPr>
        <p:spPr>
          <a:xfrm>
            <a:off x="1847273" y="6223609"/>
            <a:ext cx="1238885" cy="269875"/>
          </a:xfrm>
          <a:prstGeom prst="rect">
            <a:avLst/>
          </a:prstGeom>
        </p:spPr>
        <p:txBody>
          <a:bodyPr vert="horz" wrap="square" lIns="0" tIns="12700" rIns="0" bIns="0" rtlCol="0">
            <a:spAutoFit/>
          </a:bodyPr>
          <a:lstStyle/>
          <a:p>
            <a:pPr marL="12700">
              <a:lnSpc>
                <a:spcPct val="100000"/>
              </a:lnSpc>
              <a:spcBef>
                <a:spcPts val="100"/>
              </a:spcBef>
            </a:pPr>
            <a:r>
              <a:rPr sz="1600" dirty="0">
                <a:solidFill>
                  <a:srgbClr val="585858"/>
                </a:solidFill>
                <a:latin typeface="Calibri"/>
                <a:cs typeface="Calibri"/>
              </a:rPr>
              <a:t>Strongly</a:t>
            </a:r>
            <a:r>
              <a:rPr sz="1600" spc="-65" dirty="0">
                <a:solidFill>
                  <a:srgbClr val="585858"/>
                </a:solidFill>
                <a:latin typeface="Calibri"/>
                <a:cs typeface="Calibri"/>
              </a:rPr>
              <a:t> </a:t>
            </a:r>
            <a:r>
              <a:rPr sz="1600" spc="-10" dirty="0">
                <a:solidFill>
                  <a:srgbClr val="585858"/>
                </a:solidFill>
                <a:latin typeface="Calibri"/>
                <a:cs typeface="Calibri"/>
              </a:rPr>
              <a:t>Agree</a:t>
            </a:r>
            <a:endParaRPr sz="1600">
              <a:latin typeface="Calibri"/>
              <a:cs typeface="Calibri"/>
            </a:endParaRPr>
          </a:p>
        </p:txBody>
      </p:sp>
      <p:sp>
        <p:nvSpPr>
          <p:cNvPr id="28" name="object 28"/>
          <p:cNvSpPr/>
          <p:nvPr/>
        </p:nvSpPr>
        <p:spPr>
          <a:xfrm>
            <a:off x="3323082" y="6325361"/>
            <a:ext cx="112395" cy="112395"/>
          </a:xfrm>
          <a:custGeom>
            <a:avLst/>
            <a:gdLst/>
            <a:ahLst/>
            <a:cxnLst/>
            <a:rect l="l" t="t" r="r" b="b"/>
            <a:pathLst>
              <a:path w="112395" h="112395">
                <a:moveTo>
                  <a:pt x="112013" y="0"/>
                </a:moveTo>
                <a:lnTo>
                  <a:pt x="0" y="0"/>
                </a:lnTo>
                <a:lnTo>
                  <a:pt x="0" y="112014"/>
                </a:lnTo>
                <a:lnTo>
                  <a:pt x="112013" y="112014"/>
                </a:lnTo>
                <a:lnTo>
                  <a:pt x="112013" y="0"/>
                </a:lnTo>
                <a:close/>
              </a:path>
            </a:pathLst>
          </a:custGeom>
          <a:solidFill>
            <a:srgbClr val="4F81BC"/>
          </a:solidFill>
        </p:spPr>
        <p:txBody>
          <a:bodyPr wrap="square" lIns="0" tIns="0" rIns="0" bIns="0" rtlCol="0"/>
          <a:lstStyle/>
          <a:p>
            <a:endParaRPr/>
          </a:p>
        </p:txBody>
      </p:sp>
      <p:sp>
        <p:nvSpPr>
          <p:cNvPr id="29" name="object 29"/>
          <p:cNvSpPr txBox="1"/>
          <p:nvPr/>
        </p:nvSpPr>
        <p:spPr>
          <a:xfrm>
            <a:off x="3473194" y="6223609"/>
            <a:ext cx="512445" cy="269875"/>
          </a:xfrm>
          <a:prstGeom prst="rect">
            <a:avLst/>
          </a:prstGeom>
        </p:spPr>
        <p:txBody>
          <a:bodyPr vert="horz" wrap="square" lIns="0" tIns="12700" rIns="0" bIns="0" rtlCol="0">
            <a:spAutoFit/>
          </a:bodyPr>
          <a:lstStyle/>
          <a:p>
            <a:pPr marL="12700">
              <a:lnSpc>
                <a:spcPct val="100000"/>
              </a:lnSpc>
              <a:spcBef>
                <a:spcPts val="100"/>
              </a:spcBef>
            </a:pPr>
            <a:r>
              <a:rPr sz="1600" spc="-10" dirty="0">
                <a:solidFill>
                  <a:srgbClr val="585858"/>
                </a:solidFill>
                <a:latin typeface="Calibri"/>
                <a:cs typeface="Calibri"/>
              </a:rPr>
              <a:t>Agree</a:t>
            </a:r>
            <a:endParaRPr sz="1600">
              <a:latin typeface="Calibri"/>
              <a:cs typeface="Calibri"/>
            </a:endParaRPr>
          </a:p>
        </p:txBody>
      </p:sp>
      <p:sp>
        <p:nvSpPr>
          <p:cNvPr id="30" name="object 30"/>
          <p:cNvSpPr/>
          <p:nvPr/>
        </p:nvSpPr>
        <p:spPr>
          <a:xfrm>
            <a:off x="4223003" y="6325361"/>
            <a:ext cx="111760" cy="112395"/>
          </a:xfrm>
          <a:custGeom>
            <a:avLst/>
            <a:gdLst/>
            <a:ahLst/>
            <a:cxnLst/>
            <a:rect l="l" t="t" r="r" b="b"/>
            <a:pathLst>
              <a:path w="111760" h="112395">
                <a:moveTo>
                  <a:pt x="111251" y="0"/>
                </a:moveTo>
                <a:lnTo>
                  <a:pt x="0" y="0"/>
                </a:lnTo>
                <a:lnTo>
                  <a:pt x="0" y="112014"/>
                </a:lnTo>
                <a:lnTo>
                  <a:pt x="111251" y="112014"/>
                </a:lnTo>
                <a:lnTo>
                  <a:pt x="111251" y="0"/>
                </a:lnTo>
                <a:close/>
              </a:path>
            </a:pathLst>
          </a:custGeom>
          <a:solidFill>
            <a:srgbClr val="D99593"/>
          </a:solidFill>
        </p:spPr>
        <p:txBody>
          <a:bodyPr wrap="square" lIns="0" tIns="0" rIns="0" bIns="0" rtlCol="0"/>
          <a:lstStyle/>
          <a:p>
            <a:endParaRPr/>
          </a:p>
        </p:txBody>
      </p:sp>
      <p:sp>
        <p:nvSpPr>
          <p:cNvPr id="31" name="object 31"/>
          <p:cNvSpPr txBox="1"/>
          <p:nvPr/>
        </p:nvSpPr>
        <p:spPr>
          <a:xfrm>
            <a:off x="4372801" y="6223609"/>
            <a:ext cx="743585" cy="269875"/>
          </a:xfrm>
          <a:prstGeom prst="rect">
            <a:avLst/>
          </a:prstGeom>
        </p:spPr>
        <p:txBody>
          <a:bodyPr vert="horz" wrap="square" lIns="0" tIns="12700" rIns="0" bIns="0" rtlCol="0">
            <a:spAutoFit/>
          </a:bodyPr>
          <a:lstStyle/>
          <a:p>
            <a:pPr marL="12700">
              <a:lnSpc>
                <a:spcPct val="100000"/>
              </a:lnSpc>
              <a:spcBef>
                <a:spcPts val="100"/>
              </a:spcBef>
            </a:pPr>
            <a:r>
              <a:rPr sz="1600" spc="-10" dirty="0">
                <a:solidFill>
                  <a:srgbClr val="585858"/>
                </a:solidFill>
                <a:latin typeface="Calibri"/>
                <a:cs typeface="Calibri"/>
              </a:rPr>
              <a:t>Disagree</a:t>
            </a:r>
            <a:endParaRPr sz="1600">
              <a:latin typeface="Calibri"/>
              <a:cs typeface="Calibri"/>
            </a:endParaRPr>
          </a:p>
        </p:txBody>
      </p:sp>
      <p:sp>
        <p:nvSpPr>
          <p:cNvPr id="32" name="object 32"/>
          <p:cNvSpPr/>
          <p:nvPr/>
        </p:nvSpPr>
        <p:spPr>
          <a:xfrm>
            <a:off x="5353050" y="6325361"/>
            <a:ext cx="112395" cy="112395"/>
          </a:xfrm>
          <a:custGeom>
            <a:avLst/>
            <a:gdLst/>
            <a:ahLst/>
            <a:cxnLst/>
            <a:rect l="l" t="t" r="r" b="b"/>
            <a:pathLst>
              <a:path w="112395" h="112395">
                <a:moveTo>
                  <a:pt x="112013" y="0"/>
                </a:moveTo>
                <a:lnTo>
                  <a:pt x="0" y="0"/>
                </a:lnTo>
                <a:lnTo>
                  <a:pt x="0" y="112014"/>
                </a:lnTo>
                <a:lnTo>
                  <a:pt x="112013" y="112014"/>
                </a:lnTo>
                <a:lnTo>
                  <a:pt x="112013" y="0"/>
                </a:lnTo>
                <a:close/>
              </a:path>
            </a:pathLst>
          </a:custGeom>
          <a:solidFill>
            <a:srgbClr val="C0504D"/>
          </a:solidFill>
        </p:spPr>
        <p:txBody>
          <a:bodyPr wrap="square" lIns="0" tIns="0" rIns="0" bIns="0" rtlCol="0"/>
          <a:lstStyle/>
          <a:p>
            <a:endParaRPr/>
          </a:p>
        </p:txBody>
      </p:sp>
      <p:sp>
        <p:nvSpPr>
          <p:cNvPr id="33" name="object 33"/>
          <p:cNvSpPr txBox="1"/>
          <p:nvPr/>
        </p:nvSpPr>
        <p:spPr>
          <a:xfrm>
            <a:off x="5503296" y="6223609"/>
            <a:ext cx="1469390" cy="269875"/>
          </a:xfrm>
          <a:prstGeom prst="rect">
            <a:avLst/>
          </a:prstGeom>
        </p:spPr>
        <p:txBody>
          <a:bodyPr vert="horz" wrap="square" lIns="0" tIns="12700" rIns="0" bIns="0" rtlCol="0">
            <a:spAutoFit/>
          </a:bodyPr>
          <a:lstStyle/>
          <a:p>
            <a:pPr marL="12700">
              <a:lnSpc>
                <a:spcPct val="100000"/>
              </a:lnSpc>
              <a:spcBef>
                <a:spcPts val="100"/>
              </a:spcBef>
            </a:pPr>
            <a:r>
              <a:rPr sz="1600" dirty="0">
                <a:solidFill>
                  <a:srgbClr val="585858"/>
                </a:solidFill>
                <a:latin typeface="Calibri"/>
                <a:cs typeface="Calibri"/>
              </a:rPr>
              <a:t>Strongly</a:t>
            </a:r>
            <a:r>
              <a:rPr sz="1600" spc="-60" dirty="0">
                <a:solidFill>
                  <a:srgbClr val="585858"/>
                </a:solidFill>
                <a:latin typeface="Calibri"/>
                <a:cs typeface="Calibri"/>
              </a:rPr>
              <a:t> </a:t>
            </a:r>
            <a:r>
              <a:rPr sz="1600" spc="-10" dirty="0">
                <a:solidFill>
                  <a:srgbClr val="585858"/>
                </a:solidFill>
                <a:latin typeface="Calibri"/>
                <a:cs typeface="Calibri"/>
              </a:rPr>
              <a:t>Disagree</a:t>
            </a:r>
            <a:endParaRPr sz="160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483108"/>
                </a:moveTo>
                <a:lnTo>
                  <a:pt x="8056626" y="483108"/>
                </a:lnTo>
                <a:lnTo>
                  <a:pt x="8056626" y="6858000"/>
                </a:lnTo>
                <a:lnTo>
                  <a:pt x="12192000" y="6858000"/>
                </a:lnTo>
                <a:lnTo>
                  <a:pt x="12192000" y="483108"/>
                </a:lnTo>
                <a:close/>
              </a:path>
              <a:path w="12192000" h="6858000">
                <a:moveTo>
                  <a:pt x="12192000" y="0"/>
                </a:moveTo>
                <a:lnTo>
                  <a:pt x="0" y="0"/>
                </a:lnTo>
                <a:lnTo>
                  <a:pt x="0" y="396240"/>
                </a:lnTo>
                <a:lnTo>
                  <a:pt x="12192000" y="396240"/>
                </a:lnTo>
                <a:lnTo>
                  <a:pt x="12192000" y="0"/>
                </a:lnTo>
                <a:close/>
              </a:path>
            </a:pathLst>
          </a:custGeom>
          <a:solidFill>
            <a:srgbClr val="001F5F"/>
          </a:solidFill>
        </p:spPr>
        <p:txBody>
          <a:bodyPr wrap="square" lIns="0" tIns="0" rIns="0" bIns="0" rtlCol="0"/>
          <a:lstStyle/>
          <a:p>
            <a:endParaRPr/>
          </a:p>
        </p:txBody>
      </p:sp>
      <p:sp>
        <p:nvSpPr>
          <p:cNvPr id="3" name="object 3"/>
          <p:cNvSpPr txBox="1"/>
          <p:nvPr/>
        </p:nvSpPr>
        <p:spPr>
          <a:xfrm>
            <a:off x="8310540" y="1779926"/>
            <a:ext cx="3443604" cy="1549400"/>
          </a:xfrm>
          <a:prstGeom prst="rect">
            <a:avLst/>
          </a:prstGeom>
        </p:spPr>
        <p:txBody>
          <a:bodyPr vert="horz" wrap="square" lIns="0" tIns="12065" rIns="0" bIns="0" rtlCol="0">
            <a:spAutoFit/>
          </a:bodyPr>
          <a:lstStyle/>
          <a:p>
            <a:pPr marL="12700" marR="5080">
              <a:lnSpc>
                <a:spcPct val="100000"/>
              </a:lnSpc>
              <a:spcBef>
                <a:spcPts val="95"/>
              </a:spcBef>
            </a:pPr>
            <a:r>
              <a:rPr sz="2000" b="1" spc="-10" dirty="0">
                <a:solidFill>
                  <a:srgbClr val="FFFFFF"/>
                </a:solidFill>
                <a:latin typeface="Calibri"/>
                <a:cs typeface="Calibri"/>
              </a:rPr>
              <a:t>Consistent</a:t>
            </a:r>
            <a:r>
              <a:rPr sz="2000" b="1" spc="-30" dirty="0">
                <a:solidFill>
                  <a:srgbClr val="FFFFFF"/>
                </a:solidFill>
                <a:latin typeface="Calibri"/>
                <a:cs typeface="Calibri"/>
              </a:rPr>
              <a:t> </a:t>
            </a:r>
            <a:r>
              <a:rPr sz="2000" b="1" dirty="0">
                <a:solidFill>
                  <a:srgbClr val="FFFFFF"/>
                </a:solidFill>
                <a:latin typeface="Calibri"/>
                <a:cs typeface="Calibri"/>
              </a:rPr>
              <a:t>with</a:t>
            </a:r>
            <a:r>
              <a:rPr sz="2000" b="1" spc="-45" dirty="0">
                <a:solidFill>
                  <a:srgbClr val="FFFFFF"/>
                </a:solidFill>
                <a:latin typeface="Calibri"/>
                <a:cs typeface="Calibri"/>
              </a:rPr>
              <a:t> </a:t>
            </a:r>
            <a:r>
              <a:rPr sz="2000" b="1" dirty="0">
                <a:solidFill>
                  <a:srgbClr val="FFFFFF"/>
                </a:solidFill>
                <a:latin typeface="Calibri"/>
                <a:cs typeface="Calibri"/>
              </a:rPr>
              <a:t>the</a:t>
            </a:r>
            <a:r>
              <a:rPr sz="2000" b="1" spc="-30" dirty="0">
                <a:solidFill>
                  <a:srgbClr val="FFFFFF"/>
                </a:solidFill>
                <a:latin typeface="Calibri"/>
                <a:cs typeface="Calibri"/>
              </a:rPr>
              <a:t> </a:t>
            </a:r>
            <a:r>
              <a:rPr sz="2000" b="1" dirty="0">
                <a:solidFill>
                  <a:srgbClr val="FFFFFF"/>
                </a:solidFill>
                <a:latin typeface="Calibri"/>
                <a:cs typeface="Calibri"/>
              </a:rPr>
              <a:t>past</a:t>
            </a:r>
            <a:r>
              <a:rPr sz="2000" b="1" spc="-30" dirty="0">
                <a:solidFill>
                  <a:srgbClr val="FFFFFF"/>
                </a:solidFill>
                <a:latin typeface="Calibri"/>
                <a:cs typeface="Calibri"/>
              </a:rPr>
              <a:t> </a:t>
            </a:r>
            <a:r>
              <a:rPr sz="2000" b="1" dirty="0">
                <a:solidFill>
                  <a:srgbClr val="FFFFFF"/>
                </a:solidFill>
                <a:latin typeface="Calibri"/>
                <a:cs typeface="Calibri"/>
              </a:rPr>
              <a:t>3</a:t>
            </a:r>
            <a:r>
              <a:rPr sz="2000" b="1" spc="-35" dirty="0">
                <a:solidFill>
                  <a:srgbClr val="FFFFFF"/>
                </a:solidFill>
                <a:latin typeface="Calibri"/>
                <a:cs typeface="Calibri"/>
              </a:rPr>
              <a:t> </a:t>
            </a:r>
            <a:r>
              <a:rPr sz="2000" b="1" spc="-10" dirty="0">
                <a:solidFill>
                  <a:srgbClr val="FFFFFF"/>
                </a:solidFill>
                <a:latin typeface="Calibri"/>
                <a:cs typeface="Calibri"/>
              </a:rPr>
              <a:t>years, </a:t>
            </a:r>
            <a:r>
              <a:rPr sz="2000" b="1" dirty="0">
                <a:solidFill>
                  <a:srgbClr val="FFFFFF"/>
                </a:solidFill>
                <a:latin typeface="Calibri"/>
                <a:cs typeface="Calibri"/>
              </a:rPr>
              <a:t>over</a:t>
            </a:r>
            <a:r>
              <a:rPr sz="2000" b="1" spc="-20" dirty="0">
                <a:solidFill>
                  <a:srgbClr val="FFFFFF"/>
                </a:solidFill>
                <a:latin typeface="Calibri"/>
                <a:cs typeface="Calibri"/>
              </a:rPr>
              <a:t> </a:t>
            </a:r>
            <a:r>
              <a:rPr sz="2000" b="1" dirty="0">
                <a:solidFill>
                  <a:srgbClr val="FFFFFF"/>
                </a:solidFill>
                <a:latin typeface="Calibri"/>
                <a:cs typeface="Calibri"/>
              </a:rPr>
              <a:t>8</a:t>
            </a:r>
            <a:r>
              <a:rPr sz="2000" b="1" spc="-30" dirty="0">
                <a:solidFill>
                  <a:srgbClr val="FFFFFF"/>
                </a:solidFill>
                <a:latin typeface="Calibri"/>
                <a:cs typeface="Calibri"/>
              </a:rPr>
              <a:t> </a:t>
            </a:r>
            <a:r>
              <a:rPr sz="2000" b="1" dirty="0">
                <a:solidFill>
                  <a:srgbClr val="FFFFFF"/>
                </a:solidFill>
                <a:latin typeface="Calibri"/>
                <a:cs typeface="Calibri"/>
              </a:rPr>
              <a:t>out</a:t>
            </a:r>
            <a:r>
              <a:rPr sz="2000" b="1" spc="-30" dirty="0">
                <a:solidFill>
                  <a:srgbClr val="FFFFFF"/>
                </a:solidFill>
                <a:latin typeface="Calibri"/>
                <a:cs typeface="Calibri"/>
              </a:rPr>
              <a:t> </a:t>
            </a:r>
            <a:r>
              <a:rPr sz="2000" b="1" dirty="0">
                <a:solidFill>
                  <a:srgbClr val="FFFFFF"/>
                </a:solidFill>
                <a:latin typeface="Calibri"/>
                <a:cs typeface="Calibri"/>
              </a:rPr>
              <a:t>of</a:t>
            </a:r>
            <a:r>
              <a:rPr sz="2000" b="1" spc="-25" dirty="0">
                <a:solidFill>
                  <a:srgbClr val="FFFFFF"/>
                </a:solidFill>
                <a:latin typeface="Calibri"/>
                <a:cs typeface="Calibri"/>
              </a:rPr>
              <a:t> </a:t>
            </a:r>
            <a:r>
              <a:rPr sz="2000" b="1" dirty="0">
                <a:solidFill>
                  <a:srgbClr val="FFFFFF"/>
                </a:solidFill>
                <a:latin typeface="Calibri"/>
                <a:cs typeface="Calibri"/>
              </a:rPr>
              <a:t>10</a:t>
            </a:r>
            <a:r>
              <a:rPr sz="2000" b="1" spc="-30" dirty="0">
                <a:solidFill>
                  <a:srgbClr val="FFFFFF"/>
                </a:solidFill>
                <a:latin typeface="Calibri"/>
                <a:cs typeface="Calibri"/>
              </a:rPr>
              <a:t> </a:t>
            </a:r>
            <a:r>
              <a:rPr sz="2000" spc="-10" dirty="0">
                <a:solidFill>
                  <a:srgbClr val="FFFFFF"/>
                </a:solidFill>
                <a:latin typeface="Calibri"/>
                <a:cs typeface="Calibri"/>
              </a:rPr>
              <a:t>employers </a:t>
            </a:r>
            <a:r>
              <a:rPr sz="2000" dirty="0">
                <a:solidFill>
                  <a:srgbClr val="FFFFFF"/>
                </a:solidFill>
                <a:latin typeface="Calibri"/>
                <a:cs typeface="Calibri"/>
              </a:rPr>
              <a:t>consider</a:t>
            </a:r>
            <a:r>
              <a:rPr sz="2000" spc="-30" dirty="0">
                <a:solidFill>
                  <a:srgbClr val="FFFFFF"/>
                </a:solidFill>
                <a:latin typeface="Calibri"/>
                <a:cs typeface="Calibri"/>
              </a:rPr>
              <a:t> </a:t>
            </a:r>
            <a:r>
              <a:rPr sz="2000" dirty="0">
                <a:solidFill>
                  <a:srgbClr val="FFFFFF"/>
                </a:solidFill>
                <a:latin typeface="Calibri"/>
                <a:cs typeface="Calibri"/>
              </a:rPr>
              <a:t>drug</a:t>
            </a:r>
            <a:r>
              <a:rPr sz="2000" spc="-55" dirty="0">
                <a:solidFill>
                  <a:srgbClr val="FFFFFF"/>
                </a:solidFill>
                <a:latin typeface="Calibri"/>
                <a:cs typeface="Calibri"/>
              </a:rPr>
              <a:t> </a:t>
            </a:r>
            <a:r>
              <a:rPr sz="2000" dirty="0">
                <a:solidFill>
                  <a:srgbClr val="FFFFFF"/>
                </a:solidFill>
                <a:latin typeface="Calibri"/>
                <a:cs typeface="Calibri"/>
              </a:rPr>
              <a:t>prices,</a:t>
            </a:r>
            <a:r>
              <a:rPr sz="2000" spc="-30" dirty="0">
                <a:solidFill>
                  <a:srgbClr val="FFFFFF"/>
                </a:solidFill>
                <a:latin typeface="Calibri"/>
                <a:cs typeface="Calibri"/>
              </a:rPr>
              <a:t> </a:t>
            </a:r>
            <a:r>
              <a:rPr sz="2000" spc="-20" dirty="0">
                <a:solidFill>
                  <a:srgbClr val="FFFFFF"/>
                </a:solidFill>
                <a:latin typeface="Calibri"/>
                <a:cs typeface="Calibri"/>
              </a:rPr>
              <a:t>high-cost </a:t>
            </a:r>
            <a:r>
              <a:rPr sz="2000" dirty="0">
                <a:solidFill>
                  <a:srgbClr val="FFFFFF"/>
                </a:solidFill>
                <a:latin typeface="Calibri"/>
                <a:cs typeface="Calibri"/>
              </a:rPr>
              <a:t>claims,</a:t>
            </a:r>
            <a:r>
              <a:rPr sz="2000" spc="-45" dirty="0">
                <a:solidFill>
                  <a:srgbClr val="FFFFFF"/>
                </a:solidFill>
                <a:latin typeface="Calibri"/>
                <a:cs typeface="Calibri"/>
              </a:rPr>
              <a:t> </a:t>
            </a:r>
            <a:r>
              <a:rPr sz="2000" dirty="0">
                <a:solidFill>
                  <a:srgbClr val="FFFFFF"/>
                </a:solidFill>
                <a:latin typeface="Calibri"/>
                <a:cs typeface="Calibri"/>
              </a:rPr>
              <a:t>and</a:t>
            </a:r>
            <a:r>
              <a:rPr sz="2000" spc="-60" dirty="0">
                <a:solidFill>
                  <a:srgbClr val="FFFFFF"/>
                </a:solidFill>
                <a:latin typeface="Calibri"/>
                <a:cs typeface="Calibri"/>
              </a:rPr>
              <a:t> </a:t>
            </a:r>
            <a:r>
              <a:rPr sz="2000" dirty="0">
                <a:solidFill>
                  <a:srgbClr val="FFFFFF"/>
                </a:solidFill>
                <a:latin typeface="Calibri"/>
                <a:cs typeface="Calibri"/>
              </a:rPr>
              <a:t>hospital</a:t>
            </a:r>
            <a:r>
              <a:rPr sz="2000" spc="-55" dirty="0">
                <a:solidFill>
                  <a:srgbClr val="FFFFFF"/>
                </a:solidFill>
                <a:latin typeface="Calibri"/>
                <a:cs typeface="Calibri"/>
              </a:rPr>
              <a:t> </a:t>
            </a:r>
            <a:r>
              <a:rPr sz="2000" dirty="0">
                <a:solidFill>
                  <a:srgbClr val="FFFFFF"/>
                </a:solidFill>
                <a:latin typeface="Calibri"/>
                <a:cs typeface="Calibri"/>
              </a:rPr>
              <a:t>prices</a:t>
            </a:r>
            <a:r>
              <a:rPr sz="2000" spc="-40" dirty="0">
                <a:solidFill>
                  <a:srgbClr val="FFFFFF"/>
                </a:solidFill>
                <a:latin typeface="Calibri"/>
                <a:cs typeface="Calibri"/>
              </a:rPr>
              <a:t> </a:t>
            </a:r>
            <a:r>
              <a:rPr sz="2000" spc="-50" dirty="0">
                <a:solidFill>
                  <a:srgbClr val="FFFFFF"/>
                </a:solidFill>
                <a:latin typeface="Calibri"/>
                <a:cs typeface="Calibri"/>
              </a:rPr>
              <a:t>a </a:t>
            </a:r>
            <a:r>
              <a:rPr sz="2000" dirty="0">
                <a:solidFill>
                  <a:srgbClr val="FFFFFF"/>
                </a:solidFill>
                <a:latin typeface="Calibri"/>
                <a:cs typeface="Calibri"/>
              </a:rPr>
              <a:t>significant</a:t>
            </a:r>
            <a:r>
              <a:rPr sz="2000" spc="-65" dirty="0">
                <a:solidFill>
                  <a:srgbClr val="FFFFFF"/>
                </a:solidFill>
                <a:latin typeface="Calibri"/>
                <a:cs typeface="Calibri"/>
              </a:rPr>
              <a:t> </a:t>
            </a:r>
            <a:r>
              <a:rPr sz="2000" dirty="0">
                <a:solidFill>
                  <a:srgbClr val="FFFFFF"/>
                </a:solidFill>
                <a:latin typeface="Calibri"/>
                <a:cs typeface="Calibri"/>
              </a:rPr>
              <a:t>threat</a:t>
            </a:r>
            <a:r>
              <a:rPr sz="2000" spc="-75" dirty="0">
                <a:solidFill>
                  <a:srgbClr val="FFFFFF"/>
                </a:solidFill>
                <a:latin typeface="Calibri"/>
                <a:cs typeface="Calibri"/>
              </a:rPr>
              <a:t> </a:t>
            </a:r>
            <a:r>
              <a:rPr sz="2000" dirty="0">
                <a:solidFill>
                  <a:srgbClr val="FFFFFF"/>
                </a:solidFill>
                <a:latin typeface="Calibri"/>
                <a:cs typeface="Calibri"/>
              </a:rPr>
              <a:t>to</a:t>
            </a:r>
            <a:r>
              <a:rPr sz="2000" spc="-90" dirty="0">
                <a:solidFill>
                  <a:srgbClr val="FFFFFF"/>
                </a:solidFill>
                <a:latin typeface="Calibri"/>
                <a:cs typeface="Calibri"/>
              </a:rPr>
              <a:t> </a:t>
            </a:r>
            <a:r>
              <a:rPr sz="2000" spc="-10" dirty="0">
                <a:solidFill>
                  <a:srgbClr val="FFFFFF"/>
                </a:solidFill>
                <a:latin typeface="Calibri"/>
                <a:cs typeface="Calibri"/>
              </a:rPr>
              <a:t>affordability</a:t>
            </a:r>
            <a:endParaRPr sz="2000">
              <a:latin typeface="Calibri"/>
              <a:cs typeface="Calibri"/>
            </a:endParaRPr>
          </a:p>
        </p:txBody>
      </p:sp>
      <p:sp>
        <p:nvSpPr>
          <p:cNvPr id="4" name="object 4"/>
          <p:cNvSpPr txBox="1"/>
          <p:nvPr/>
        </p:nvSpPr>
        <p:spPr>
          <a:xfrm>
            <a:off x="589333" y="653849"/>
            <a:ext cx="6754495" cy="879475"/>
          </a:xfrm>
          <a:prstGeom prst="rect">
            <a:avLst/>
          </a:prstGeom>
        </p:spPr>
        <p:txBody>
          <a:bodyPr vert="horz" wrap="square" lIns="0" tIns="12700" rIns="0" bIns="0" rtlCol="0">
            <a:spAutoFit/>
          </a:bodyPr>
          <a:lstStyle/>
          <a:p>
            <a:pPr marL="199390" marR="5080" indent="-187325">
              <a:lnSpc>
                <a:spcPct val="100000"/>
              </a:lnSpc>
              <a:spcBef>
                <a:spcPts val="100"/>
              </a:spcBef>
            </a:pPr>
            <a:r>
              <a:rPr sz="2800" b="1" dirty="0">
                <a:solidFill>
                  <a:srgbClr val="001F5F"/>
                </a:solidFill>
                <a:latin typeface="Calibri"/>
                <a:cs typeface="Calibri"/>
              </a:rPr>
              <a:t>Three</a:t>
            </a:r>
            <a:r>
              <a:rPr sz="2800" b="1" spc="-75" dirty="0">
                <a:solidFill>
                  <a:srgbClr val="001F5F"/>
                </a:solidFill>
                <a:latin typeface="Calibri"/>
                <a:cs typeface="Calibri"/>
              </a:rPr>
              <a:t> </a:t>
            </a:r>
            <a:r>
              <a:rPr sz="2800" b="1" dirty="0">
                <a:solidFill>
                  <a:srgbClr val="001F5F"/>
                </a:solidFill>
                <a:latin typeface="Calibri"/>
                <a:cs typeface="Calibri"/>
              </a:rPr>
              <a:t>biggest</a:t>
            </a:r>
            <a:r>
              <a:rPr sz="2800" b="1" spc="-85" dirty="0">
                <a:solidFill>
                  <a:srgbClr val="001F5F"/>
                </a:solidFill>
                <a:latin typeface="Calibri"/>
                <a:cs typeface="Calibri"/>
              </a:rPr>
              <a:t> </a:t>
            </a:r>
            <a:r>
              <a:rPr sz="2800" b="1" dirty="0">
                <a:solidFill>
                  <a:srgbClr val="001F5F"/>
                </a:solidFill>
                <a:latin typeface="Calibri"/>
                <a:cs typeface="Calibri"/>
              </a:rPr>
              <a:t>threats</a:t>
            </a:r>
            <a:r>
              <a:rPr sz="2800" b="1" spc="-75" dirty="0">
                <a:solidFill>
                  <a:srgbClr val="001F5F"/>
                </a:solidFill>
                <a:latin typeface="Calibri"/>
                <a:cs typeface="Calibri"/>
              </a:rPr>
              <a:t> </a:t>
            </a:r>
            <a:r>
              <a:rPr sz="2800" b="1" dirty="0">
                <a:solidFill>
                  <a:srgbClr val="001F5F"/>
                </a:solidFill>
                <a:latin typeface="Calibri"/>
                <a:cs typeface="Calibri"/>
              </a:rPr>
              <a:t>to</a:t>
            </a:r>
            <a:r>
              <a:rPr sz="2800" b="1" spc="-75" dirty="0">
                <a:solidFill>
                  <a:srgbClr val="001F5F"/>
                </a:solidFill>
                <a:latin typeface="Calibri"/>
                <a:cs typeface="Calibri"/>
              </a:rPr>
              <a:t> </a:t>
            </a:r>
            <a:r>
              <a:rPr sz="2800" b="1" spc="-10" dirty="0">
                <a:solidFill>
                  <a:srgbClr val="001F5F"/>
                </a:solidFill>
                <a:latin typeface="Calibri"/>
                <a:cs typeface="Calibri"/>
              </a:rPr>
              <a:t>affordability</a:t>
            </a:r>
            <a:r>
              <a:rPr sz="2800" b="1" spc="-85" dirty="0">
                <a:solidFill>
                  <a:srgbClr val="001F5F"/>
                </a:solidFill>
                <a:latin typeface="Calibri"/>
                <a:cs typeface="Calibri"/>
              </a:rPr>
              <a:t> </a:t>
            </a:r>
            <a:r>
              <a:rPr sz="2800" b="1" dirty="0">
                <a:solidFill>
                  <a:srgbClr val="001F5F"/>
                </a:solidFill>
                <a:latin typeface="Calibri"/>
                <a:cs typeface="Calibri"/>
              </a:rPr>
              <a:t>are</a:t>
            </a:r>
            <a:r>
              <a:rPr sz="2800" b="1" spc="-60" dirty="0">
                <a:solidFill>
                  <a:srgbClr val="001F5F"/>
                </a:solidFill>
                <a:latin typeface="Calibri"/>
                <a:cs typeface="Calibri"/>
              </a:rPr>
              <a:t> </a:t>
            </a:r>
            <a:r>
              <a:rPr sz="2800" b="1" spc="-20" dirty="0">
                <a:solidFill>
                  <a:srgbClr val="001F5F"/>
                </a:solidFill>
                <a:latin typeface="Calibri"/>
                <a:cs typeface="Calibri"/>
              </a:rPr>
              <a:t>drug </a:t>
            </a:r>
            <a:r>
              <a:rPr sz="2800" b="1" dirty="0">
                <a:solidFill>
                  <a:srgbClr val="001F5F"/>
                </a:solidFill>
                <a:latin typeface="Calibri"/>
                <a:cs typeface="Calibri"/>
              </a:rPr>
              <a:t>prices,</a:t>
            </a:r>
            <a:r>
              <a:rPr sz="2800" b="1" spc="-50" dirty="0">
                <a:solidFill>
                  <a:srgbClr val="001F5F"/>
                </a:solidFill>
                <a:latin typeface="Calibri"/>
                <a:cs typeface="Calibri"/>
              </a:rPr>
              <a:t> </a:t>
            </a:r>
            <a:r>
              <a:rPr sz="2800" b="1" spc="-10" dirty="0">
                <a:solidFill>
                  <a:srgbClr val="001F5F"/>
                </a:solidFill>
                <a:latin typeface="Calibri"/>
                <a:cs typeface="Calibri"/>
              </a:rPr>
              <a:t>high-</a:t>
            </a:r>
            <a:r>
              <a:rPr sz="2800" b="1" dirty="0">
                <a:solidFill>
                  <a:srgbClr val="001F5F"/>
                </a:solidFill>
                <a:latin typeface="Calibri"/>
                <a:cs typeface="Calibri"/>
              </a:rPr>
              <a:t>cost</a:t>
            </a:r>
            <a:r>
              <a:rPr sz="2800" b="1" spc="-65" dirty="0">
                <a:solidFill>
                  <a:srgbClr val="001F5F"/>
                </a:solidFill>
                <a:latin typeface="Calibri"/>
                <a:cs typeface="Calibri"/>
              </a:rPr>
              <a:t> </a:t>
            </a:r>
            <a:r>
              <a:rPr sz="2800" b="1" dirty="0">
                <a:solidFill>
                  <a:srgbClr val="001F5F"/>
                </a:solidFill>
                <a:latin typeface="Calibri"/>
                <a:cs typeface="Calibri"/>
              </a:rPr>
              <a:t>claims,</a:t>
            </a:r>
            <a:r>
              <a:rPr sz="2800" b="1" spc="-55" dirty="0">
                <a:solidFill>
                  <a:srgbClr val="001F5F"/>
                </a:solidFill>
                <a:latin typeface="Calibri"/>
                <a:cs typeface="Calibri"/>
              </a:rPr>
              <a:t> </a:t>
            </a:r>
            <a:r>
              <a:rPr sz="2800" b="1" dirty="0">
                <a:solidFill>
                  <a:srgbClr val="001F5F"/>
                </a:solidFill>
                <a:latin typeface="Calibri"/>
                <a:cs typeface="Calibri"/>
              </a:rPr>
              <a:t>and</a:t>
            </a:r>
            <a:r>
              <a:rPr sz="2800" b="1" spc="-65" dirty="0">
                <a:solidFill>
                  <a:srgbClr val="001F5F"/>
                </a:solidFill>
                <a:latin typeface="Calibri"/>
                <a:cs typeface="Calibri"/>
              </a:rPr>
              <a:t> </a:t>
            </a:r>
            <a:r>
              <a:rPr sz="2800" b="1" dirty="0">
                <a:solidFill>
                  <a:srgbClr val="001F5F"/>
                </a:solidFill>
                <a:latin typeface="Calibri"/>
                <a:cs typeface="Calibri"/>
              </a:rPr>
              <a:t>hospital</a:t>
            </a:r>
            <a:r>
              <a:rPr sz="2800" b="1" spc="-65" dirty="0">
                <a:solidFill>
                  <a:srgbClr val="001F5F"/>
                </a:solidFill>
                <a:latin typeface="Calibri"/>
                <a:cs typeface="Calibri"/>
              </a:rPr>
              <a:t> </a:t>
            </a:r>
            <a:r>
              <a:rPr sz="2800" b="1" spc="-10" dirty="0">
                <a:solidFill>
                  <a:srgbClr val="001F5F"/>
                </a:solidFill>
                <a:latin typeface="Calibri"/>
                <a:cs typeface="Calibri"/>
              </a:rPr>
              <a:t>prices</a:t>
            </a:r>
            <a:endParaRPr sz="2800">
              <a:latin typeface="Calibri"/>
              <a:cs typeface="Calibri"/>
            </a:endParaRPr>
          </a:p>
        </p:txBody>
      </p:sp>
      <p:sp>
        <p:nvSpPr>
          <p:cNvPr id="5" name="object 5"/>
          <p:cNvSpPr txBox="1">
            <a:spLocks noGrp="1"/>
          </p:cNvSpPr>
          <p:nvPr>
            <p:ph type="title"/>
          </p:nvPr>
        </p:nvSpPr>
        <p:spPr>
          <a:prstGeom prst="rect">
            <a:avLst/>
          </a:prstGeom>
        </p:spPr>
        <p:txBody>
          <a:bodyPr vert="horz" wrap="square" lIns="0" tIns="12065" rIns="0" bIns="0" rtlCol="0">
            <a:spAutoFit/>
          </a:bodyPr>
          <a:lstStyle/>
          <a:p>
            <a:pPr marL="59690">
              <a:lnSpc>
                <a:spcPct val="100000"/>
              </a:lnSpc>
              <a:spcBef>
                <a:spcPts val="95"/>
              </a:spcBef>
            </a:pPr>
            <a:r>
              <a:rPr spc="-10" dirty="0"/>
              <a:t>Employer/Purchaser</a:t>
            </a:r>
            <a:r>
              <a:rPr spc="-40" dirty="0"/>
              <a:t> </a:t>
            </a:r>
            <a:r>
              <a:rPr spc="-10" dirty="0"/>
              <a:t>Perspectives</a:t>
            </a:r>
            <a:r>
              <a:rPr spc="-45" dirty="0"/>
              <a:t> </a:t>
            </a:r>
            <a:r>
              <a:rPr dirty="0"/>
              <a:t>on</a:t>
            </a:r>
            <a:r>
              <a:rPr spc="-50" dirty="0"/>
              <a:t> </a:t>
            </a:r>
            <a:r>
              <a:rPr dirty="0"/>
              <a:t>Hospital</a:t>
            </a:r>
            <a:r>
              <a:rPr spc="-70" dirty="0"/>
              <a:t> </a:t>
            </a:r>
            <a:r>
              <a:rPr spc="-10" dirty="0"/>
              <a:t>Pricing</a:t>
            </a:r>
          </a:p>
        </p:txBody>
      </p:sp>
      <p:grpSp>
        <p:nvGrpSpPr>
          <p:cNvPr id="6" name="object 6"/>
          <p:cNvGrpSpPr/>
          <p:nvPr/>
        </p:nvGrpSpPr>
        <p:grpSpPr>
          <a:xfrm>
            <a:off x="3075622" y="1748218"/>
            <a:ext cx="4460240" cy="4542790"/>
            <a:chOff x="3075622" y="1748218"/>
            <a:chExt cx="4460240" cy="4542790"/>
          </a:xfrm>
        </p:grpSpPr>
        <p:sp>
          <p:nvSpPr>
            <p:cNvPr id="7" name="object 7"/>
            <p:cNvSpPr/>
            <p:nvPr/>
          </p:nvSpPr>
          <p:spPr>
            <a:xfrm>
              <a:off x="3080766" y="1923287"/>
              <a:ext cx="4140200" cy="4193540"/>
            </a:xfrm>
            <a:custGeom>
              <a:avLst/>
              <a:gdLst/>
              <a:ahLst/>
              <a:cxnLst/>
              <a:rect l="l" t="t" r="r" b="b"/>
              <a:pathLst>
                <a:path w="4140200" h="4193540">
                  <a:moveTo>
                    <a:pt x="1034808" y="3966222"/>
                  </a:moveTo>
                  <a:lnTo>
                    <a:pt x="0" y="3966222"/>
                  </a:lnTo>
                  <a:lnTo>
                    <a:pt x="0" y="4193286"/>
                  </a:lnTo>
                  <a:lnTo>
                    <a:pt x="1034808" y="4193286"/>
                  </a:lnTo>
                  <a:lnTo>
                    <a:pt x="1034808" y="3966222"/>
                  </a:lnTo>
                  <a:close/>
                </a:path>
                <a:path w="4140200" h="4193540">
                  <a:moveTo>
                    <a:pt x="1575054" y="3399294"/>
                  </a:moveTo>
                  <a:lnTo>
                    <a:pt x="0" y="3399294"/>
                  </a:lnTo>
                  <a:lnTo>
                    <a:pt x="0" y="3626358"/>
                  </a:lnTo>
                  <a:lnTo>
                    <a:pt x="1575054" y="3626358"/>
                  </a:lnTo>
                  <a:lnTo>
                    <a:pt x="1575054" y="3399294"/>
                  </a:lnTo>
                  <a:close/>
                </a:path>
                <a:path w="4140200" h="4193540">
                  <a:moveTo>
                    <a:pt x="1664970" y="2833116"/>
                  </a:moveTo>
                  <a:lnTo>
                    <a:pt x="0" y="2833116"/>
                  </a:lnTo>
                  <a:lnTo>
                    <a:pt x="0" y="3059430"/>
                  </a:lnTo>
                  <a:lnTo>
                    <a:pt x="1664970" y="3059430"/>
                  </a:lnTo>
                  <a:lnTo>
                    <a:pt x="1664970" y="2833116"/>
                  </a:lnTo>
                  <a:close/>
                </a:path>
                <a:path w="4140200" h="4193540">
                  <a:moveTo>
                    <a:pt x="2834640" y="2266188"/>
                  </a:moveTo>
                  <a:lnTo>
                    <a:pt x="0" y="2266188"/>
                  </a:lnTo>
                  <a:lnTo>
                    <a:pt x="0" y="2493264"/>
                  </a:lnTo>
                  <a:lnTo>
                    <a:pt x="2834640" y="2493264"/>
                  </a:lnTo>
                  <a:lnTo>
                    <a:pt x="2834640" y="2266188"/>
                  </a:lnTo>
                  <a:close/>
                </a:path>
                <a:path w="4140200" h="4193540">
                  <a:moveTo>
                    <a:pt x="2924556" y="1700022"/>
                  </a:moveTo>
                  <a:lnTo>
                    <a:pt x="0" y="1700022"/>
                  </a:lnTo>
                  <a:lnTo>
                    <a:pt x="0" y="1926336"/>
                  </a:lnTo>
                  <a:lnTo>
                    <a:pt x="2924556" y="1926336"/>
                  </a:lnTo>
                  <a:lnTo>
                    <a:pt x="2924556" y="1700022"/>
                  </a:lnTo>
                  <a:close/>
                </a:path>
                <a:path w="4140200" h="4193540">
                  <a:moveTo>
                    <a:pt x="3689604" y="1133094"/>
                  </a:moveTo>
                  <a:lnTo>
                    <a:pt x="0" y="1133094"/>
                  </a:lnTo>
                  <a:lnTo>
                    <a:pt x="0" y="1360170"/>
                  </a:lnTo>
                  <a:lnTo>
                    <a:pt x="3689604" y="1360170"/>
                  </a:lnTo>
                  <a:lnTo>
                    <a:pt x="3689604" y="1133094"/>
                  </a:lnTo>
                  <a:close/>
                </a:path>
                <a:path w="4140200" h="4193540">
                  <a:moveTo>
                    <a:pt x="3914394" y="566928"/>
                  </a:moveTo>
                  <a:lnTo>
                    <a:pt x="0" y="566928"/>
                  </a:lnTo>
                  <a:lnTo>
                    <a:pt x="0" y="793242"/>
                  </a:lnTo>
                  <a:lnTo>
                    <a:pt x="3914394" y="793242"/>
                  </a:lnTo>
                  <a:lnTo>
                    <a:pt x="3914394" y="566928"/>
                  </a:lnTo>
                  <a:close/>
                </a:path>
                <a:path w="4140200" h="4193540">
                  <a:moveTo>
                    <a:pt x="4139946" y="0"/>
                  </a:moveTo>
                  <a:lnTo>
                    <a:pt x="0" y="0"/>
                  </a:lnTo>
                  <a:lnTo>
                    <a:pt x="0" y="226314"/>
                  </a:lnTo>
                  <a:lnTo>
                    <a:pt x="4139946" y="226314"/>
                  </a:lnTo>
                  <a:lnTo>
                    <a:pt x="4139946" y="0"/>
                  </a:lnTo>
                  <a:close/>
                </a:path>
              </a:pathLst>
            </a:custGeom>
            <a:solidFill>
              <a:srgbClr val="C0504D"/>
            </a:solidFill>
          </p:spPr>
          <p:txBody>
            <a:bodyPr wrap="square" lIns="0" tIns="0" rIns="0" bIns="0" rtlCol="0"/>
            <a:lstStyle/>
            <a:p>
              <a:endParaRPr/>
            </a:p>
          </p:txBody>
        </p:sp>
        <p:sp>
          <p:nvSpPr>
            <p:cNvPr id="8" name="object 8"/>
            <p:cNvSpPr/>
            <p:nvPr/>
          </p:nvSpPr>
          <p:spPr>
            <a:xfrm>
              <a:off x="4115549" y="1923287"/>
              <a:ext cx="3420110" cy="4193540"/>
            </a:xfrm>
            <a:custGeom>
              <a:avLst/>
              <a:gdLst/>
              <a:ahLst/>
              <a:cxnLst/>
              <a:rect l="l" t="t" r="r" b="b"/>
              <a:pathLst>
                <a:path w="3420109" h="4193540">
                  <a:moveTo>
                    <a:pt x="2070366" y="3966210"/>
                  </a:moveTo>
                  <a:lnTo>
                    <a:pt x="0" y="3966210"/>
                  </a:lnTo>
                  <a:lnTo>
                    <a:pt x="0" y="4193286"/>
                  </a:lnTo>
                  <a:lnTo>
                    <a:pt x="2070366" y="4193286"/>
                  </a:lnTo>
                  <a:lnTo>
                    <a:pt x="2070366" y="3966210"/>
                  </a:lnTo>
                  <a:close/>
                </a:path>
                <a:path w="3420109" h="4193540">
                  <a:moveTo>
                    <a:pt x="2744736" y="3399294"/>
                  </a:moveTo>
                  <a:lnTo>
                    <a:pt x="540258" y="3399294"/>
                  </a:lnTo>
                  <a:lnTo>
                    <a:pt x="540258" y="3626358"/>
                  </a:lnTo>
                  <a:lnTo>
                    <a:pt x="2744736" y="3626358"/>
                  </a:lnTo>
                  <a:lnTo>
                    <a:pt x="2744736" y="3399294"/>
                  </a:lnTo>
                  <a:close/>
                </a:path>
                <a:path w="3420109" h="4193540">
                  <a:moveTo>
                    <a:pt x="3060204" y="2833116"/>
                  </a:moveTo>
                  <a:lnTo>
                    <a:pt x="630174" y="2833116"/>
                  </a:lnTo>
                  <a:lnTo>
                    <a:pt x="630174" y="3059430"/>
                  </a:lnTo>
                  <a:lnTo>
                    <a:pt x="3060204" y="3059430"/>
                  </a:lnTo>
                  <a:lnTo>
                    <a:pt x="3060204" y="2833116"/>
                  </a:lnTo>
                  <a:close/>
                </a:path>
                <a:path w="3420109" h="4193540">
                  <a:moveTo>
                    <a:pt x="3150120" y="2266188"/>
                  </a:moveTo>
                  <a:lnTo>
                    <a:pt x="1799856" y="2266188"/>
                  </a:lnTo>
                  <a:lnTo>
                    <a:pt x="1799856" y="2493264"/>
                  </a:lnTo>
                  <a:lnTo>
                    <a:pt x="3150120" y="2493264"/>
                  </a:lnTo>
                  <a:lnTo>
                    <a:pt x="3150120" y="2266188"/>
                  </a:lnTo>
                  <a:close/>
                </a:path>
                <a:path w="3420109" h="4193540">
                  <a:moveTo>
                    <a:pt x="3195078" y="1700022"/>
                  </a:moveTo>
                  <a:lnTo>
                    <a:pt x="1889772" y="1700022"/>
                  </a:lnTo>
                  <a:lnTo>
                    <a:pt x="1889772" y="1926336"/>
                  </a:lnTo>
                  <a:lnTo>
                    <a:pt x="3195078" y="1926336"/>
                  </a:lnTo>
                  <a:lnTo>
                    <a:pt x="3195078" y="1700022"/>
                  </a:lnTo>
                  <a:close/>
                </a:path>
                <a:path w="3420109" h="4193540">
                  <a:moveTo>
                    <a:pt x="3284994" y="1133094"/>
                  </a:moveTo>
                  <a:lnTo>
                    <a:pt x="2654820" y="1133094"/>
                  </a:lnTo>
                  <a:lnTo>
                    <a:pt x="2654820" y="1360170"/>
                  </a:lnTo>
                  <a:lnTo>
                    <a:pt x="3284994" y="1360170"/>
                  </a:lnTo>
                  <a:lnTo>
                    <a:pt x="3284994" y="1133094"/>
                  </a:lnTo>
                  <a:close/>
                </a:path>
                <a:path w="3420109" h="4193540">
                  <a:moveTo>
                    <a:pt x="3374910" y="566928"/>
                  </a:moveTo>
                  <a:lnTo>
                    <a:pt x="2879610" y="566928"/>
                  </a:lnTo>
                  <a:lnTo>
                    <a:pt x="2879610" y="793242"/>
                  </a:lnTo>
                  <a:lnTo>
                    <a:pt x="3374910" y="793242"/>
                  </a:lnTo>
                  <a:lnTo>
                    <a:pt x="3374910" y="566928"/>
                  </a:lnTo>
                  <a:close/>
                </a:path>
                <a:path w="3420109" h="4193540">
                  <a:moveTo>
                    <a:pt x="3419868" y="0"/>
                  </a:moveTo>
                  <a:lnTo>
                    <a:pt x="3105162" y="0"/>
                  </a:lnTo>
                  <a:lnTo>
                    <a:pt x="3105162" y="226314"/>
                  </a:lnTo>
                  <a:lnTo>
                    <a:pt x="3419868" y="226314"/>
                  </a:lnTo>
                  <a:lnTo>
                    <a:pt x="3419868" y="0"/>
                  </a:lnTo>
                  <a:close/>
                </a:path>
              </a:pathLst>
            </a:custGeom>
            <a:solidFill>
              <a:srgbClr val="D99593"/>
            </a:solidFill>
          </p:spPr>
          <p:txBody>
            <a:bodyPr wrap="square" lIns="0" tIns="0" rIns="0" bIns="0" rtlCol="0"/>
            <a:lstStyle/>
            <a:p>
              <a:endParaRPr/>
            </a:p>
          </p:txBody>
        </p:sp>
        <p:sp>
          <p:nvSpPr>
            <p:cNvPr id="9" name="object 9"/>
            <p:cNvSpPr/>
            <p:nvPr/>
          </p:nvSpPr>
          <p:spPr>
            <a:xfrm>
              <a:off x="6185916" y="2490215"/>
              <a:ext cx="1350010" cy="3626485"/>
            </a:xfrm>
            <a:custGeom>
              <a:avLst/>
              <a:gdLst/>
              <a:ahLst/>
              <a:cxnLst/>
              <a:rect l="l" t="t" r="r" b="b"/>
              <a:pathLst>
                <a:path w="1350009" h="3626485">
                  <a:moveTo>
                    <a:pt x="1349502" y="3399282"/>
                  </a:moveTo>
                  <a:lnTo>
                    <a:pt x="0" y="3399282"/>
                  </a:lnTo>
                  <a:lnTo>
                    <a:pt x="0" y="3626358"/>
                  </a:lnTo>
                  <a:lnTo>
                    <a:pt x="1349502" y="3626358"/>
                  </a:lnTo>
                  <a:lnTo>
                    <a:pt x="1349502" y="3399282"/>
                  </a:lnTo>
                  <a:close/>
                </a:path>
                <a:path w="1350009" h="3626485">
                  <a:moveTo>
                    <a:pt x="1349502" y="2832366"/>
                  </a:moveTo>
                  <a:lnTo>
                    <a:pt x="674370" y="2832366"/>
                  </a:lnTo>
                  <a:lnTo>
                    <a:pt x="674370" y="3059430"/>
                  </a:lnTo>
                  <a:lnTo>
                    <a:pt x="1349502" y="3059430"/>
                  </a:lnTo>
                  <a:lnTo>
                    <a:pt x="1349502" y="2832366"/>
                  </a:lnTo>
                  <a:close/>
                </a:path>
                <a:path w="1350009" h="3626485">
                  <a:moveTo>
                    <a:pt x="1349502" y="2266188"/>
                  </a:moveTo>
                  <a:lnTo>
                    <a:pt x="989838" y="2266188"/>
                  </a:lnTo>
                  <a:lnTo>
                    <a:pt x="989838" y="2492502"/>
                  </a:lnTo>
                  <a:lnTo>
                    <a:pt x="1349502" y="2492502"/>
                  </a:lnTo>
                  <a:lnTo>
                    <a:pt x="1349502" y="2266188"/>
                  </a:lnTo>
                  <a:close/>
                </a:path>
                <a:path w="1350009" h="3626485">
                  <a:moveTo>
                    <a:pt x="1349502" y="1699260"/>
                  </a:moveTo>
                  <a:lnTo>
                    <a:pt x="1079754" y="1699260"/>
                  </a:lnTo>
                  <a:lnTo>
                    <a:pt x="1079754" y="1926336"/>
                  </a:lnTo>
                  <a:lnTo>
                    <a:pt x="1349502" y="1926336"/>
                  </a:lnTo>
                  <a:lnTo>
                    <a:pt x="1349502" y="1699260"/>
                  </a:lnTo>
                  <a:close/>
                </a:path>
                <a:path w="1350009" h="3626485">
                  <a:moveTo>
                    <a:pt x="1349502" y="1133094"/>
                  </a:moveTo>
                  <a:lnTo>
                    <a:pt x="1124712" y="1133094"/>
                  </a:lnTo>
                  <a:lnTo>
                    <a:pt x="1124712" y="1359408"/>
                  </a:lnTo>
                  <a:lnTo>
                    <a:pt x="1349502" y="1359408"/>
                  </a:lnTo>
                  <a:lnTo>
                    <a:pt x="1349502" y="1133094"/>
                  </a:lnTo>
                  <a:close/>
                </a:path>
                <a:path w="1350009" h="3626485">
                  <a:moveTo>
                    <a:pt x="1349502" y="566166"/>
                  </a:moveTo>
                  <a:lnTo>
                    <a:pt x="1214628" y="566166"/>
                  </a:lnTo>
                  <a:lnTo>
                    <a:pt x="1214628" y="793242"/>
                  </a:lnTo>
                  <a:lnTo>
                    <a:pt x="1349502" y="793242"/>
                  </a:lnTo>
                  <a:lnTo>
                    <a:pt x="1349502" y="566166"/>
                  </a:lnTo>
                  <a:close/>
                </a:path>
                <a:path w="1350009" h="3626485">
                  <a:moveTo>
                    <a:pt x="1349502" y="0"/>
                  </a:moveTo>
                  <a:lnTo>
                    <a:pt x="1304544" y="0"/>
                  </a:lnTo>
                  <a:lnTo>
                    <a:pt x="1304544" y="226314"/>
                  </a:lnTo>
                  <a:lnTo>
                    <a:pt x="1349502" y="226314"/>
                  </a:lnTo>
                  <a:lnTo>
                    <a:pt x="1349502" y="0"/>
                  </a:lnTo>
                  <a:close/>
                </a:path>
              </a:pathLst>
            </a:custGeom>
            <a:solidFill>
              <a:srgbClr val="4F81BC"/>
            </a:solidFill>
          </p:spPr>
          <p:txBody>
            <a:bodyPr wrap="square" lIns="0" tIns="0" rIns="0" bIns="0" rtlCol="0"/>
            <a:lstStyle/>
            <a:p>
              <a:endParaRPr/>
            </a:p>
          </p:txBody>
        </p:sp>
        <p:sp>
          <p:nvSpPr>
            <p:cNvPr id="10" name="object 10"/>
            <p:cNvSpPr/>
            <p:nvPr/>
          </p:nvSpPr>
          <p:spPr>
            <a:xfrm>
              <a:off x="3080385" y="1752980"/>
              <a:ext cx="0" cy="4533265"/>
            </a:xfrm>
            <a:custGeom>
              <a:avLst/>
              <a:gdLst/>
              <a:ahLst/>
              <a:cxnLst/>
              <a:rect l="l" t="t" r="r" b="b"/>
              <a:pathLst>
                <a:path h="4533265">
                  <a:moveTo>
                    <a:pt x="0" y="4533138"/>
                  </a:moveTo>
                  <a:lnTo>
                    <a:pt x="0" y="0"/>
                  </a:lnTo>
                </a:path>
              </a:pathLst>
            </a:custGeom>
            <a:ln w="9525">
              <a:solidFill>
                <a:srgbClr val="D9D9D9"/>
              </a:solidFill>
            </a:ln>
          </p:spPr>
          <p:txBody>
            <a:bodyPr wrap="square" lIns="0" tIns="0" rIns="0" bIns="0" rtlCol="0"/>
            <a:lstStyle/>
            <a:p>
              <a:endParaRPr/>
            </a:p>
          </p:txBody>
        </p:sp>
      </p:grpSp>
      <p:sp>
        <p:nvSpPr>
          <p:cNvPr id="11" name="object 11"/>
          <p:cNvSpPr txBox="1"/>
          <p:nvPr/>
        </p:nvSpPr>
        <p:spPr>
          <a:xfrm>
            <a:off x="3431826" y="5873274"/>
            <a:ext cx="33274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FFFFFF"/>
                </a:solidFill>
                <a:latin typeface="Calibri"/>
                <a:cs typeface="Calibri"/>
              </a:rPr>
              <a:t>23%</a:t>
            </a:r>
            <a:endParaRPr sz="1400">
              <a:latin typeface="Calibri"/>
              <a:cs typeface="Calibri"/>
            </a:endParaRPr>
          </a:p>
        </p:txBody>
      </p:sp>
      <p:sp>
        <p:nvSpPr>
          <p:cNvPr id="12" name="object 12"/>
          <p:cNvSpPr txBox="1"/>
          <p:nvPr/>
        </p:nvSpPr>
        <p:spPr>
          <a:xfrm>
            <a:off x="3701874" y="5306725"/>
            <a:ext cx="33274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FFFFFF"/>
                </a:solidFill>
                <a:latin typeface="Calibri"/>
                <a:cs typeface="Calibri"/>
              </a:rPr>
              <a:t>35%</a:t>
            </a:r>
            <a:endParaRPr sz="1400">
              <a:latin typeface="Calibri"/>
              <a:cs typeface="Calibri"/>
            </a:endParaRPr>
          </a:p>
        </p:txBody>
      </p:sp>
      <p:sp>
        <p:nvSpPr>
          <p:cNvPr id="13" name="object 13"/>
          <p:cNvSpPr txBox="1"/>
          <p:nvPr/>
        </p:nvSpPr>
        <p:spPr>
          <a:xfrm>
            <a:off x="3746793" y="4740176"/>
            <a:ext cx="33274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FFFFFF"/>
                </a:solidFill>
                <a:latin typeface="Calibri"/>
                <a:cs typeface="Calibri"/>
              </a:rPr>
              <a:t>37%</a:t>
            </a:r>
            <a:endParaRPr sz="1400">
              <a:latin typeface="Calibri"/>
              <a:cs typeface="Calibri"/>
            </a:endParaRPr>
          </a:p>
        </p:txBody>
      </p:sp>
      <p:sp>
        <p:nvSpPr>
          <p:cNvPr id="14" name="object 14"/>
          <p:cNvSpPr txBox="1"/>
          <p:nvPr/>
        </p:nvSpPr>
        <p:spPr>
          <a:xfrm>
            <a:off x="4331807" y="4173627"/>
            <a:ext cx="33274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FFFFFF"/>
                </a:solidFill>
                <a:latin typeface="Calibri"/>
                <a:cs typeface="Calibri"/>
              </a:rPr>
              <a:t>64%</a:t>
            </a:r>
            <a:endParaRPr sz="1400">
              <a:latin typeface="Calibri"/>
              <a:cs typeface="Calibri"/>
            </a:endParaRPr>
          </a:p>
        </p:txBody>
      </p:sp>
      <p:sp>
        <p:nvSpPr>
          <p:cNvPr id="15" name="object 15"/>
          <p:cNvSpPr txBox="1"/>
          <p:nvPr/>
        </p:nvSpPr>
        <p:spPr>
          <a:xfrm>
            <a:off x="4376726" y="3607077"/>
            <a:ext cx="33274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FFFFFF"/>
                </a:solidFill>
                <a:latin typeface="Calibri"/>
                <a:cs typeface="Calibri"/>
              </a:rPr>
              <a:t>66%</a:t>
            </a:r>
            <a:endParaRPr sz="1400">
              <a:latin typeface="Calibri"/>
              <a:cs typeface="Calibri"/>
            </a:endParaRPr>
          </a:p>
        </p:txBody>
      </p:sp>
      <p:sp>
        <p:nvSpPr>
          <p:cNvPr id="16" name="object 16"/>
          <p:cNvSpPr txBox="1"/>
          <p:nvPr/>
        </p:nvSpPr>
        <p:spPr>
          <a:xfrm>
            <a:off x="4759161" y="3040528"/>
            <a:ext cx="33274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FFFFFF"/>
                </a:solidFill>
                <a:latin typeface="Calibri"/>
                <a:cs typeface="Calibri"/>
              </a:rPr>
              <a:t>83%</a:t>
            </a:r>
            <a:endParaRPr sz="1400">
              <a:latin typeface="Calibri"/>
              <a:cs typeface="Calibri"/>
            </a:endParaRPr>
          </a:p>
        </p:txBody>
      </p:sp>
      <p:sp>
        <p:nvSpPr>
          <p:cNvPr id="17" name="object 17"/>
          <p:cNvSpPr txBox="1"/>
          <p:nvPr/>
        </p:nvSpPr>
        <p:spPr>
          <a:xfrm>
            <a:off x="4871725" y="2473979"/>
            <a:ext cx="33274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FFFFFF"/>
                </a:solidFill>
                <a:latin typeface="Calibri"/>
                <a:cs typeface="Calibri"/>
              </a:rPr>
              <a:t>88%</a:t>
            </a:r>
            <a:endParaRPr sz="1400">
              <a:latin typeface="Calibri"/>
              <a:cs typeface="Calibri"/>
            </a:endParaRPr>
          </a:p>
        </p:txBody>
      </p:sp>
      <p:sp>
        <p:nvSpPr>
          <p:cNvPr id="18" name="object 18"/>
          <p:cNvSpPr txBox="1"/>
          <p:nvPr/>
        </p:nvSpPr>
        <p:spPr>
          <a:xfrm>
            <a:off x="4984289" y="1907429"/>
            <a:ext cx="33274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FFFFFF"/>
                </a:solidFill>
                <a:latin typeface="Calibri"/>
                <a:cs typeface="Calibri"/>
              </a:rPr>
              <a:t>93%</a:t>
            </a:r>
            <a:endParaRPr sz="1400">
              <a:latin typeface="Calibri"/>
              <a:cs typeface="Calibri"/>
            </a:endParaRPr>
          </a:p>
        </p:txBody>
      </p:sp>
      <p:sp>
        <p:nvSpPr>
          <p:cNvPr id="19" name="object 19"/>
          <p:cNvSpPr txBox="1"/>
          <p:nvPr/>
        </p:nvSpPr>
        <p:spPr>
          <a:xfrm>
            <a:off x="4984289" y="5873630"/>
            <a:ext cx="33274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FFFFFF"/>
                </a:solidFill>
                <a:latin typeface="Calibri"/>
                <a:cs typeface="Calibri"/>
              </a:rPr>
              <a:t>46%</a:t>
            </a:r>
            <a:endParaRPr sz="1400">
              <a:latin typeface="Calibri"/>
              <a:cs typeface="Calibri"/>
            </a:endParaRPr>
          </a:p>
        </p:txBody>
      </p:sp>
      <p:sp>
        <p:nvSpPr>
          <p:cNvPr id="20" name="object 20"/>
          <p:cNvSpPr txBox="1"/>
          <p:nvPr/>
        </p:nvSpPr>
        <p:spPr>
          <a:xfrm>
            <a:off x="5591674" y="5307080"/>
            <a:ext cx="33274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FFFFFF"/>
                </a:solidFill>
                <a:latin typeface="Calibri"/>
                <a:cs typeface="Calibri"/>
              </a:rPr>
              <a:t>49%</a:t>
            </a:r>
            <a:endParaRPr sz="1400">
              <a:latin typeface="Calibri"/>
              <a:cs typeface="Calibri"/>
            </a:endParaRPr>
          </a:p>
        </p:txBody>
      </p:sp>
      <p:sp>
        <p:nvSpPr>
          <p:cNvPr id="21" name="object 21"/>
          <p:cNvSpPr txBox="1"/>
          <p:nvPr/>
        </p:nvSpPr>
        <p:spPr>
          <a:xfrm>
            <a:off x="5794076" y="4740531"/>
            <a:ext cx="33274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FFFFFF"/>
                </a:solidFill>
                <a:latin typeface="Calibri"/>
                <a:cs typeface="Calibri"/>
              </a:rPr>
              <a:t>55%</a:t>
            </a:r>
            <a:endParaRPr sz="1400">
              <a:latin typeface="Calibri"/>
              <a:cs typeface="Calibri"/>
            </a:endParaRPr>
          </a:p>
        </p:txBody>
      </p:sp>
      <p:sp>
        <p:nvSpPr>
          <p:cNvPr id="22" name="object 22"/>
          <p:cNvSpPr txBox="1"/>
          <p:nvPr/>
        </p:nvSpPr>
        <p:spPr>
          <a:xfrm>
            <a:off x="6424009" y="4173982"/>
            <a:ext cx="33274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FFFFFF"/>
                </a:solidFill>
                <a:latin typeface="Calibri"/>
                <a:cs typeface="Calibri"/>
              </a:rPr>
              <a:t>30%</a:t>
            </a:r>
            <a:endParaRPr sz="1400">
              <a:latin typeface="Calibri"/>
              <a:cs typeface="Calibri"/>
            </a:endParaRPr>
          </a:p>
        </p:txBody>
      </p:sp>
      <p:sp>
        <p:nvSpPr>
          <p:cNvPr id="23" name="object 23"/>
          <p:cNvSpPr txBox="1"/>
          <p:nvPr/>
        </p:nvSpPr>
        <p:spPr>
          <a:xfrm>
            <a:off x="6491477" y="3607432"/>
            <a:ext cx="33274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FFFFFF"/>
                </a:solidFill>
                <a:latin typeface="Calibri"/>
                <a:cs typeface="Calibri"/>
              </a:rPr>
              <a:t>29%</a:t>
            </a:r>
            <a:endParaRPr sz="1400">
              <a:latin typeface="Calibri"/>
              <a:cs typeface="Calibri"/>
            </a:endParaRPr>
          </a:p>
        </p:txBody>
      </p:sp>
      <p:sp>
        <p:nvSpPr>
          <p:cNvPr id="24" name="object 24"/>
          <p:cNvSpPr txBox="1"/>
          <p:nvPr/>
        </p:nvSpPr>
        <p:spPr>
          <a:xfrm>
            <a:off x="6919007" y="3040883"/>
            <a:ext cx="33274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FFFFFF"/>
                </a:solidFill>
                <a:latin typeface="Calibri"/>
                <a:cs typeface="Calibri"/>
              </a:rPr>
              <a:t>14%</a:t>
            </a:r>
            <a:endParaRPr sz="1400">
              <a:latin typeface="Calibri"/>
              <a:cs typeface="Calibri"/>
            </a:endParaRPr>
          </a:p>
        </p:txBody>
      </p:sp>
      <p:sp>
        <p:nvSpPr>
          <p:cNvPr id="25" name="object 25"/>
          <p:cNvSpPr txBox="1"/>
          <p:nvPr/>
        </p:nvSpPr>
        <p:spPr>
          <a:xfrm>
            <a:off x="7076491" y="2474334"/>
            <a:ext cx="33274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FFFFFF"/>
                </a:solidFill>
                <a:latin typeface="Calibri"/>
                <a:cs typeface="Calibri"/>
              </a:rPr>
              <a:t>11%</a:t>
            </a:r>
            <a:endParaRPr sz="1400">
              <a:latin typeface="Calibri"/>
              <a:cs typeface="Calibri"/>
            </a:endParaRPr>
          </a:p>
        </p:txBody>
      </p:sp>
      <p:sp>
        <p:nvSpPr>
          <p:cNvPr id="26" name="object 26"/>
          <p:cNvSpPr txBox="1"/>
          <p:nvPr/>
        </p:nvSpPr>
        <p:spPr>
          <a:xfrm>
            <a:off x="7256345" y="1907785"/>
            <a:ext cx="24257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FFFFFF"/>
                </a:solidFill>
                <a:latin typeface="Calibri"/>
                <a:cs typeface="Calibri"/>
              </a:rPr>
              <a:t>7%</a:t>
            </a:r>
            <a:endParaRPr sz="1400">
              <a:latin typeface="Calibri"/>
              <a:cs typeface="Calibri"/>
            </a:endParaRPr>
          </a:p>
        </p:txBody>
      </p:sp>
      <p:sp>
        <p:nvSpPr>
          <p:cNvPr id="27" name="object 27"/>
          <p:cNvSpPr txBox="1"/>
          <p:nvPr/>
        </p:nvSpPr>
        <p:spPr>
          <a:xfrm>
            <a:off x="6693879" y="5873985"/>
            <a:ext cx="33274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FFFFFF"/>
                </a:solidFill>
                <a:latin typeface="Calibri"/>
                <a:cs typeface="Calibri"/>
              </a:rPr>
              <a:t>30%</a:t>
            </a:r>
            <a:endParaRPr sz="1400">
              <a:latin typeface="Calibri"/>
              <a:cs typeface="Calibri"/>
            </a:endParaRPr>
          </a:p>
        </p:txBody>
      </p:sp>
      <p:sp>
        <p:nvSpPr>
          <p:cNvPr id="28" name="object 28"/>
          <p:cNvSpPr txBox="1"/>
          <p:nvPr/>
        </p:nvSpPr>
        <p:spPr>
          <a:xfrm>
            <a:off x="7031394" y="5307436"/>
            <a:ext cx="33274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FFFFFF"/>
                </a:solidFill>
                <a:latin typeface="Calibri"/>
                <a:cs typeface="Calibri"/>
              </a:rPr>
              <a:t>15%</a:t>
            </a:r>
            <a:endParaRPr sz="1400">
              <a:latin typeface="Calibri"/>
              <a:cs typeface="Calibri"/>
            </a:endParaRPr>
          </a:p>
        </p:txBody>
      </p:sp>
      <p:sp>
        <p:nvSpPr>
          <p:cNvPr id="29" name="object 29"/>
          <p:cNvSpPr txBox="1"/>
          <p:nvPr/>
        </p:nvSpPr>
        <p:spPr>
          <a:xfrm>
            <a:off x="7233797" y="4740886"/>
            <a:ext cx="24257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FFFFFF"/>
                </a:solidFill>
                <a:latin typeface="Calibri"/>
                <a:cs typeface="Calibri"/>
              </a:rPr>
              <a:t>8%</a:t>
            </a:r>
            <a:endParaRPr sz="1400">
              <a:latin typeface="Calibri"/>
              <a:cs typeface="Calibri"/>
            </a:endParaRPr>
          </a:p>
        </p:txBody>
      </p:sp>
      <p:sp>
        <p:nvSpPr>
          <p:cNvPr id="30" name="object 30"/>
          <p:cNvSpPr txBox="1"/>
          <p:nvPr/>
        </p:nvSpPr>
        <p:spPr>
          <a:xfrm>
            <a:off x="7278716" y="4174337"/>
            <a:ext cx="24257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FFFFFF"/>
                </a:solidFill>
                <a:latin typeface="Calibri"/>
                <a:cs typeface="Calibri"/>
              </a:rPr>
              <a:t>6%</a:t>
            </a:r>
            <a:endParaRPr sz="1400">
              <a:latin typeface="Calibri"/>
              <a:cs typeface="Calibri"/>
            </a:endParaRPr>
          </a:p>
        </p:txBody>
      </p:sp>
      <p:sp>
        <p:nvSpPr>
          <p:cNvPr id="31" name="object 31"/>
          <p:cNvSpPr txBox="1"/>
          <p:nvPr/>
        </p:nvSpPr>
        <p:spPr>
          <a:xfrm>
            <a:off x="7301264" y="3607787"/>
            <a:ext cx="242570" cy="238760"/>
          </a:xfrm>
          <a:prstGeom prst="rect">
            <a:avLst/>
          </a:prstGeom>
        </p:spPr>
        <p:txBody>
          <a:bodyPr vert="horz" wrap="square" lIns="0" tIns="12065" rIns="0" bIns="0" rtlCol="0">
            <a:spAutoFit/>
          </a:bodyPr>
          <a:lstStyle/>
          <a:p>
            <a:pPr marL="12700">
              <a:lnSpc>
                <a:spcPct val="100000"/>
              </a:lnSpc>
              <a:spcBef>
                <a:spcPts val="95"/>
              </a:spcBef>
            </a:pPr>
            <a:r>
              <a:rPr sz="1400" spc="-25" dirty="0">
                <a:solidFill>
                  <a:srgbClr val="FFFFFF"/>
                </a:solidFill>
                <a:latin typeface="Calibri"/>
                <a:cs typeface="Calibri"/>
              </a:rPr>
              <a:t>5%</a:t>
            </a:r>
            <a:endParaRPr sz="1400">
              <a:latin typeface="Calibri"/>
              <a:cs typeface="Calibri"/>
            </a:endParaRPr>
          </a:p>
        </p:txBody>
      </p:sp>
      <p:sp>
        <p:nvSpPr>
          <p:cNvPr id="32" name="object 32"/>
          <p:cNvSpPr txBox="1"/>
          <p:nvPr/>
        </p:nvSpPr>
        <p:spPr>
          <a:xfrm>
            <a:off x="133910" y="5864397"/>
            <a:ext cx="2794000" cy="238760"/>
          </a:xfrm>
          <a:prstGeom prst="rect">
            <a:avLst/>
          </a:prstGeom>
        </p:spPr>
        <p:txBody>
          <a:bodyPr vert="horz" wrap="square" lIns="0" tIns="12065" rIns="0" bIns="0" rtlCol="0">
            <a:spAutoFit/>
          </a:bodyPr>
          <a:lstStyle/>
          <a:p>
            <a:pPr marL="12700">
              <a:lnSpc>
                <a:spcPct val="100000"/>
              </a:lnSpc>
              <a:spcBef>
                <a:spcPts val="95"/>
              </a:spcBef>
            </a:pPr>
            <a:r>
              <a:rPr sz="1400" spc="-10" dirty="0">
                <a:solidFill>
                  <a:srgbClr val="585858"/>
                </a:solidFill>
                <a:latin typeface="Calibri"/>
                <a:cs typeface="Calibri"/>
              </a:rPr>
              <a:t>Broker/Consultant</a:t>
            </a:r>
            <a:r>
              <a:rPr sz="1400" spc="-15" dirty="0">
                <a:solidFill>
                  <a:srgbClr val="585858"/>
                </a:solidFill>
                <a:latin typeface="Calibri"/>
                <a:cs typeface="Calibri"/>
              </a:rPr>
              <a:t> </a:t>
            </a:r>
            <a:r>
              <a:rPr sz="1400" dirty="0">
                <a:solidFill>
                  <a:srgbClr val="585858"/>
                </a:solidFill>
                <a:latin typeface="Calibri"/>
                <a:cs typeface="Calibri"/>
              </a:rPr>
              <a:t>conflicts</a:t>
            </a:r>
            <a:r>
              <a:rPr sz="1400" spc="-15" dirty="0">
                <a:solidFill>
                  <a:srgbClr val="585858"/>
                </a:solidFill>
                <a:latin typeface="Calibri"/>
                <a:cs typeface="Calibri"/>
              </a:rPr>
              <a:t> </a:t>
            </a:r>
            <a:r>
              <a:rPr sz="1400" dirty="0">
                <a:solidFill>
                  <a:srgbClr val="585858"/>
                </a:solidFill>
                <a:latin typeface="Calibri"/>
                <a:cs typeface="Calibri"/>
              </a:rPr>
              <a:t>of</a:t>
            </a:r>
            <a:r>
              <a:rPr sz="1400" spc="-10" dirty="0">
                <a:solidFill>
                  <a:srgbClr val="585858"/>
                </a:solidFill>
                <a:latin typeface="Calibri"/>
                <a:cs typeface="Calibri"/>
              </a:rPr>
              <a:t> interest</a:t>
            </a:r>
            <a:endParaRPr sz="1400">
              <a:latin typeface="Calibri"/>
              <a:cs typeface="Calibri"/>
            </a:endParaRPr>
          </a:p>
        </p:txBody>
      </p:sp>
      <p:sp>
        <p:nvSpPr>
          <p:cNvPr id="33" name="object 33"/>
          <p:cNvSpPr txBox="1"/>
          <p:nvPr/>
        </p:nvSpPr>
        <p:spPr>
          <a:xfrm>
            <a:off x="529304" y="5297848"/>
            <a:ext cx="2399030" cy="238760"/>
          </a:xfrm>
          <a:prstGeom prst="rect">
            <a:avLst/>
          </a:prstGeom>
        </p:spPr>
        <p:txBody>
          <a:bodyPr vert="horz" wrap="square" lIns="0" tIns="12065" rIns="0" bIns="0" rtlCol="0">
            <a:spAutoFit/>
          </a:bodyPr>
          <a:lstStyle/>
          <a:p>
            <a:pPr marL="12700">
              <a:lnSpc>
                <a:spcPct val="100000"/>
              </a:lnSpc>
              <a:spcBef>
                <a:spcPts val="95"/>
              </a:spcBef>
            </a:pPr>
            <a:r>
              <a:rPr sz="1400" spc="-10" dirty="0">
                <a:solidFill>
                  <a:srgbClr val="585858"/>
                </a:solidFill>
                <a:latin typeface="Calibri"/>
                <a:cs typeface="Calibri"/>
              </a:rPr>
              <a:t>Intermediary</a:t>
            </a:r>
            <a:r>
              <a:rPr sz="1400" spc="-15" dirty="0">
                <a:solidFill>
                  <a:srgbClr val="585858"/>
                </a:solidFill>
                <a:latin typeface="Calibri"/>
                <a:cs typeface="Calibri"/>
              </a:rPr>
              <a:t> </a:t>
            </a:r>
            <a:r>
              <a:rPr sz="1400" dirty="0">
                <a:solidFill>
                  <a:srgbClr val="585858"/>
                </a:solidFill>
                <a:latin typeface="Calibri"/>
                <a:cs typeface="Calibri"/>
              </a:rPr>
              <a:t>conflicts</a:t>
            </a:r>
            <a:r>
              <a:rPr sz="1400" spc="-10" dirty="0">
                <a:solidFill>
                  <a:srgbClr val="585858"/>
                </a:solidFill>
                <a:latin typeface="Calibri"/>
                <a:cs typeface="Calibri"/>
              </a:rPr>
              <a:t> </a:t>
            </a:r>
            <a:r>
              <a:rPr sz="1400" dirty="0">
                <a:solidFill>
                  <a:srgbClr val="585858"/>
                </a:solidFill>
                <a:latin typeface="Calibri"/>
                <a:cs typeface="Calibri"/>
              </a:rPr>
              <a:t>of</a:t>
            </a:r>
            <a:r>
              <a:rPr sz="1400" spc="-5" dirty="0">
                <a:solidFill>
                  <a:srgbClr val="585858"/>
                </a:solidFill>
                <a:latin typeface="Calibri"/>
                <a:cs typeface="Calibri"/>
              </a:rPr>
              <a:t> </a:t>
            </a:r>
            <a:r>
              <a:rPr sz="1400" spc="-10" dirty="0">
                <a:solidFill>
                  <a:srgbClr val="585858"/>
                </a:solidFill>
                <a:latin typeface="Calibri"/>
                <a:cs typeface="Calibri"/>
              </a:rPr>
              <a:t>interest</a:t>
            </a:r>
            <a:endParaRPr sz="1400">
              <a:latin typeface="Calibri"/>
              <a:cs typeface="Calibri"/>
            </a:endParaRPr>
          </a:p>
        </p:txBody>
      </p:sp>
      <p:sp>
        <p:nvSpPr>
          <p:cNvPr id="34" name="object 34"/>
          <p:cNvSpPr txBox="1"/>
          <p:nvPr/>
        </p:nvSpPr>
        <p:spPr>
          <a:xfrm>
            <a:off x="1379750" y="4731299"/>
            <a:ext cx="1548765" cy="238760"/>
          </a:xfrm>
          <a:prstGeom prst="rect">
            <a:avLst/>
          </a:prstGeom>
        </p:spPr>
        <p:txBody>
          <a:bodyPr vert="horz" wrap="square" lIns="0" tIns="12065" rIns="0" bIns="0" rtlCol="0">
            <a:spAutoFit/>
          </a:bodyPr>
          <a:lstStyle/>
          <a:p>
            <a:pPr marL="12700">
              <a:lnSpc>
                <a:spcPct val="100000"/>
              </a:lnSpc>
              <a:spcBef>
                <a:spcPts val="95"/>
              </a:spcBef>
            </a:pPr>
            <a:r>
              <a:rPr sz="1400" dirty="0">
                <a:solidFill>
                  <a:srgbClr val="585858"/>
                </a:solidFill>
                <a:latin typeface="Calibri"/>
                <a:cs typeface="Calibri"/>
              </a:rPr>
              <a:t>Surprise</a:t>
            </a:r>
            <a:r>
              <a:rPr sz="1400" spc="-60" dirty="0">
                <a:solidFill>
                  <a:srgbClr val="585858"/>
                </a:solidFill>
                <a:latin typeface="Calibri"/>
                <a:cs typeface="Calibri"/>
              </a:rPr>
              <a:t> </a:t>
            </a:r>
            <a:r>
              <a:rPr sz="1400" dirty="0">
                <a:solidFill>
                  <a:srgbClr val="585858"/>
                </a:solidFill>
                <a:latin typeface="Calibri"/>
                <a:cs typeface="Calibri"/>
              </a:rPr>
              <a:t>medical</a:t>
            </a:r>
            <a:r>
              <a:rPr sz="1400" spc="-60" dirty="0">
                <a:solidFill>
                  <a:srgbClr val="585858"/>
                </a:solidFill>
                <a:latin typeface="Calibri"/>
                <a:cs typeface="Calibri"/>
              </a:rPr>
              <a:t> </a:t>
            </a:r>
            <a:r>
              <a:rPr sz="1400" spc="-20" dirty="0">
                <a:solidFill>
                  <a:srgbClr val="585858"/>
                </a:solidFill>
                <a:latin typeface="Calibri"/>
                <a:cs typeface="Calibri"/>
              </a:rPr>
              <a:t>bills</a:t>
            </a:r>
            <a:endParaRPr sz="1400">
              <a:latin typeface="Calibri"/>
              <a:cs typeface="Calibri"/>
            </a:endParaRPr>
          </a:p>
        </p:txBody>
      </p:sp>
      <p:sp>
        <p:nvSpPr>
          <p:cNvPr id="35" name="object 35"/>
          <p:cNvSpPr txBox="1"/>
          <p:nvPr/>
        </p:nvSpPr>
        <p:spPr>
          <a:xfrm>
            <a:off x="1410820" y="4164749"/>
            <a:ext cx="1517650" cy="238760"/>
          </a:xfrm>
          <a:prstGeom prst="rect">
            <a:avLst/>
          </a:prstGeom>
        </p:spPr>
        <p:txBody>
          <a:bodyPr vert="horz" wrap="square" lIns="0" tIns="12065" rIns="0" bIns="0" rtlCol="0">
            <a:spAutoFit/>
          </a:bodyPr>
          <a:lstStyle/>
          <a:p>
            <a:pPr marL="12700">
              <a:lnSpc>
                <a:spcPct val="100000"/>
              </a:lnSpc>
              <a:spcBef>
                <a:spcPts val="95"/>
              </a:spcBef>
            </a:pPr>
            <a:r>
              <a:rPr sz="1400" dirty="0">
                <a:solidFill>
                  <a:srgbClr val="585858"/>
                </a:solidFill>
                <a:latin typeface="Calibri"/>
                <a:cs typeface="Calibri"/>
              </a:rPr>
              <a:t>Lack</a:t>
            </a:r>
            <a:r>
              <a:rPr sz="1400" spc="-20" dirty="0">
                <a:solidFill>
                  <a:srgbClr val="585858"/>
                </a:solidFill>
                <a:latin typeface="Calibri"/>
                <a:cs typeface="Calibri"/>
              </a:rPr>
              <a:t> </a:t>
            </a:r>
            <a:r>
              <a:rPr sz="1400" dirty="0">
                <a:solidFill>
                  <a:srgbClr val="585858"/>
                </a:solidFill>
                <a:latin typeface="Calibri"/>
                <a:cs typeface="Calibri"/>
              </a:rPr>
              <a:t>of</a:t>
            </a:r>
            <a:r>
              <a:rPr sz="1400" spc="-15" dirty="0">
                <a:solidFill>
                  <a:srgbClr val="585858"/>
                </a:solidFill>
                <a:latin typeface="Calibri"/>
                <a:cs typeface="Calibri"/>
              </a:rPr>
              <a:t> </a:t>
            </a:r>
            <a:r>
              <a:rPr sz="1400" spc="-10" dirty="0">
                <a:solidFill>
                  <a:srgbClr val="585858"/>
                </a:solidFill>
                <a:latin typeface="Calibri"/>
                <a:cs typeface="Calibri"/>
              </a:rPr>
              <a:t>transparency</a:t>
            </a:r>
            <a:endParaRPr sz="1400">
              <a:latin typeface="Calibri"/>
              <a:cs typeface="Calibri"/>
            </a:endParaRPr>
          </a:p>
        </p:txBody>
      </p:sp>
      <p:sp>
        <p:nvSpPr>
          <p:cNvPr id="36" name="object 36"/>
          <p:cNvSpPr txBox="1"/>
          <p:nvPr/>
        </p:nvSpPr>
        <p:spPr>
          <a:xfrm>
            <a:off x="861138" y="3598200"/>
            <a:ext cx="2067560" cy="238760"/>
          </a:xfrm>
          <a:prstGeom prst="rect">
            <a:avLst/>
          </a:prstGeom>
        </p:spPr>
        <p:txBody>
          <a:bodyPr vert="horz" wrap="square" lIns="0" tIns="12065" rIns="0" bIns="0" rtlCol="0">
            <a:spAutoFit/>
          </a:bodyPr>
          <a:lstStyle/>
          <a:p>
            <a:pPr marL="12700">
              <a:lnSpc>
                <a:spcPct val="100000"/>
              </a:lnSpc>
              <a:spcBef>
                <a:spcPts val="95"/>
              </a:spcBef>
            </a:pPr>
            <a:r>
              <a:rPr sz="1400" dirty="0">
                <a:solidFill>
                  <a:srgbClr val="585858"/>
                </a:solidFill>
                <a:latin typeface="Calibri"/>
                <a:cs typeface="Calibri"/>
              </a:rPr>
              <a:t>Health</a:t>
            </a:r>
            <a:r>
              <a:rPr sz="1400" spc="-50" dirty="0">
                <a:solidFill>
                  <a:srgbClr val="585858"/>
                </a:solidFill>
                <a:latin typeface="Calibri"/>
                <a:cs typeface="Calibri"/>
              </a:rPr>
              <a:t> </a:t>
            </a:r>
            <a:r>
              <a:rPr sz="1400" dirty="0">
                <a:solidFill>
                  <a:srgbClr val="585858"/>
                </a:solidFill>
                <a:latin typeface="Calibri"/>
                <a:cs typeface="Calibri"/>
              </a:rPr>
              <a:t>system</a:t>
            </a:r>
            <a:r>
              <a:rPr sz="1400" spc="-45" dirty="0">
                <a:solidFill>
                  <a:srgbClr val="585858"/>
                </a:solidFill>
                <a:latin typeface="Calibri"/>
                <a:cs typeface="Calibri"/>
              </a:rPr>
              <a:t> </a:t>
            </a:r>
            <a:r>
              <a:rPr sz="1400" spc="-10" dirty="0">
                <a:solidFill>
                  <a:srgbClr val="585858"/>
                </a:solidFill>
                <a:latin typeface="Calibri"/>
                <a:cs typeface="Calibri"/>
              </a:rPr>
              <a:t>consolidation</a:t>
            </a:r>
            <a:endParaRPr sz="1400">
              <a:latin typeface="Calibri"/>
              <a:cs typeface="Calibri"/>
            </a:endParaRPr>
          </a:p>
        </p:txBody>
      </p:sp>
      <p:sp>
        <p:nvSpPr>
          <p:cNvPr id="37" name="object 37"/>
          <p:cNvSpPr txBox="1"/>
          <p:nvPr/>
        </p:nvSpPr>
        <p:spPr>
          <a:xfrm>
            <a:off x="1839416" y="3031651"/>
            <a:ext cx="1089025" cy="238760"/>
          </a:xfrm>
          <a:prstGeom prst="rect">
            <a:avLst/>
          </a:prstGeom>
        </p:spPr>
        <p:txBody>
          <a:bodyPr vert="horz" wrap="square" lIns="0" tIns="12065" rIns="0" bIns="0" rtlCol="0">
            <a:spAutoFit/>
          </a:bodyPr>
          <a:lstStyle/>
          <a:p>
            <a:pPr marL="12700">
              <a:lnSpc>
                <a:spcPct val="100000"/>
              </a:lnSpc>
              <a:spcBef>
                <a:spcPts val="95"/>
              </a:spcBef>
            </a:pPr>
            <a:r>
              <a:rPr sz="1400" spc="-10" dirty="0">
                <a:solidFill>
                  <a:srgbClr val="585858"/>
                </a:solidFill>
                <a:latin typeface="Calibri"/>
                <a:cs typeface="Calibri"/>
              </a:rPr>
              <a:t>Hospital</a:t>
            </a:r>
            <a:r>
              <a:rPr sz="1400" dirty="0">
                <a:solidFill>
                  <a:srgbClr val="585858"/>
                </a:solidFill>
                <a:latin typeface="Calibri"/>
                <a:cs typeface="Calibri"/>
              </a:rPr>
              <a:t> </a:t>
            </a:r>
            <a:r>
              <a:rPr sz="1400" spc="-10" dirty="0">
                <a:solidFill>
                  <a:srgbClr val="585858"/>
                </a:solidFill>
                <a:latin typeface="Calibri"/>
                <a:cs typeface="Calibri"/>
              </a:rPr>
              <a:t>prices</a:t>
            </a:r>
            <a:endParaRPr sz="1400">
              <a:latin typeface="Calibri"/>
              <a:cs typeface="Calibri"/>
            </a:endParaRPr>
          </a:p>
        </p:txBody>
      </p:sp>
      <p:sp>
        <p:nvSpPr>
          <p:cNvPr id="38" name="object 38"/>
          <p:cNvSpPr txBox="1"/>
          <p:nvPr/>
        </p:nvSpPr>
        <p:spPr>
          <a:xfrm>
            <a:off x="1727917" y="2465102"/>
            <a:ext cx="1200785" cy="238760"/>
          </a:xfrm>
          <a:prstGeom prst="rect">
            <a:avLst/>
          </a:prstGeom>
        </p:spPr>
        <p:txBody>
          <a:bodyPr vert="horz" wrap="square" lIns="0" tIns="12065" rIns="0" bIns="0" rtlCol="0">
            <a:spAutoFit/>
          </a:bodyPr>
          <a:lstStyle/>
          <a:p>
            <a:pPr marL="12700">
              <a:lnSpc>
                <a:spcPct val="100000"/>
              </a:lnSpc>
              <a:spcBef>
                <a:spcPts val="95"/>
              </a:spcBef>
            </a:pPr>
            <a:r>
              <a:rPr sz="1400" spc="-10" dirty="0">
                <a:solidFill>
                  <a:srgbClr val="585858"/>
                </a:solidFill>
                <a:latin typeface="Calibri"/>
                <a:cs typeface="Calibri"/>
              </a:rPr>
              <a:t>High-</a:t>
            </a:r>
            <a:r>
              <a:rPr sz="1400" dirty="0">
                <a:solidFill>
                  <a:srgbClr val="585858"/>
                </a:solidFill>
                <a:latin typeface="Calibri"/>
                <a:cs typeface="Calibri"/>
              </a:rPr>
              <a:t>cost</a:t>
            </a:r>
            <a:r>
              <a:rPr sz="1400" spc="-10" dirty="0">
                <a:solidFill>
                  <a:srgbClr val="585858"/>
                </a:solidFill>
                <a:latin typeface="Calibri"/>
                <a:cs typeface="Calibri"/>
              </a:rPr>
              <a:t> claims</a:t>
            </a:r>
            <a:endParaRPr sz="1400">
              <a:latin typeface="Calibri"/>
              <a:cs typeface="Calibri"/>
            </a:endParaRPr>
          </a:p>
        </p:txBody>
      </p:sp>
      <p:sp>
        <p:nvSpPr>
          <p:cNvPr id="39" name="object 39"/>
          <p:cNvSpPr txBox="1"/>
          <p:nvPr/>
        </p:nvSpPr>
        <p:spPr>
          <a:xfrm>
            <a:off x="2084785" y="1898552"/>
            <a:ext cx="843915" cy="238760"/>
          </a:xfrm>
          <a:prstGeom prst="rect">
            <a:avLst/>
          </a:prstGeom>
        </p:spPr>
        <p:txBody>
          <a:bodyPr vert="horz" wrap="square" lIns="0" tIns="12065" rIns="0" bIns="0" rtlCol="0">
            <a:spAutoFit/>
          </a:bodyPr>
          <a:lstStyle/>
          <a:p>
            <a:pPr marL="12700">
              <a:lnSpc>
                <a:spcPct val="100000"/>
              </a:lnSpc>
              <a:spcBef>
                <a:spcPts val="95"/>
              </a:spcBef>
            </a:pPr>
            <a:r>
              <a:rPr sz="1400" dirty="0">
                <a:solidFill>
                  <a:srgbClr val="585858"/>
                </a:solidFill>
                <a:latin typeface="Calibri"/>
                <a:cs typeface="Calibri"/>
              </a:rPr>
              <a:t>Drug</a:t>
            </a:r>
            <a:r>
              <a:rPr sz="1400" spc="-40" dirty="0">
                <a:solidFill>
                  <a:srgbClr val="585858"/>
                </a:solidFill>
                <a:latin typeface="Calibri"/>
                <a:cs typeface="Calibri"/>
              </a:rPr>
              <a:t> </a:t>
            </a:r>
            <a:r>
              <a:rPr sz="1400" spc="-10" dirty="0">
                <a:solidFill>
                  <a:srgbClr val="585858"/>
                </a:solidFill>
                <a:latin typeface="Calibri"/>
                <a:cs typeface="Calibri"/>
              </a:rPr>
              <a:t>prices</a:t>
            </a:r>
            <a:endParaRPr sz="1400">
              <a:latin typeface="Calibri"/>
              <a:cs typeface="Calibri"/>
            </a:endParaRPr>
          </a:p>
        </p:txBody>
      </p:sp>
      <p:sp>
        <p:nvSpPr>
          <p:cNvPr id="40" name="object 40"/>
          <p:cNvSpPr/>
          <p:nvPr/>
        </p:nvSpPr>
        <p:spPr>
          <a:xfrm>
            <a:off x="1785366" y="6522719"/>
            <a:ext cx="97790" cy="97790"/>
          </a:xfrm>
          <a:custGeom>
            <a:avLst/>
            <a:gdLst/>
            <a:ahLst/>
            <a:cxnLst/>
            <a:rect l="l" t="t" r="r" b="b"/>
            <a:pathLst>
              <a:path w="97789" h="97790">
                <a:moveTo>
                  <a:pt x="97536" y="0"/>
                </a:moveTo>
                <a:lnTo>
                  <a:pt x="0" y="0"/>
                </a:lnTo>
                <a:lnTo>
                  <a:pt x="0" y="97535"/>
                </a:lnTo>
                <a:lnTo>
                  <a:pt x="97536" y="97535"/>
                </a:lnTo>
                <a:lnTo>
                  <a:pt x="97536" y="0"/>
                </a:lnTo>
                <a:close/>
              </a:path>
            </a:pathLst>
          </a:custGeom>
          <a:solidFill>
            <a:srgbClr val="C0504D"/>
          </a:solidFill>
        </p:spPr>
        <p:txBody>
          <a:bodyPr wrap="square" lIns="0" tIns="0" rIns="0" bIns="0" rtlCol="0"/>
          <a:lstStyle/>
          <a:p>
            <a:endParaRPr/>
          </a:p>
        </p:txBody>
      </p:sp>
      <p:sp>
        <p:nvSpPr>
          <p:cNvPr id="41" name="object 41"/>
          <p:cNvSpPr txBox="1"/>
          <p:nvPr/>
        </p:nvSpPr>
        <p:spPr>
          <a:xfrm>
            <a:off x="1914577" y="6432005"/>
            <a:ext cx="1290320" cy="238760"/>
          </a:xfrm>
          <a:prstGeom prst="rect">
            <a:avLst/>
          </a:prstGeom>
        </p:spPr>
        <p:txBody>
          <a:bodyPr vert="horz" wrap="square" lIns="0" tIns="12065" rIns="0" bIns="0" rtlCol="0">
            <a:spAutoFit/>
          </a:bodyPr>
          <a:lstStyle/>
          <a:p>
            <a:pPr marL="12700">
              <a:lnSpc>
                <a:spcPct val="100000"/>
              </a:lnSpc>
              <a:spcBef>
                <a:spcPts val="95"/>
              </a:spcBef>
            </a:pPr>
            <a:r>
              <a:rPr sz="1400" dirty="0">
                <a:solidFill>
                  <a:srgbClr val="585858"/>
                </a:solidFill>
                <a:latin typeface="Calibri"/>
                <a:cs typeface="Calibri"/>
              </a:rPr>
              <a:t>Significant</a:t>
            </a:r>
            <a:r>
              <a:rPr sz="1400" spc="-80" dirty="0">
                <a:solidFill>
                  <a:srgbClr val="585858"/>
                </a:solidFill>
                <a:latin typeface="Calibri"/>
                <a:cs typeface="Calibri"/>
              </a:rPr>
              <a:t> </a:t>
            </a:r>
            <a:r>
              <a:rPr sz="1400" spc="-10" dirty="0">
                <a:solidFill>
                  <a:srgbClr val="585858"/>
                </a:solidFill>
                <a:latin typeface="Calibri"/>
                <a:cs typeface="Calibri"/>
              </a:rPr>
              <a:t>Threat</a:t>
            </a:r>
            <a:endParaRPr sz="1400">
              <a:latin typeface="Calibri"/>
              <a:cs typeface="Calibri"/>
            </a:endParaRPr>
          </a:p>
        </p:txBody>
      </p:sp>
      <p:sp>
        <p:nvSpPr>
          <p:cNvPr id="42" name="object 42"/>
          <p:cNvSpPr/>
          <p:nvPr/>
        </p:nvSpPr>
        <p:spPr>
          <a:xfrm>
            <a:off x="3480053" y="6522719"/>
            <a:ext cx="98425" cy="97790"/>
          </a:xfrm>
          <a:custGeom>
            <a:avLst/>
            <a:gdLst/>
            <a:ahLst/>
            <a:cxnLst/>
            <a:rect l="l" t="t" r="r" b="b"/>
            <a:pathLst>
              <a:path w="98425" h="97790">
                <a:moveTo>
                  <a:pt x="98298" y="0"/>
                </a:moveTo>
                <a:lnTo>
                  <a:pt x="0" y="0"/>
                </a:lnTo>
                <a:lnTo>
                  <a:pt x="0" y="97535"/>
                </a:lnTo>
                <a:lnTo>
                  <a:pt x="98298" y="97535"/>
                </a:lnTo>
                <a:lnTo>
                  <a:pt x="98298" y="0"/>
                </a:lnTo>
                <a:close/>
              </a:path>
            </a:pathLst>
          </a:custGeom>
          <a:solidFill>
            <a:srgbClr val="D99593"/>
          </a:solidFill>
        </p:spPr>
        <p:txBody>
          <a:bodyPr wrap="square" lIns="0" tIns="0" rIns="0" bIns="0" rtlCol="0"/>
          <a:lstStyle/>
          <a:p>
            <a:endParaRPr/>
          </a:p>
        </p:txBody>
      </p:sp>
      <p:sp>
        <p:nvSpPr>
          <p:cNvPr id="43" name="object 43"/>
          <p:cNvSpPr txBox="1"/>
          <p:nvPr/>
        </p:nvSpPr>
        <p:spPr>
          <a:xfrm>
            <a:off x="3609423" y="6432005"/>
            <a:ext cx="982980" cy="238760"/>
          </a:xfrm>
          <a:prstGeom prst="rect">
            <a:avLst/>
          </a:prstGeom>
        </p:spPr>
        <p:txBody>
          <a:bodyPr vert="horz" wrap="square" lIns="0" tIns="12065" rIns="0" bIns="0" rtlCol="0">
            <a:spAutoFit/>
          </a:bodyPr>
          <a:lstStyle/>
          <a:p>
            <a:pPr marL="12700">
              <a:lnSpc>
                <a:spcPct val="100000"/>
              </a:lnSpc>
              <a:spcBef>
                <a:spcPts val="95"/>
              </a:spcBef>
            </a:pPr>
            <a:r>
              <a:rPr sz="1400" dirty="0">
                <a:solidFill>
                  <a:srgbClr val="585858"/>
                </a:solidFill>
                <a:latin typeface="Calibri"/>
                <a:cs typeface="Calibri"/>
              </a:rPr>
              <a:t>Minor</a:t>
            </a:r>
            <a:r>
              <a:rPr sz="1400" spc="-45" dirty="0">
                <a:solidFill>
                  <a:srgbClr val="585858"/>
                </a:solidFill>
                <a:latin typeface="Calibri"/>
                <a:cs typeface="Calibri"/>
              </a:rPr>
              <a:t> </a:t>
            </a:r>
            <a:r>
              <a:rPr sz="1400" spc="-10" dirty="0">
                <a:solidFill>
                  <a:srgbClr val="585858"/>
                </a:solidFill>
                <a:latin typeface="Calibri"/>
                <a:cs typeface="Calibri"/>
              </a:rPr>
              <a:t>Threat</a:t>
            </a:r>
            <a:endParaRPr sz="1400">
              <a:latin typeface="Calibri"/>
              <a:cs typeface="Calibri"/>
            </a:endParaRPr>
          </a:p>
        </p:txBody>
      </p:sp>
      <p:sp>
        <p:nvSpPr>
          <p:cNvPr id="44" name="object 44"/>
          <p:cNvSpPr/>
          <p:nvPr/>
        </p:nvSpPr>
        <p:spPr>
          <a:xfrm>
            <a:off x="4868417" y="6522719"/>
            <a:ext cx="97790" cy="97790"/>
          </a:xfrm>
          <a:custGeom>
            <a:avLst/>
            <a:gdLst/>
            <a:ahLst/>
            <a:cxnLst/>
            <a:rect l="l" t="t" r="r" b="b"/>
            <a:pathLst>
              <a:path w="97789" h="97790">
                <a:moveTo>
                  <a:pt x="97536" y="0"/>
                </a:moveTo>
                <a:lnTo>
                  <a:pt x="0" y="0"/>
                </a:lnTo>
                <a:lnTo>
                  <a:pt x="0" y="97535"/>
                </a:lnTo>
                <a:lnTo>
                  <a:pt x="97536" y="97535"/>
                </a:lnTo>
                <a:lnTo>
                  <a:pt x="97536" y="0"/>
                </a:lnTo>
                <a:close/>
              </a:path>
            </a:pathLst>
          </a:custGeom>
          <a:solidFill>
            <a:srgbClr val="4F81BC"/>
          </a:solidFill>
        </p:spPr>
        <p:txBody>
          <a:bodyPr wrap="square" lIns="0" tIns="0" rIns="0" bIns="0" rtlCol="0"/>
          <a:lstStyle/>
          <a:p>
            <a:endParaRPr/>
          </a:p>
        </p:txBody>
      </p:sp>
      <p:sp>
        <p:nvSpPr>
          <p:cNvPr id="45" name="object 45"/>
          <p:cNvSpPr txBox="1"/>
          <p:nvPr/>
        </p:nvSpPr>
        <p:spPr>
          <a:xfrm>
            <a:off x="4997437" y="6432005"/>
            <a:ext cx="1924050" cy="238760"/>
          </a:xfrm>
          <a:prstGeom prst="rect">
            <a:avLst/>
          </a:prstGeom>
        </p:spPr>
        <p:txBody>
          <a:bodyPr vert="horz" wrap="square" lIns="0" tIns="12065" rIns="0" bIns="0" rtlCol="0">
            <a:spAutoFit/>
          </a:bodyPr>
          <a:lstStyle/>
          <a:p>
            <a:pPr marL="12700">
              <a:lnSpc>
                <a:spcPct val="100000"/>
              </a:lnSpc>
              <a:spcBef>
                <a:spcPts val="95"/>
              </a:spcBef>
            </a:pPr>
            <a:r>
              <a:rPr sz="1400" dirty="0">
                <a:solidFill>
                  <a:srgbClr val="585858"/>
                </a:solidFill>
                <a:latin typeface="Calibri"/>
                <a:cs typeface="Calibri"/>
              </a:rPr>
              <a:t>No</a:t>
            </a:r>
            <a:r>
              <a:rPr sz="1400" spc="5" dirty="0">
                <a:solidFill>
                  <a:srgbClr val="585858"/>
                </a:solidFill>
                <a:latin typeface="Calibri"/>
                <a:cs typeface="Calibri"/>
              </a:rPr>
              <a:t> </a:t>
            </a:r>
            <a:r>
              <a:rPr sz="1400" spc="-10" dirty="0">
                <a:solidFill>
                  <a:srgbClr val="585858"/>
                </a:solidFill>
                <a:latin typeface="Calibri"/>
                <a:cs typeface="Calibri"/>
              </a:rPr>
              <a:t>Threat/Positive</a:t>
            </a:r>
            <a:r>
              <a:rPr sz="1400" spc="15" dirty="0">
                <a:solidFill>
                  <a:srgbClr val="585858"/>
                </a:solidFill>
                <a:latin typeface="Calibri"/>
                <a:cs typeface="Calibri"/>
              </a:rPr>
              <a:t> </a:t>
            </a:r>
            <a:r>
              <a:rPr sz="1400" spc="-10" dirty="0">
                <a:solidFill>
                  <a:srgbClr val="585858"/>
                </a:solidFill>
                <a:latin typeface="Calibri"/>
                <a:cs typeface="Calibri"/>
              </a:rPr>
              <a:t>Impact</a:t>
            </a:r>
            <a:endParaRPr sz="1400">
              <a:latin typeface="Calibri"/>
              <a:cs typeface="Calibri"/>
            </a:endParaRPr>
          </a:p>
        </p:txBody>
      </p:sp>
      <p:grpSp>
        <p:nvGrpSpPr>
          <p:cNvPr id="46" name="object 46"/>
          <p:cNvGrpSpPr/>
          <p:nvPr/>
        </p:nvGrpSpPr>
        <p:grpSpPr>
          <a:xfrm>
            <a:off x="8861783" y="3579914"/>
            <a:ext cx="2553335" cy="1327785"/>
            <a:chOff x="8861783" y="3579914"/>
            <a:chExt cx="2553335" cy="1327785"/>
          </a:xfrm>
        </p:grpSpPr>
        <p:pic>
          <p:nvPicPr>
            <p:cNvPr id="47" name="object 47"/>
            <p:cNvPicPr/>
            <p:nvPr/>
          </p:nvPicPr>
          <p:blipFill>
            <a:blip r:embed="rId2" cstate="print"/>
            <a:stretch>
              <a:fillRect/>
            </a:stretch>
          </p:blipFill>
          <p:spPr>
            <a:xfrm>
              <a:off x="10534562" y="3588414"/>
              <a:ext cx="228975" cy="231168"/>
            </a:xfrm>
            <a:prstGeom prst="rect">
              <a:avLst/>
            </a:prstGeom>
          </p:spPr>
        </p:pic>
        <p:sp>
          <p:nvSpPr>
            <p:cNvPr id="48" name="object 48"/>
            <p:cNvSpPr/>
            <p:nvPr/>
          </p:nvSpPr>
          <p:spPr>
            <a:xfrm>
              <a:off x="10420075" y="3848478"/>
              <a:ext cx="458470" cy="231775"/>
            </a:xfrm>
            <a:custGeom>
              <a:avLst/>
              <a:gdLst/>
              <a:ahLst/>
              <a:cxnLst/>
              <a:rect l="l" t="t" r="r" b="b"/>
              <a:pathLst>
                <a:path w="458470" h="231775">
                  <a:moveTo>
                    <a:pt x="457951" y="231168"/>
                  </a:moveTo>
                  <a:lnTo>
                    <a:pt x="0" y="231168"/>
                  </a:lnTo>
                  <a:lnTo>
                    <a:pt x="0" y="115584"/>
                  </a:lnTo>
                  <a:lnTo>
                    <a:pt x="13282" y="79012"/>
                  </a:lnTo>
                  <a:lnTo>
                    <a:pt x="47986" y="52645"/>
                  </a:lnTo>
                  <a:lnTo>
                    <a:pt x="104604" y="24651"/>
                  </a:lnTo>
                  <a:lnTo>
                    <a:pt x="158136" y="8533"/>
                  </a:lnTo>
                  <a:lnTo>
                    <a:pt x="205362" y="1038"/>
                  </a:lnTo>
                  <a:lnTo>
                    <a:pt x="228975" y="0"/>
                  </a:lnTo>
                  <a:lnTo>
                    <a:pt x="254198" y="1038"/>
                  </a:lnTo>
                  <a:lnTo>
                    <a:pt x="301425" y="8533"/>
                  </a:lnTo>
                  <a:lnTo>
                    <a:pt x="353347" y="24245"/>
                  </a:lnTo>
                  <a:lnTo>
                    <a:pt x="409964" y="51425"/>
                  </a:lnTo>
                  <a:lnTo>
                    <a:pt x="444669" y="79012"/>
                  </a:lnTo>
                  <a:lnTo>
                    <a:pt x="457951" y="115584"/>
                  </a:lnTo>
                  <a:lnTo>
                    <a:pt x="457951" y="231168"/>
                  </a:lnTo>
                  <a:close/>
                </a:path>
              </a:pathLst>
            </a:custGeom>
            <a:solidFill>
              <a:srgbClr val="4F81BC"/>
            </a:solidFill>
          </p:spPr>
          <p:txBody>
            <a:bodyPr wrap="square" lIns="0" tIns="0" rIns="0" bIns="0" rtlCol="0"/>
            <a:lstStyle/>
            <a:p>
              <a:endParaRPr/>
            </a:p>
          </p:txBody>
        </p:sp>
        <p:pic>
          <p:nvPicPr>
            <p:cNvPr id="49" name="object 49"/>
            <p:cNvPicPr/>
            <p:nvPr/>
          </p:nvPicPr>
          <p:blipFill>
            <a:blip r:embed="rId3" cstate="print"/>
            <a:stretch>
              <a:fillRect/>
            </a:stretch>
          </p:blipFill>
          <p:spPr>
            <a:xfrm>
              <a:off x="10014875" y="3584603"/>
              <a:ext cx="228975" cy="231168"/>
            </a:xfrm>
            <a:prstGeom prst="rect">
              <a:avLst/>
            </a:prstGeom>
          </p:spPr>
        </p:pic>
        <p:sp>
          <p:nvSpPr>
            <p:cNvPr id="50" name="object 50"/>
            <p:cNvSpPr/>
            <p:nvPr/>
          </p:nvSpPr>
          <p:spPr>
            <a:xfrm>
              <a:off x="9900387" y="3844668"/>
              <a:ext cx="458470" cy="231775"/>
            </a:xfrm>
            <a:custGeom>
              <a:avLst/>
              <a:gdLst/>
              <a:ahLst/>
              <a:cxnLst/>
              <a:rect l="l" t="t" r="r" b="b"/>
              <a:pathLst>
                <a:path w="458470" h="231775">
                  <a:moveTo>
                    <a:pt x="457951" y="231168"/>
                  </a:moveTo>
                  <a:lnTo>
                    <a:pt x="0" y="231168"/>
                  </a:lnTo>
                  <a:lnTo>
                    <a:pt x="0" y="115584"/>
                  </a:lnTo>
                  <a:lnTo>
                    <a:pt x="13282" y="79012"/>
                  </a:lnTo>
                  <a:lnTo>
                    <a:pt x="47986" y="52645"/>
                  </a:lnTo>
                  <a:lnTo>
                    <a:pt x="104604" y="24651"/>
                  </a:lnTo>
                  <a:lnTo>
                    <a:pt x="158136" y="8533"/>
                  </a:lnTo>
                  <a:lnTo>
                    <a:pt x="205362" y="1038"/>
                  </a:lnTo>
                  <a:lnTo>
                    <a:pt x="228975" y="0"/>
                  </a:lnTo>
                  <a:lnTo>
                    <a:pt x="254198" y="1038"/>
                  </a:lnTo>
                  <a:lnTo>
                    <a:pt x="301425" y="8533"/>
                  </a:lnTo>
                  <a:lnTo>
                    <a:pt x="353347" y="24245"/>
                  </a:lnTo>
                  <a:lnTo>
                    <a:pt x="409964" y="51425"/>
                  </a:lnTo>
                  <a:lnTo>
                    <a:pt x="444669" y="79012"/>
                  </a:lnTo>
                  <a:lnTo>
                    <a:pt x="457951" y="115584"/>
                  </a:lnTo>
                  <a:lnTo>
                    <a:pt x="457951" y="231168"/>
                  </a:lnTo>
                  <a:close/>
                </a:path>
              </a:pathLst>
            </a:custGeom>
            <a:solidFill>
              <a:srgbClr val="4F81BC"/>
            </a:solidFill>
          </p:spPr>
          <p:txBody>
            <a:bodyPr wrap="square" lIns="0" tIns="0" rIns="0" bIns="0" rtlCol="0"/>
            <a:lstStyle/>
            <a:p>
              <a:endParaRPr/>
            </a:p>
          </p:txBody>
        </p:sp>
        <p:pic>
          <p:nvPicPr>
            <p:cNvPr id="51" name="object 51"/>
            <p:cNvPicPr/>
            <p:nvPr/>
          </p:nvPicPr>
          <p:blipFill>
            <a:blip r:embed="rId3" cstate="print"/>
            <a:stretch>
              <a:fillRect/>
            </a:stretch>
          </p:blipFill>
          <p:spPr>
            <a:xfrm>
              <a:off x="11053742" y="3579914"/>
              <a:ext cx="229226" cy="230917"/>
            </a:xfrm>
            <a:prstGeom prst="rect">
              <a:avLst/>
            </a:prstGeom>
          </p:spPr>
        </p:pic>
        <p:sp>
          <p:nvSpPr>
            <p:cNvPr id="52" name="object 52"/>
            <p:cNvSpPr/>
            <p:nvPr/>
          </p:nvSpPr>
          <p:spPr>
            <a:xfrm>
              <a:off x="10939129" y="3839696"/>
              <a:ext cx="458470" cy="231140"/>
            </a:xfrm>
            <a:custGeom>
              <a:avLst/>
              <a:gdLst/>
              <a:ahLst/>
              <a:cxnLst/>
              <a:rect l="l" t="t" r="r" b="b"/>
              <a:pathLst>
                <a:path w="458470" h="231139">
                  <a:moveTo>
                    <a:pt x="458452" y="230917"/>
                  </a:moveTo>
                  <a:lnTo>
                    <a:pt x="0" y="230917"/>
                  </a:lnTo>
                  <a:lnTo>
                    <a:pt x="0" y="115458"/>
                  </a:lnTo>
                  <a:lnTo>
                    <a:pt x="13296" y="78926"/>
                  </a:lnTo>
                  <a:lnTo>
                    <a:pt x="48039" y="52587"/>
                  </a:lnTo>
                  <a:lnTo>
                    <a:pt x="104718" y="24625"/>
                  </a:lnTo>
                  <a:lnTo>
                    <a:pt x="158309" y="8524"/>
                  </a:lnTo>
                  <a:lnTo>
                    <a:pt x="205587" y="1037"/>
                  </a:lnTo>
                  <a:lnTo>
                    <a:pt x="229226" y="0"/>
                  </a:lnTo>
                  <a:lnTo>
                    <a:pt x="254477" y="1037"/>
                  </a:lnTo>
                  <a:lnTo>
                    <a:pt x="301754" y="8524"/>
                  </a:lnTo>
                  <a:lnTo>
                    <a:pt x="353733" y="24219"/>
                  </a:lnTo>
                  <a:lnTo>
                    <a:pt x="410413" y="51370"/>
                  </a:lnTo>
                  <a:lnTo>
                    <a:pt x="445155" y="78926"/>
                  </a:lnTo>
                  <a:lnTo>
                    <a:pt x="458452" y="115458"/>
                  </a:lnTo>
                  <a:lnTo>
                    <a:pt x="458452" y="230917"/>
                  </a:lnTo>
                  <a:close/>
                </a:path>
              </a:pathLst>
            </a:custGeom>
            <a:solidFill>
              <a:srgbClr val="4F81BC"/>
            </a:solidFill>
          </p:spPr>
          <p:txBody>
            <a:bodyPr wrap="square" lIns="0" tIns="0" rIns="0" bIns="0" rtlCol="0"/>
            <a:lstStyle/>
            <a:p>
              <a:endParaRPr/>
            </a:p>
          </p:txBody>
        </p:sp>
        <p:pic>
          <p:nvPicPr>
            <p:cNvPr id="53" name="object 53"/>
            <p:cNvPicPr/>
            <p:nvPr/>
          </p:nvPicPr>
          <p:blipFill>
            <a:blip r:embed="rId2" cstate="print"/>
            <a:stretch>
              <a:fillRect/>
            </a:stretch>
          </p:blipFill>
          <p:spPr>
            <a:xfrm>
              <a:off x="9495451" y="3586890"/>
              <a:ext cx="229226" cy="231168"/>
            </a:xfrm>
            <a:prstGeom prst="rect">
              <a:avLst/>
            </a:prstGeom>
          </p:spPr>
        </p:pic>
        <p:sp>
          <p:nvSpPr>
            <p:cNvPr id="54" name="object 54"/>
            <p:cNvSpPr/>
            <p:nvPr/>
          </p:nvSpPr>
          <p:spPr>
            <a:xfrm>
              <a:off x="9380838" y="3846954"/>
              <a:ext cx="458470" cy="231775"/>
            </a:xfrm>
            <a:custGeom>
              <a:avLst/>
              <a:gdLst/>
              <a:ahLst/>
              <a:cxnLst/>
              <a:rect l="l" t="t" r="r" b="b"/>
              <a:pathLst>
                <a:path w="458470" h="231775">
                  <a:moveTo>
                    <a:pt x="458452" y="231168"/>
                  </a:moveTo>
                  <a:lnTo>
                    <a:pt x="0" y="231168"/>
                  </a:lnTo>
                  <a:lnTo>
                    <a:pt x="0" y="115584"/>
                  </a:lnTo>
                  <a:lnTo>
                    <a:pt x="13296" y="79012"/>
                  </a:lnTo>
                  <a:lnTo>
                    <a:pt x="48039" y="52645"/>
                  </a:lnTo>
                  <a:lnTo>
                    <a:pt x="104718" y="24651"/>
                  </a:lnTo>
                  <a:lnTo>
                    <a:pt x="158309" y="8533"/>
                  </a:lnTo>
                  <a:lnTo>
                    <a:pt x="205587" y="1038"/>
                  </a:lnTo>
                  <a:lnTo>
                    <a:pt x="229226" y="0"/>
                  </a:lnTo>
                  <a:lnTo>
                    <a:pt x="254477" y="1038"/>
                  </a:lnTo>
                  <a:lnTo>
                    <a:pt x="301754" y="8533"/>
                  </a:lnTo>
                  <a:lnTo>
                    <a:pt x="353733" y="24245"/>
                  </a:lnTo>
                  <a:lnTo>
                    <a:pt x="410413" y="51425"/>
                  </a:lnTo>
                  <a:lnTo>
                    <a:pt x="445155" y="79012"/>
                  </a:lnTo>
                  <a:lnTo>
                    <a:pt x="458452" y="115584"/>
                  </a:lnTo>
                  <a:lnTo>
                    <a:pt x="458452" y="231168"/>
                  </a:lnTo>
                  <a:close/>
                </a:path>
              </a:pathLst>
            </a:custGeom>
            <a:solidFill>
              <a:srgbClr val="4F81BC"/>
            </a:solidFill>
          </p:spPr>
          <p:txBody>
            <a:bodyPr wrap="square" lIns="0" tIns="0" rIns="0" bIns="0" rtlCol="0"/>
            <a:lstStyle/>
            <a:p>
              <a:endParaRPr/>
            </a:p>
          </p:txBody>
        </p:sp>
        <p:pic>
          <p:nvPicPr>
            <p:cNvPr id="55" name="object 55"/>
            <p:cNvPicPr/>
            <p:nvPr/>
          </p:nvPicPr>
          <p:blipFill>
            <a:blip r:embed="rId3" cstate="print"/>
            <a:stretch>
              <a:fillRect/>
            </a:stretch>
          </p:blipFill>
          <p:spPr>
            <a:xfrm>
              <a:off x="8976271" y="3584603"/>
              <a:ext cx="228975" cy="231168"/>
            </a:xfrm>
            <a:prstGeom prst="rect">
              <a:avLst/>
            </a:prstGeom>
          </p:spPr>
        </p:pic>
        <p:sp>
          <p:nvSpPr>
            <p:cNvPr id="56" name="object 56"/>
            <p:cNvSpPr/>
            <p:nvPr/>
          </p:nvSpPr>
          <p:spPr>
            <a:xfrm>
              <a:off x="8861783" y="3844668"/>
              <a:ext cx="458470" cy="231775"/>
            </a:xfrm>
            <a:custGeom>
              <a:avLst/>
              <a:gdLst/>
              <a:ahLst/>
              <a:cxnLst/>
              <a:rect l="l" t="t" r="r" b="b"/>
              <a:pathLst>
                <a:path w="458470" h="231775">
                  <a:moveTo>
                    <a:pt x="457951" y="231168"/>
                  </a:moveTo>
                  <a:lnTo>
                    <a:pt x="0" y="231168"/>
                  </a:lnTo>
                  <a:lnTo>
                    <a:pt x="0" y="115584"/>
                  </a:lnTo>
                  <a:lnTo>
                    <a:pt x="13282" y="79012"/>
                  </a:lnTo>
                  <a:lnTo>
                    <a:pt x="47986" y="52645"/>
                  </a:lnTo>
                  <a:lnTo>
                    <a:pt x="104604" y="24651"/>
                  </a:lnTo>
                  <a:lnTo>
                    <a:pt x="158136" y="8533"/>
                  </a:lnTo>
                  <a:lnTo>
                    <a:pt x="205362" y="1038"/>
                  </a:lnTo>
                  <a:lnTo>
                    <a:pt x="228975" y="0"/>
                  </a:lnTo>
                  <a:lnTo>
                    <a:pt x="254198" y="1038"/>
                  </a:lnTo>
                  <a:lnTo>
                    <a:pt x="301425" y="8533"/>
                  </a:lnTo>
                  <a:lnTo>
                    <a:pt x="353347" y="24245"/>
                  </a:lnTo>
                  <a:lnTo>
                    <a:pt x="409964" y="51425"/>
                  </a:lnTo>
                  <a:lnTo>
                    <a:pt x="444669" y="79012"/>
                  </a:lnTo>
                  <a:lnTo>
                    <a:pt x="457951" y="115584"/>
                  </a:lnTo>
                  <a:lnTo>
                    <a:pt x="457951" y="231168"/>
                  </a:lnTo>
                  <a:close/>
                </a:path>
              </a:pathLst>
            </a:custGeom>
            <a:solidFill>
              <a:srgbClr val="4F81BC"/>
            </a:solidFill>
          </p:spPr>
          <p:txBody>
            <a:bodyPr wrap="square" lIns="0" tIns="0" rIns="0" bIns="0" rtlCol="0"/>
            <a:lstStyle/>
            <a:p>
              <a:endParaRPr/>
            </a:p>
          </p:txBody>
        </p:sp>
        <p:pic>
          <p:nvPicPr>
            <p:cNvPr id="57" name="object 57"/>
            <p:cNvPicPr/>
            <p:nvPr/>
          </p:nvPicPr>
          <p:blipFill>
            <a:blip r:embed="rId4" cstate="print"/>
            <a:stretch>
              <a:fillRect/>
            </a:stretch>
          </p:blipFill>
          <p:spPr>
            <a:xfrm>
              <a:off x="10549052" y="4319282"/>
              <a:ext cx="229727" cy="228153"/>
            </a:xfrm>
            <a:prstGeom prst="rect">
              <a:avLst/>
            </a:prstGeom>
          </p:spPr>
        </p:pic>
        <p:sp>
          <p:nvSpPr>
            <p:cNvPr id="58" name="object 58"/>
            <p:cNvSpPr/>
            <p:nvPr/>
          </p:nvSpPr>
          <p:spPr>
            <a:xfrm>
              <a:off x="10434187" y="4575955"/>
              <a:ext cx="459740" cy="228600"/>
            </a:xfrm>
            <a:custGeom>
              <a:avLst/>
              <a:gdLst/>
              <a:ahLst/>
              <a:cxnLst/>
              <a:rect l="l" t="t" r="r" b="b"/>
              <a:pathLst>
                <a:path w="459740" h="228600">
                  <a:moveTo>
                    <a:pt x="459454" y="228153"/>
                  </a:moveTo>
                  <a:lnTo>
                    <a:pt x="0" y="228153"/>
                  </a:lnTo>
                  <a:lnTo>
                    <a:pt x="0" y="114076"/>
                  </a:lnTo>
                  <a:lnTo>
                    <a:pt x="13325" y="77982"/>
                  </a:lnTo>
                  <a:lnTo>
                    <a:pt x="48144" y="51958"/>
                  </a:lnTo>
                  <a:lnTo>
                    <a:pt x="104947" y="24330"/>
                  </a:lnTo>
                  <a:lnTo>
                    <a:pt x="158655" y="8422"/>
                  </a:lnTo>
                  <a:lnTo>
                    <a:pt x="206036" y="1024"/>
                  </a:lnTo>
                  <a:lnTo>
                    <a:pt x="229727" y="0"/>
                  </a:lnTo>
                  <a:lnTo>
                    <a:pt x="255033" y="1024"/>
                  </a:lnTo>
                  <a:lnTo>
                    <a:pt x="302414" y="8422"/>
                  </a:lnTo>
                  <a:lnTo>
                    <a:pt x="354506" y="23929"/>
                  </a:lnTo>
                  <a:lnTo>
                    <a:pt x="411310" y="50755"/>
                  </a:lnTo>
                  <a:lnTo>
                    <a:pt x="446128" y="77982"/>
                  </a:lnTo>
                  <a:lnTo>
                    <a:pt x="459454" y="114076"/>
                  </a:lnTo>
                  <a:lnTo>
                    <a:pt x="459454" y="228153"/>
                  </a:lnTo>
                  <a:close/>
                </a:path>
              </a:pathLst>
            </a:custGeom>
            <a:solidFill>
              <a:srgbClr val="FFFFFF"/>
            </a:solidFill>
          </p:spPr>
          <p:txBody>
            <a:bodyPr wrap="square" lIns="0" tIns="0" rIns="0" bIns="0" rtlCol="0"/>
            <a:lstStyle/>
            <a:p>
              <a:endParaRPr/>
            </a:p>
          </p:txBody>
        </p:sp>
        <p:pic>
          <p:nvPicPr>
            <p:cNvPr id="59" name="object 59"/>
            <p:cNvPicPr/>
            <p:nvPr/>
          </p:nvPicPr>
          <p:blipFill>
            <a:blip r:embed="rId5" cstate="print"/>
            <a:stretch>
              <a:fillRect/>
            </a:stretch>
          </p:blipFill>
          <p:spPr>
            <a:xfrm>
              <a:off x="10027339" y="4314828"/>
              <a:ext cx="229977" cy="228404"/>
            </a:xfrm>
            <a:prstGeom prst="rect">
              <a:avLst/>
            </a:prstGeom>
          </p:spPr>
        </p:pic>
        <p:sp>
          <p:nvSpPr>
            <p:cNvPr id="60" name="object 60"/>
            <p:cNvSpPr/>
            <p:nvPr/>
          </p:nvSpPr>
          <p:spPr>
            <a:xfrm>
              <a:off x="9912350" y="4571783"/>
              <a:ext cx="460375" cy="228600"/>
            </a:xfrm>
            <a:custGeom>
              <a:avLst/>
              <a:gdLst/>
              <a:ahLst/>
              <a:cxnLst/>
              <a:rect l="l" t="t" r="r" b="b"/>
              <a:pathLst>
                <a:path w="460375" h="228600">
                  <a:moveTo>
                    <a:pt x="459955" y="228404"/>
                  </a:moveTo>
                  <a:lnTo>
                    <a:pt x="0" y="228404"/>
                  </a:lnTo>
                  <a:lnTo>
                    <a:pt x="0" y="114202"/>
                  </a:lnTo>
                  <a:lnTo>
                    <a:pt x="13340" y="78067"/>
                  </a:lnTo>
                  <a:lnTo>
                    <a:pt x="48196" y="52015"/>
                  </a:lnTo>
                  <a:lnTo>
                    <a:pt x="105062" y="24357"/>
                  </a:lnTo>
                  <a:lnTo>
                    <a:pt x="158828" y="8431"/>
                  </a:lnTo>
                  <a:lnTo>
                    <a:pt x="206261" y="1026"/>
                  </a:lnTo>
                  <a:lnTo>
                    <a:pt x="229977" y="0"/>
                  </a:lnTo>
                  <a:lnTo>
                    <a:pt x="255311" y="1026"/>
                  </a:lnTo>
                  <a:lnTo>
                    <a:pt x="302744" y="8431"/>
                  </a:lnTo>
                  <a:lnTo>
                    <a:pt x="354893" y="23955"/>
                  </a:lnTo>
                  <a:lnTo>
                    <a:pt x="411759" y="50811"/>
                  </a:lnTo>
                  <a:lnTo>
                    <a:pt x="446615" y="78067"/>
                  </a:lnTo>
                  <a:lnTo>
                    <a:pt x="459955" y="114202"/>
                  </a:lnTo>
                  <a:lnTo>
                    <a:pt x="459955" y="228404"/>
                  </a:lnTo>
                  <a:close/>
                </a:path>
              </a:pathLst>
            </a:custGeom>
            <a:solidFill>
              <a:srgbClr val="4F81BC"/>
            </a:solidFill>
          </p:spPr>
          <p:txBody>
            <a:bodyPr wrap="square" lIns="0" tIns="0" rIns="0" bIns="0" rtlCol="0"/>
            <a:lstStyle/>
            <a:p>
              <a:endParaRPr/>
            </a:p>
          </p:txBody>
        </p:sp>
        <p:pic>
          <p:nvPicPr>
            <p:cNvPr id="61" name="object 61"/>
            <p:cNvPicPr/>
            <p:nvPr/>
          </p:nvPicPr>
          <p:blipFill>
            <a:blip r:embed="rId6" cstate="print"/>
            <a:stretch>
              <a:fillRect/>
            </a:stretch>
          </p:blipFill>
          <p:spPr>
            <a:xfrm>
              <a:off x="11070261" y="4310256"/>
              <a:ext cx="229727" cy="228404"/>
            </a:xfrm>
            <a:prstGeom prst="rect">
              <a:avLst/>
            </a:prstGeom>
          </p:spPr>
        </p:pic>
        <p:sp>
          <p:nvSpPr>
            <p:cNvPr id="62" name="object 62"/>
            <p:cNvSpPr/>
            <p:nvPr/>
          </p:nvSpPr>
          <p:spPr>
            <a:xfrm>
              <a:off x="10955398" y="4567211"/>
              <a:ext cx="459740" cy="228600"/>
            </a:xfrm>
            <a:custGeom>
              <a:avLst/>
              <a:gdLst/>
              <a:ahLst/>
              <a:cxnLst/>
              <a:rect l="l" t="t" r="r" b="b"/>
              <a:pathLst>
                <a:path w="459740" h="228600">
                  <a:moveTo>
                    <a:pt x="459454" y="228404"/>
                  </a:moveTo>
                  <a:lnTo>
                    <a:pt x="0" y="228404"/>
                  </a:lnTo>
                  <a:lnTo>
                    <a:pt x="0" y="114202"/>
                  </a:lnTo>
                  <a:lnTo>
                    <a:pt x="13325" y="78067"/>
                  </a:lnTo>
                  <a:lnTo>
                    <a:pt x="48144" y="52015"/>
                  </a:lnTo>
                  <a:lnTo>
                    <a:pt x="104947" y="24357"/>
                  </a:lnTo>
                  <a:lnTo>
                    <a:pt x="158655" y="8431"/>
                  </a:lnTo>
                  <a:lnTo>
                    <a:pt x="206036" y="1026"/>
                  </a:lnTo>
                  <a:lnTo>
                    <a:pt x="229727" y="0"/>
                  </a:lnTo>
                  <a:lnTo>
                    <a:pt x="255033" y="1026"/>
                  </a:lnTo>
                  <a:lnTo>
                    <a:pt x="302414" y="8431"/>
                  </a:lnTo>
                  <a:lnTo>
                    <a:pt x="354506" y="23955"/>
                  </a:lnTo>
                  <a:lnTo>
                    <a:pt x="411310" y="50811"/>
                  </a:lnTo>
                  <a:lnTo>
                    <a:pt x="446128" y="78067"/>
                  </a:lnTo>
                  <a:lnTo>
                    <a:pt x="459454" y="114202"/>
                  </a:lnTo>
                  <a:lnTo>
                    <a:pt x="459454" y="228404"/>
                  </a:lnTo>
                  <a:close/>
                </a:path>
              </a:pathLst>
            </a:custGeom>
            <a:solidFill>
              <a:srgbClr val="FFFFFF"/>
            </a:solidFill>
          </p:spPr>
          <p:txBody>
            <a:bodyPr wrap="square" lIns="0" tIns="0" rIns="0" bIns="0" rtlCol="0"/>
            <a:lstStyle/>
            <a:p>
              <a:endParaRPr/>
            </a:p>
          </p:txBody>
        </p:sp>
        <p:pic>
          <p:nvPicPr>
            <p:cNvPr id="63" name="object 63"/>
            <p:cNvPicPr/>
            <p:nvPr/>
          </p:nvPicPr>
          <p:blipFill>
            <a:blip r:embed="rId3" cstate="print"/>
            <a:stretch>
              <a:fillRect/>
            </a:stretch>
          </p:blipFill>
          <p:spPr>
            <a:xfrm>
              <a:off x="9506131" y="4317758"/>
              <a:ext cx="229977" cy="228153"/>
            </a:xfrm>
            <a:prstGeom prst="rect">
              <a:avLst/>
            </a:prstGeom>
          </p:spPr>
        </p:pic>
        <p:sp>
          <p:nvSpPr>
            <p:cNvPr id="64" name="object 64"/>
            <p:cNvSpPr/>
            <p:nvPr/>
          </p:nvSpPr>
          <p:spPr>
            <a:xfrm>
              <a:off x="9391142" y="4574431"/>
              <a:ext cx="460375" cy="228600"/>
            </a:xfrm>
            <a:custGeom>
              <a:avLst/>
              <a:gdLst/>
              <a:ahLst/>
              <a:cxnLst/>
              <a:rect l="l" t="t" r="r" b="b"/>
              <a:pathLst>
                <a:path w="460375" h="228600">
                  <a:moveTo>
                    <a:pt x="459955" y="228153"/>
                  </a:moveTo>
                  <a:lnTo>
                    <a:pt x="0" y="228153"/>
                  </a:lnTo>
                  <a:lnTo>
                    <a:pt x="0" y="114076"/>
                  </a:lnTo>
                  <a:lnTo>
                    <a:pt x="13340" y="77982"/>
                  </a:lnTo>
                  <a:lnTo>
                    <a:pt x="48196" y="51958"/>
                  </a:lnTo>
                  <a:lnTo>
                    <a:pt x="105062" y="24330"/>
                  </a:lnTo>
                  <a:lnTo>
                    <a:pt x="158828" y="8422"/>
                  </a:lnTo>
                  <a:lnTo>
                    <a:pt x="206261" y="1024"/>
                  </a:lnTo>
                  <a:lnTo>
                    <a:pt x="229977" y="0"/>
                  </a:lnTo>
                  <a:lnTo>
                    <a:pt x="255311" y="1024"/>
                  </a:lnTo>
                  <a:lnTo>
                    <a:pt x="302744" y="8422"/>
                  </a:lnTo>
                  <a:lnTo>
                    <a:pt x="354893" y="23929"/>
                  </a:lnTo>
                  <a:lnTo>
                    <a:pt x="411759" y="50755"/>
                  </a:lnTo>
                  <a:lnTo>
                    <a:pt x="446615" y="77982"/>
                  </a:lnTo>
                  <a:lnTo>
                    <a:pt x="459955" y="114076"/>
                  </a:lnTo>
                  <a:lnTo>
                    <a:pt x="459955" y="228153"/>
                  </a:lnTo>
                  <a:close/>
                </a:path>
              </a:pathLst>
            </a:custGeom>
            <a:solidFill>
              <a:srgbClr val="4F81BC"/>
            </a:solidFill>
          </p:spPr>
          <p:txBody>
            <a:bodyPr wrap="square" lIns="0" tIns="0" rIns="0" bIns="0" rtlCol="0"/>
            <a:lstStyle/>
            <a:p>
              <a:endParaRPr/>
            </a:p>
          </p:txBody>
        </p:sp>
        <p:pic>
          <p:nvPicPr>
            <p:cNvPr id="65" name="object 65"/>
            <p:cNvPicPr/>
            <p:nvPr/>
          </p:nvPicPr>
          <p:blipFill>
            <a:blip r:embed="rId3" cstate="print"/>
            <a:stretch>
              <a:fillRect/>
            </a:stretch>
          </p:blipFill>
          <p:spPr>
            <a:xfrm>
              <a:off x="8984667" y="4314827"/>
              <a:ext cx="229727" cy="228404"/>
            </a:xfrm>
            <a:prstGeom prst="rect">
              <a:avLst/>
            </a:prstGeom>
          </p:spPr>
        </p:pic>
        <p:sp>
          <p:nvSpPr>
            <p:cNvPr id="66" name="object 66"/>
            <p:cNvSpPr/>
            <p:nvPr/>
          </p:nvSpPr>
          <p:spPr>
            <a:xfrm>
              <a:off x="8869803" y="4571782"/>
              <a:ext cx="459740" cy="228600"/>
            </a:xfrm>
            <a:custGeom>
              <a:avLst/>
              <a:gdLst/>
              <a:ahLst/>
              <a:cxnLst/>
              <a:rect l="l" t="t" r="r" b="b"/>
              <a:pathLst>
                <a:path w="459740" h="228600">
                  <a:moveTo>
                    <a:pt x="459454" y="228404"/>
                  </a:moveTo>
                  <a:lnTo>
                    <a:pt x="0" y="228404"/>
                  </a:lnTo>
                  <a:lnTo>
                    <a:pt x="0" y="114202"/>
                  </a:lnTo>
                  <a:lnTo>
                    <a:pt x="13325" y="78067"/>
                  </a:lnTo>
                  <a:lnTo>
                    <a:pt x="48144" y="52015"/>
                  </a:lnTo>
                  <a:lnTo>
                    <a:pt x="104947" y="24357"/>
                  </a:lnTo>
                  <a:lnTo>
                    <a:pt x="158655" y="8431"/>
                  </a:lnTo>
                  <a:lnTo>
                    <a:pt x="206036" y="1026"/>
                  </a:lnTo>
                  <a:lnTo>
                    <a:pt x="229727" y="0"/>
                  </a:lnTo>
                  <a:lnTo>
                    <a:pt x="255033" y="1026"/>
                  </a:lnTo>
                  <a:lnTo>
                    <a:pt x="302414" y="8431"/>
                  </a:lnTo>
                  <a:lnTo>
                    <a:pt x="354506" y="23955"/>
                  </a:lnTo>
                  <a:lnTo>
                    <a:pt x="411310" y="50811"/>
                  </a:lnTo>
                  <a:lnTo>
                    <a:pt x="446128" y="78067"/>
                  </a:lnTo>
                  <a:lnTo>
                    <a:pt x="459454" y="114202"/>
                  </a:lnTo>
                  <a:lnTo>
                    <a:pt x="459454" y="228404"/>
                  </a:lnTo>
                  <a:close/>
                </a:path>
              </a:pathLst>
            </a:custGeom>
            <a:solidFill>
              <a:srgbClr val="4F81BC"/>
            </a:solidFill>
          </p:spPr>
          <p:txBody>
            <a:bodyPr wrap="square" lIns="0" tIns="0" rIns="0" bIns="0" rtlCol="0"/>
            <a:lstStyle/>
            <a:p>
              <a:endParaRPr/>
            </a:p>
          </p:txBody>
        </p:sp>
        <p:pic>
          <p:nvPicPr>
            <p:cNvPr id="67" name="object 67"/>
            <p:cNvPicPr/>
            <p:nvPr/>
          </p:nvPicPr>
          <p:blipFill>
            <a:blip r:embed="rId7" cstate="print"/>
            <a:stretch>
              <a:fillRect/>
            </a:stretch>
          </p:blipFill>
          <p:spPr>
            <a:xfrm>
              <a:off x="10302240" y="4212336"/>
              <a:ext cx="365873" cy="694943"/>
            </a:xfrm>
            <a:prstGeom prst="rect">
              <a:avLst/>
            </a:prstGeom>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483108"/>
                </a:moveTo>
                <a:lnTo>
                  <a:pt x="7498080" y="483108"/>
                </a:lnTo>
                <a:lnTo>
                  <a:pt x="7498080" y="6858000"/>
                </a:lnTo>
                <a:lnTo>
                  <a:pt x="12192000" y="6858000"/>
                </a:lnTo>
                <a:lnTo>
                  <a:pt x="12192000" y="483108"/>
                </a:lnTo>
                <a:close/>
              </a:path>
              <a:path w="12192000" h="6858000">
                <a:moveTo>
                  <a:pt x="12192000" y="0"/>
                </a:moveTo>
                <a:lnTo>
                  <a:pt x="0" y="0"/>
                </a:lnTo>
                <a:lnTo>
                  <a:pt x="0" y="396240"/>
                </a:lnTo>
                <a:lnTo>
                  <a:pt x="12192000" y="396240"/>
                </a:lnTo>
                <a:lnTo>
                  <a:pt x="12192000" y="0"/>
                </a:lnTo>
                <a:close/>
              </a:path>
            </a:pathLst>
          </a:custGeom>
          <a:solidFill>
            <a:srgbClr val="001F5F"/>
          </a:solidFill>
        </p:spPr>
        <p:txBody>
          <a:bodyPr wrap="square" lIns="0" tIns="0" rIns="0" bIns="0" rtlCol="0"/>
          <a:lstStyle/>
          <a:p>
            <a:endParaRPr/>
          </a:p>
        </p:txBody>
      </p:sp>
      <p:sp>
        <p:nvSpPr>
          <p:cNvPr id="3" name="object 3"/>
          <p:cNvSpPr txBox="1"/>
          <p:nvPr/>
        </p:nvSpPr>
        <p:spPr>
          <a:xfrm>
            <a:off x="321838" y="635590"/>
            <a:ext cx="7016750" cy="756920"/>
          </a:xfrm>
          <a:prstGeom prst="rect">
            <a:avLst/>
          </a:prstGeom>
        </p:spPr>
        <p:txBody>
          <a:bodyPr vert="horz" wrap="square" lIns="0" tIns="12700" rIns="0" bIns="0" rtlCol="0">
            <a:spAutoFit/>
          </a:bodyPr>
          <a:lstStyle/>
          <a:p>
            <a:pPr marL="973455" marR="5080" indent="-961390">
              <a:lnSpc>
                <a:spcPct val="100000"/>
              </a:lnSpc>
              <a:spcBef>
                <a:spcPts val="100"/>
              </a:spcBef>
            </a:pPr>
            <a:r>
              <a:rPr sz="2400" b="1" spc="-10" dirty="0">
                <a:solidFill>
                  <a:srgbClr val="001F5F"/>
                </a:solidFill>
                <a:latin typeface="Calibri"/>
                <a:cs typeface="Calibri"/>
              </a:rPr>
              <a:t>Employers</a:t>
            </a:r>
            <a:r>
              <a:rPr sz="2400" b="1" spc="-55" dirty="0">
                <a:solidFill>
                  <a:srgbClr val="001F5F"/>
                </a:solidFill>
                <a:latin typeface="Calibri"/>
                <a:cs typeface="Calibri"/>
              </a:rPr>
              <a:t> </a:t>
            </a:r>
            <a:r>
              <a:rPr sz="2400" b="1" dirty="0">
                <a:solidFill>
                  <a:srgbClr val="001F5F"/>
                </a:solidFill>
                <a:latin typeface="Calibri"/>
                <a:cs typeface="Calibri"/>
              </a:rPr>
              <a:t>are</a:t>
            </a:r>
            <a:r>
              <a:rPr sz="2400" b="1" spc="-70" dirty="0">
                <a:solidFill>
                  <a:srgbClr val="001F5F"/>
                </a:solidFill>
                <a:latin typeface="Calibri"/>
                <a:cs typeface="Calibri"/>
              </a:rPr>
              <a:t> </a:t>
            </a:r>
            <a:r>
              <a:rPr sz="2400" b="1" dirty="0">
                <a:solidFill>
                  <a:srgbClr val="001F5F"/>
                </a:solidFill>
                <a:latin typeface="Calibri"/>
                <a:cs typeface="Calibri"/>
              </a:rPr>
              <a:t>increasingly</a:t>
            </a:r>
            <a:r>
              <a:rPr sz="2400" b="1" spc="-65" dirty="0">
                <a:solidFill>
                  <a:srgbClr val="001F5F"/>
                </a:solidFill>
                <a:latin typeface="Calibri"/>
                <a:cs typeface="Calibri"/>
              </a:rPr>
              <a:t> </a:t>
            </a:r>
            <a:r>
              <a:rPr sz="2400" b="1" dirty="0">
                <a:solidFill>
                  <a:srgbClr val="001F5F"/>
                </a:solidFill>
                <a:latin typeface="Calibri"/>
                <a:cs typeface="Calibri"/>
              </a:rPr>
              <a:t>supportive</a:t>
            </a:r>
            <a:r>
              <a:rPr sz="2400" b="1" spc="-70" dirty="0">
                <a:solidFill>
                  <a:srgbClr val="001F5F"/>
                </a:solidFill>
                <a:latin typeface="Calibri"/>
                <a:cs typeface="Calibri"/>
              </a:rPr>
              <a:t> </a:t>
            </a:r>
            <a:r>
              <a:rPr sz="2400" b="1" dirty="0">
                <a:solidFill>
                  <a:srgbClr val="001F5F"/>
                </a:solidFill>
                <a:latin typeface="Calibri"/>
                <a:cs typeface="Calibri"/>
              </a:rPr>
              <a:t>of</a:t>
            </a:r>
            <a:r>
              <a:rPr sz="2400" b="1" spc="-70" dirty="0">
                <a:solidFill>
                  <a:srgbClr val="001F5F"/>
                </a:solidFill>
                <a:latin typeface="Calibri"/>
                <a:cs typeface="Calibri"/>
              </a:rPr>
              <a:t> </a:t>
            </a:r>
            <a:r>
              <a:rPr sz="2400" b="1" dirty="0">
                <a:solidFill>
                  <a:srgbClr val="001F5F"/>
                </a:solidFill>
                <a:latin typeface="Calibri"/>
                <a:cs typeface="Calibri"/>
              </a:rPr>
              <a:t>policy</a:t>
            </a:r>
            <a:r>
              <a:rPr sz="2400" b="1" spc="-80" dirty="0">
                <a:solidFill>
                  <a:srgbClr val="001F5F"/>
                </a:solidFill>
                <a:latin typeface="Calibri"/>
                <a:cs typeface="Calibri"/>
              </a:rPr>
              <a:t> </a:t>
            </a:r>
            <a:r>
              <a:rPr sz="2400" b="1" spc="-10" dirty="0">
                <a:solidFill>
                  <a:srgbClr val="001F5F"/>
                </a:solidFill>
                <a:latin typeface="Calibri"/>
                <a:cs typeface="Calibri"/>
              </a:rPr>
              <a:t>reforms </a:t>
            </a:r>
            <a:r>
              <a:rPr sz="2400" b="1" dirty="0">
                <a:solidFill>
                  <a:srgbClr val="001F5F"/>
                </a:solidFill>
                <a:latin typeface="Calibri"/>
                <a:cs typeface="Calibri"/>
              </a:rPr>
              <a:t>that</a:t>
            </a:r>
            <a:r>
              <a:rPr sz="2400" b="1" spc="-45" dirty="0">
                <a:solidFill>
                  <a:srgbClr val="001F5F"/>
                </a:solidFill>
                <a:latin typeface="Calibri"/>
                <a:cs typeface="Calibri"/>
              </a:rPr>
              <a:t> </a:t>
            </a:r>
            <a:r>
              <a:rPr sz="2400" b="1" dirty="0">
                <a:solidFill>
                  <a:srgbClr val="001F5F"/>
                </a:solidFill>
                <a:latin typeface="Calibri"/>
                <a:cs typeface="Calibri"/>
              </a:rPr>
              <a:t>can</a:t>
            </a:r>
            <a:r>
              <a:rPr sz="2400" b="1" spc="-60" dirty="0">
                <a:solidFill>
                  <a:srgbClr val="001F5F"/>
                </a:solidFill>
                <a:latin typeface="Calibri"/>
                <a:cs typeface="Calibri"/>
              </a:rPr>
              <a:t> </a:t>
            </a:r>
            <a:r>
              <a:rPr sz="2400" b="1" dirty="0">
                <a:solidFill>
                  <a:srgbClr val="001F5F"/>
                </a:solidFill>
                <a:latin typeface="Calibri"/>
                <a:cs typeface="Calibri"/>
              </a:rPr>
              <a:t>improve</a:t>
            </a:r>
            <a:r>
              <a:rPr sz="2400" b="1" spc="-60" dirty="0">
                <a:solidFill>
                  <a:srgbClr val="001F5F"/>
                </a:solidFill>
                <a:latin typeface="Calibri"/>
                <a:cs typeface="Calibri"/>
              </a:rPr>
              <a:t> </a:t>
            </a:r>
            <a:r>
              <a:rPr sz="2400" b="1" spc="-10" dirty="0">
                <a:solidFill>
                  <a:srgbClr val="001F5F"/>
                </a:solidFill>
                <a:latin typeface="Calibri"/>
                <a:cs typeface="Calibri"/>
              </a:rPr>
              <a:t>affordability</a:t>
            </a:r>
            <a:r>
              <a:rPr sz="2400" b="1" spc="-50" dirty="0">
                <a:solidFill>
                  <a:srgbClr val="001F5F"/>
                </a:solidFill>
                <a:latin typeface="Calibri"/>
                <a:cs typeface="Calibri"/>
              </a:rPr>
              <a:t> </a:t>
            </a:r>
            <a:r>
              <a:rPr sz="2400" b="1" dirty="0">
                <a:solidFill>
                  <a:srgbClr val="001F5F"/>
                </a:solidFill>
                <a:latin typeface="Calibri"/>
                <a:cs typeface="Calibri"/>
              </a:rPr>
              <a:t>and</a:t>
            </a:r>
            <a:r>
              <a:rPr sz="2400" b="1" spc="-55" dirty="0">
                <a:solidFill>
                  <a:srgbClr val="001F5F"/>
                </a:solidFill>
                <a:latin typeface="Calibri"/>
                <a:cs typeface="Calibri"/>
              </a:rPr>
              <a:t> </a:t>
            </a:r>
            <a:r>
              <a:rPr sz="2400" b="1" spc="-10" dirty="0">
                <a:solidFill>
                  <a:srgbClr val="001F5F"/>
                </a:solidFill>
                <a:latin typeface="Calibri"/>
                <a:cs typeface="Calibri"/>
              </a:rPr>
              <a:t>value</a:t>
            </a:r>
            <a:endParaRPr sz="2400">
              <a:latin typeface="Calibri"/>
              <a:cs typeface="Calibri"/>
            </a:endParaRPr>
          </a:p>
        </p:txBody>
      </p:sp>
      <p:sp>
        <p:nvSpPr>
          <p:cNvPr id="4" name="object 4"/>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10" dirty="0"/>
              <a:t>Employer/Purchaser</a:t>
            </a:r>
            <a:r>
              <a:rPr spc="-35" dirty="0"/>
              <a:t> </a:t>
            </a:r>
            <a:r>
              <a:rPr spc="-10" dirty="0"/>
              <a:t>Healthcare</a:t>
            </a:r>
            <a:r>
              <a:rPr spc="-35" dirty="0"/>
              <a:t> </a:t>
            </a:r>
            <a:r>
              <a:rPr spc="-10" dirty="0"/>
              <a:t>Perspectives</a:t>
            </a:r>
          </a:p>
        </p:txBody>
      </p:sp>
      <p:grpSp>
        <p:nvGrpSpPr>
          <p:cNvPr id="5" name="object 5"/>
          <p:cNvGrpSpPr/>
          <p:nvPr/>
        </p:nvGrpSpPr>
        <p:grpSpPr>
          <a:xfrm>
            <a:off x="2946844" y="1626298"/>
            <a:ext cx="3875404" cy="4492625"/>
            <a:chOff x="2946844" y="1626298"/>
            <a:chExt cx="3875404" cy="4492625"/>
          </a:xfrm>
        </p:grpSpPr>
        <p:sp>
          <p:nvSpPr>
            <p:cNvPr id="6" name="object 6"/>
            <p:cNvSpPr/>
            <p:nvPr/>
          </p:nvSpPr>
          <p:spPr>
            <a:xfrm>
              <a:off x="2951226" y="3274326"/>
              <a:ext cx="1804035" cy="2689860"/>
            </a:xfrm>
            <a:custGeom>
              <a:avLst/>
              <a:gdLst/>
              <a:ahLst/>
              <a:cxnLst/>
              <a:rect l="l" t="t" r="r" b="b"/>
              <a:pathLst>
                <a:path w="1804035" h="2689860">
                  <a:moveTo>
                    <a:pt x="1032510" y="2490978"/>
                  </a:moveTo>
                  <a:lnTo>
                    <a:pt x="0" y="2490978"/>
                  </a:lnTo>
                  <a:lnTo>
                    <a:pt x="0" y="2689847"/>
                  </a:lnTo>
                  <a:lnTo>
                    <a:pt x="1032510" y="2689847"/>
                  </a:lnTo>
                  <a:lnTo>
                    <a:pt x="1032510" y="2490978"/>
                  </a:lnTo>
                  <a:close/>
                </a:path>
                <a:path w="1804035" h="2689860">
                  <a:moveTo>
                    <a:pt x="1129284" y="1992617"/>
                  </a:moveTo>
                  <a:lnTo>
                    <a:pt x="0" y="1992617"/>
                  </a:lnTo>
                  <a:lnTo>
                    <a:pt x="0" y="2192261"/>
                  </a:lnTo>
                  <a:lnTo>
                    <a:pt x="1129284" y="2192261"/>
                  </a:lnTo>
                  <a:lnTo>
                    <a:pt x="1129284" y="1992617"/>
                  </a:lnTo>
                  <a:close/>
                </a:path>
                <a:path w="1804035" h="2689860">
                  <a:moveTo>
                    <a:pt x="1463802" y="1494269"/>
                  </a:moveTo>
                  <a:lnTo>
                    <a:pt x="0" y="1494269"/>
                  </a:lnTo>
                  <a:lnTo>
                    <a:pt x="0" y="1693913"/>
                  </a:lnTo>
                  <a:lnTo>
                    <a:pt x="1463802" y="1693913"/>
                  </a:lnTo>
                  <a:lnTo>
                    <a:pt x="1463802" y="1494269"/>
                  </a:lnTo>
                  <a:close/>
                </a:path>
                <a:path w="1804035" h="2689860">
                  <a:moveTo>
                    <a:pt x="1629918" y="996683"/>
                  </a:moveTo>
                  <a:lnTo>
                    <a:pt x="0" y="996683"/>
                  </a:lnTo>
                  <a:lnTo>
                    <a:pt x="0" y="1195565"/>
                  </a:lnTo>
                  <a:lnTo>
                    <a:pt x="1629918" y="1195565"/>
                  </a:lnTo>
                  <a:lnTo>
                    <a:pt x="1629918" y="996683"/>
                  </a:lnTo>
                  <a:close/>
                </a:path>
                <a:path w="1804035" h="2689860">
                  <a:moveTo>
                    <a:pt x="1739646" y="498335"/>
                  </a:moveTo>
                  <a:lnTo>
                    <a:pt x="0" y="498335"/>
                  </a:lnTo>
                  <a:lnTo>
                    <a:pt x="0" y="697217"/>
                  </a:lnTo>
                  <a:lnTo>
                    <a:pt x="1739646" y="697217"/>
                  </a:lnTo>
                  <a:lnTo>
                    <a:pt x="1739646" y="498335"/>
                  </a:lnTo>
                  <a:close/>
                </a:path>
                <a:path w="1804035" h="2689860">
                  <a:moveTo>
                    <a:pt x="1803654" y="0"/>
                  </a:moveTo>
                  <a:lnTo>
                    <a:pt x="0" y="0"/>
                  </a:lnTo>
                  <a:lnTo>
                    <a:pt x="0" y="199631"/>
                  </a:lnTo>
                  <a:lnTo>
                    <a:pt x="1803654" y="199631"/>
                  </a:lnTo>
                  <a:lnTo>
                    <a:pt x="1803654" y="0"/>
                  </a:lnTo>
                  <a:close/>
                </a:path>
              </a:pathLst>
            </a:custGeom>
            <a:solidFill>
              <a:srgbClr val="1F487C"/>
            </a:solidFill>
          </p:spPr>
          <p:txBody>
            <a:bodyPr wrap="square" lIns="0" tIns="0" rIns="0" bIns="0" rtlCol="0"/>
            <a:lstStyle/>
            <a:p>
              <a:endParaRPr/>
            </a:p>
          </p:txBody>
        </p:sp>
        <p:sp>
          <p:nvSpPr>
            <p:cNvPr id="7" name="object 7"/>
            <p:cNvSpPr/>
            <p:nvPr/>
          </p:nvSpPr>
          <p:spPr>
            <a:xfrm>
              <a:off x="3983723" y="3274313"/>
              <a:ext cx="2178685" cy="2689860"/>
            </a:xfrm>
            <a:custGeom>
              <a:avLst/>
              <a:gdLst/>
              <a:ahLst/>
              <a:cxnLst/>
              <a:rect l="l" t="t" r="r" b="b"/>
              <a:pathLst>
                <a:path w="2178685" h="2689860">
                  <a:moveTo>
                    <a:pt x="902982" y="2490990"/>
                  </a:moveTo>
                  <a:lnTo>
                    <a:pt x="0" y="2490990"/>
                  </a:lnTo>
                  <a:lnTo>
                    <a:pt x="0" y="2689860"/>
                  </a:lnTo>
                  <a:lnTo>
                    <a:pt x="902982" y="2689860"/>
                  </a:lnTo>
                  <a:lnTo>
                    <a:pt x="902982" y="2490990"/>
                  </a:lnTo>
                  <a:close/>
                </a:path>
                <a:path w="2178685" h="2689860">
                  <a:moveTo>
                    <a:pt x="1333512" y="1992630"/>
                  </a:moveTo>
                  <a:lnTo>
                    <a:pt x="96786" y="1992630"/>
                  </a:lnTo>
                  <a:lnTo>
                    <a:pt x="96786" y="2192274"/>
                  </a:lnTo>
                  <a:lnTo>
                    <a:pt x="1333512" y="2192274"/>
                  </a:lnTo>
                  <a:lnTo>
                    <a:pt x="1333512" y="1992630"/>
                  </a:lnTo>
                  <a:close/>
                </a:path>
                <a:path w="2178685" h="2689860">
                  <a:moveTo>
                    <a:pt x="2012454" y="498348"/>
                  </a:moveTo>
                  <a:lnTo>
                    <a:pt x="707148" y="498348"/>
                  </a:lnTo>
                  <a:lnTo>
                    <a:pt x="707148" y="697230"/>
                  </a:lnTo>
                  <a:lnTo>
                    <a:pt x="2012454" y="697230"/>
                  </a:lnTo>
                  <a:lnTo>
                    <a:pt x="2012454" y="498348"/>
                  </a:lnTo>
                  <a:close/>
                </a:path>
                <a:path w="2178685" h="2689860">
                  <a:moveTo>
                    <a:pt x="2083320" y="1494282"/>
                  </a:moveTo>
                  <a:lnTo>
                    <a:pt x="431304" y="1494282"/>
                  </a:lnTo>
                  <a:lnTo>
                    <a:pt x="431304" y="1693926"/>
                  </a:lnTo>
                  <a:lnTo>
                    <a:pt x="2083320" y="1693926"/>
                  </a:lnTo>
                  <a:lnTo>
                    <a:pt x="2083320" y="1494282"/>
                  </a:lnTo>
                  <a:close/>
                </a:path>
                <a:path w="2178685" h="2689860">
                  <a:moveTo>
                    <a:pt x="2176284" y="996696"/>
                  </a:moveTo>
                  <a:lnTo>
                    <a:pt x="597420" y="996696"/>
                  </a:lnTo>
                  <a:lnTo>
                    <a:pt x="597420" y="1195578"/>
                  </a:lnTo>
                  <a:lnTo>
                    <a:pt x="2176284" y="1195578"/>
                  </a:lnTo>
                  <a:lnTo>
                    <a:pt x="2176284" y="996696"/>
                  </a:lnTo>
                  <a:close/>
                </a:path>
                <a:path w="2178685" h="2689860">
                  <a:moveTo>
                    <a:pt x="2178570" y="0"/>
                  </a:moveTo>
                  <a:lnTo>
                    <a:pt x="771156" y="0"/>
                  </a:lnTo>
                  <a:lnTo>
                    <a:pt x="771156" y="199644"/>
                  </a:lnTo>
                  <a:lnTo>
                    <a:pt x="2178570" y="199644"/>
                  </a:lnTo>
                  <a:lnTo>
                    <a:pt x="2178570" y="0"/>
                  </a:lnTo>
                  <a:close/>
                </a:path>
              </a:pathLst>
            </a:custGeom>
            <a:solidFill>
              <a:srgbClr val="4F81BC"/>
            </a:solidFill>
          </p:spPr>
          <p:txBody>
            <a:bodyPr wrap="square" lIns="0" tIns="0" rIns="0" bIns="0" rtlCol="0"/>
            <a:lstStyle/>
            <a:p>
              <a:endParaRPr/>
            </a:p>
          </p:txBody>
        </p:sp>
        <p:sp>
          <p:nvSpPr>
            <p:cNvPr id="8" name="object 8"/>
            <p:cNvSpPr/>
            <p:nvPr/>
          </p:nvSpPr>
          <p:spPr>
            <a:xfrm>
              <a:off x="4886706" y="3274313"/>
              <a:ext cx="1892300" cy="2689860"/>
            </a:xfrm>
            <a:custGeom>
              <a:avLst/>
              <a:gdLst/>
              <a:ahLst/>
              <a:cxnLst/>
              <a:rect l="l" t="t" r="r" b="b"/>
              <a:pathLst>
                <a:path w="1892300" h="2689860">
                  <a:moveTo>
                    <a:pt x="1761744" y="498348"/>
                  </a:moveTo>
                  <a:lnTo>
                    <a:pt x="1109472" y="498348"/>
                  </a:lnTo>
                  <a:lnTo>
                    <a:pt x="1109472" y="697230"/>
                  </a:lnTo>
                  <a:lnTo>
                    <a:pt x="1761744" y="697230"/>
                  </a:lnTo>
                  <a:lnTo>
                    <a:pt x="1761744" y="498348"/>
                  </a:lnTo>
                  <a:close/>
                </a:path>
                <a:path w="1892300" h="2689860">
                  <a:moveTo>
                    <a:pt x="1793748" y="1494282"/>
                  </a:moveTo>
                  <a:lnTo>
                    <a:pt x="1180325" y="1494282"/>
                  </a:lnTo>
                  <a:lnTo>
                    <a:pt x="1180325" y="1693926"/>
                  </a:lnTo>
                  <a:lnTo>
                    <a:pt x="1793748" y="1693926"/>
                  </a:lnTo>
                  <a:lnTo>
                    <a:pt x="1793748" y="1494282"/>
                  </a:lnTo>
                  <a:close/>
                </a:path>
                <a:path w="1892300" h="2689860">
                  <a:moveTo>
                    <a:pt x="1806702" y="2490990"/>
                  </a:moveTo>
                  <a:lnTo>
                    <a:pt x="0" y="2490990"/>
                  </a:lnTo>
                  <a:lnTo>
                    <a:pt x="0" y="2689860"/>
                  </a:lnTo>
                  <a:lnTo>
                    <a:pt x="1806702" y="2689860"/>
                  </a:lnTo>
                  <a:lnTo>
                    <a:pt x="1806702" y="2490990"/>
                  </a:lnTo>
                  <a:close/>
                </a:path>
                <a:path w="1892300" h="2689860">
                  <a:moveTo>
                    <a:pt x="1834134" y="996696"/>
                  </a:moveTo>
                  <a:lnTo>
                    <a:pt x="1273302" y="996696"/>
                  </a:lnTo>
                  <a:lnTo>
                    <a:pt x="1273302" y="1195578"/>
                  </a:lnTo>
                  <a:lnTo>
                    <a:pt x="1834134" y="1195578"/>
                  </a:lnTo>
                  <a:lnTo>
                    <a:pt x="1834134" y="996696"/>
                  </a:lnTo>
                  <a:close/>
                </a:path>
                <a:path w="1892300" h="2689860">
                  <a:moveTo>
                    <a:pt x="1882140" y="1992630"/>
                  </a:moveTo>
                  <a:lnTo>
                    <a:pt x="430530" y="1992630"/>
                  </a:lnTo>
                  <a:lnTo>
                    <a:pt x="430530" y="2192274"/>
                  </a:lnTo>
                  <a:lnTo>
                    <a:pt x="1882140" y="2192274"/>
                  </a:lnTo>
                  <a:lnTo>
                    <a:pt x="1882140" y="1992630"/>
                  </a:lnTo>
                  <a:close/>
                </a:path>
                <a:path w="1892300" h="2689860">
                  <a:moveTo>
                    <a:pt x="1892046" y="0"/>
                  </a:moveTo>
                  <a:lnTo>
                    <a:pt x="1275575" y="0"/>
                  </a:lnTo>
                  <a:lnTo>
                    <a:pt x="1275575" y="199644"/>
                  </a:lnTo>
                  <a:lnTo>
                    <a:pt x="1892046" y="199644"/>
                  </a:lnTo>
                  <a:lnTo>
                    <a:pt x="1892046" y="0"/>
                  </a:lnTo>
                  <a:close/>
                </a:path>
              </a:pathLst>
            </a:custGeom>
            <a:solidFill>
              <a:srgbClr val="A6A6A6"/>
            </a:solidFill>
          </p:spPr>
          <p:txBody>
            <a:bodyPr wrap="square" lIns="0" tIns="0" rIns="0" bIns="0" rtlCol="0"/>
            <a:lstStyle/>
            <a:p>
              <a:endParaRPr/>
            </a:p>
          </p:txBody>
        </p:sp>
        <p:sp>
          <p:nvSpPr>
            <p:cNvPr id="9" name="object 9"/>
            <p:cNvSpPr/>
            <p:nvPr/>
          </p:nvSpPr>
          <p:spPr>
            <a:xfrm>
              <a:off x="6648450" y="3274313"/>
              <a:ext cx="173990" cy="2689860"/>
            </a:xfrm>
            <a:custGeom>
              <a:avLst/>
              <a:gdLst/>
              <a:ahLst/>
              <a:cxnLst/>
              <a:rect l="l" t="t" r="r" b="b"/>
              <a:pathLst>
                <a:path w="173990" h="2689860">
                  <a:moveTo>
                    <a:pt x="109728" y="2490990"/>
                  </a:moveTo>
                  <a:lnTo>
                    <a:pt x="44958" y="2490990"/>
                  </a:lnTo>
                  <a:lnTo>
                    <a:pt x="44958" y="2689860"/>
                  </a:lnTo>
                  <a:lnTo>
                    <a:pt x="109728" y="2689860"/>
                  </a:lnTo>
                  <a:lnTo>
                    <a:pt x="109728" y="2490990"/>
                  </a:lnTo>
                  <a:close/>
                </a:path>
                <a:path w="173990" h="2689860">
                  <a:moveTo>
                    <a:pt x="122682" y="996696"/>
                  </a:moveTo>
                  <a:lnTo>
                    <a:pt x="72377" y="996696"/>
                  </a:lnTo>
                  <a:lnTo>
                    <a:pt x="72377" y="1195578"/>
                  </a:lnTo>
                  <a:lnTo>
                    <a:pt x="122682" y="1195578"/>
                  </a:lnTo>
                  <a:lnTo>
                    <a:pt x="122682" y="996696"/>
                  </a:lnTo>
                  <a:close/>
                </a:path>
                <a:path w="173990" h="2689860">
                  <a:moveTo>
                    <a:pt x="173736" y="1992630"/>
                  </a:moveTo>
                  <a:lnTo>
                    <a:pt x="120383" y="1992630"/>
                  </a:lnTo>
                  <a:lnTo>
                    <a:pt x="120383" y="2192274"/>
                  </a:lnTo>
                  <a:lnTo>
                    <a:pt x="173736" y="2192274"/>
                  </a:lnTo>
                  <a:lnTo>
                    <a:pt x="173736" y="1992630"/>
                  </a:lnTo>
                  <a:close/>
                </a:path>
                <a:path w="173990" h="2689860">
                  <a:moveTo>
                    <a:pt x="173736" y="1494282"/>
                  </a:moveTo>
                  <a:lnTo>
                    <a:pt x="32004" y="1494282"/>
                  </a:lnTo>
                  <a:lnTo>
                    <a:pt x="32004" y="1693926"/>
                  </a:lnTo>
                  <a:lnTo>
                    <a:pt x="173736" y="1693926"/>
                  </a:lnTo>
                  <a:lnTo>
                    <a:pt x="173736" y="1494282"/>
                  </a:lnTo>
                  <a:close/>
                </a:path>
                <a:path w="173990" h="2689860">
                  <a:moveTo>
                    <a:pt x="173736" y="498348"/>
                  </a:moveTo>
                  <a:lnTo>
                    <a:pt x="0" y="498348"/>
                  </a:lnTo>
                  <a:lnTo>
                    <a:pt x="0" y="697230"/>
                  </a:lnTo>
                  <a:lnTo>
                    <a:pt x="173736" y="697230"/>
                  </a:lnTo>
                  <a:lnTo>
                    <a:pt x="173736" y="498348"/>
                  </a:lnTo>
                  <a:close/>
                </a:path>
                <a:path w="173990" h="2689860">
                  <a:moveTo>
                    <a:pt x="173736" y="0"/>
                  </a:moveTo>
                  <a:lnTo>
                    <a:pt x="130302" y="0"/>
                  </a:lnTo>
                  <a:lnTo>
                    <a:pt x="130302" y="199644"/>
                  </a:lnTo>
                  <a:lnTo>
                    <a:pt x="173736" y="199644"/>
                  </a:lnTo>
                  <a:lnTo>
                    <a:pt x="173736" y="0"/>
                  </a:lnTo>
                  <a:close/>
                </a:path>
              </a:pathLst>
            </a:custGeom>
            <a:solidFill>
              <a:srgbClr val="D99593"/>
            </a:solidFill>
          </p:spPr>
          <p:txBody>
            <a:bodyPr wrap="square" lIns="0" tIns="0" rIns="0" bIns="0" rtlCol="0"/>
            <a:lstStyle/>
            <a:p>
              <a:endParaRPr/>
            </a:p>
          </p:txBody>
        </p:sp>
        <p:sp>
          <p:nvSpPr>
            <p:cNvPr id="10" name="object 10"/>
            <p:cNvSpPr/>
            <p:nvPr/>
          </p:nvSpPr>
          <p:spPr>
            <a:xfrm>
              <a:off x="6758178" y="4271009"/>
              <a:ext cx="64135" cy="1693545"/>
            </a:xfrm>
            <a:custGeom>
              <a:avLst/>
              <a:gdLst/>
              <a:ahLst/>
              <a:cxnLst/>
              <a:rect l="l" t="t" r="r" b="b"/>
              <a:pathLst>
                <a:path w="64134" h="1693545">
                  <a:moveTo>
                    <a:pt x="64008" y="1494294"/>
                  </a:moveTo>
                  <a:lnTo>
                    <a:pt x="0" y="1494294"/>
                  </a:lnTo>
                  <a:lnTo>
                    <a:pt x="0" y="1693164"/>
                  </a:lnTo>
                  <a:lnTo>
                    <a:pt x="64008" y="1693164"/>
                  </a:lnTo>
                  <a:lnTo>
                    <a:pt x="64008" y="1494294"/>
                  </a:lnTo>
                  <a:close/>
                </a:path>
                <a:path w="64134" h="1693545">
                  <a:moveTo>
                    <a:pt x="64008" y="0"/>
                  </a:moveTo>
                  <a:lnTo>
                    <a:pt x="12954" y="0"/>
                  </a:lnTo>
                  <a:lnTo>
                    <a:pt x="12954" y="198882"/>
                  </a:lnTo>
                  <a:lnTo>
                    <a:pt x="64008" y="198882"/>
                  </a:lnTo>
                  <a:lnTo>
                    <a:pt x="64008" y="0"/>
                  </a:lnTo>
                  <a:close/>
                </a:path>
              </a:pathLst>
            </a:custGeom>
            <a:solidFill>
              <a:srgbClr val="C0504D"/>
            </a:solidFill>
          </p:spPr>
          <p:txBody>
            <a:bodyPr wrap="square" lIns="0" tIns="0" rIns="0" bIns="0" rtlCol="0"/>
            <a:lstStyle/>
            <a:p>
              <a:endParaRPr/>
            </a:p>
          </p:txBody>
        </p:sp>
        <p:sp>
          <p:nvSpPr>
            <p:cNvPr id="11" name="object 11"/>
            <p:cNvSpPr/>
            <p:nvPr/>
          </p:nvSpPr>
          <p:spPr>
            <a:xfrm>
              <a:off x="2951607" y="1631060"/>
              <a:ext cx="0" cy="4483100"/>
            </a:xfrm>
            <a:custGeom>
              <a:avLst/>
              <a:gdLst/>
              <a:ahLst/>
              <a:cxnLst/>
              <a:rect l="l" t="t" r="r" b="b"/>
              <a:pathLst>
                <a:path h="4483100">
                  <a:moveTo>
                    <a:pt x="0" y="4482846"/>
                  </a:moveTo>
                  <a:lnTo>
                    <a:pt x="0" y="0"/>
                  </a:lnTo>
                </a:path>
              </a:pathLst>
            </a:custGeom>
            <a:ln w="9525">
              <a:solidFill>
                <a:srgbClr val="D9D9D9"/>
              </a:solidFill>
            </a:ln>
          </p:spPr>
          <p:txBody>
            <a:bodyPr wrap="square" lIns="0" tIns="0" rIns="0" bIns="0" rtlCol="0"/>
            <a:lstStyle/>
            <a:p>
              <a:endParaRPr/>
            </a:p>
          </p:txBody>
        </p:sp>
      </p:grpSp>
      <p:sp>
        <p:nvSpPr>
          <p:cNvPr id="12" name="object 12"/>
          <p:cNvSpPr txBox="1"/>
          <p:nvPr/>
        </p:nvSpPr>
        <p:spPr>
          <a:xfrm>
            <a:off x="3348105" y="5237001"/>
            <a:ext cx="335280" cy="238760"/>
          </a:xfrm>
          <a:prstGeom prst="rect">
            <a:avLst/>
          </a:prstGeom>
        </p:spPr>
        <p:txBody>
          <a:bodyPr vert="horz" wrap="square" lIns="0" tIns="12065" rIns="0" bIns="0" rtlCol="0">
            <a:spAutoFit/>
          </a:bodyPr>
          <a:lstStyle/>
          <a:p>
            <a:pPr marL="12700">
              <a:lnSpc>
                <a:spcPct val="100000"/>
              </a:lnSpc>
              <a:spcBef>
                <a:spcPts val="95"/>
              </a:spcBef>
            </a:pPr>
            <a:r>
              <a:rPr sz="1400" b="1" spc="-25" dirty="0">
                <a:solidFill>
                  <a:srgbClr val="FFFFFF"/>
                </a:solidFill>
                <a:latin typeface="Calibri"/>
                <a:cs typeface="Calibri"/>
              </a:rPr>
              <a:t>29%</a:t>
            </a:r>
            <a:endParaRPr sz="1400">
              <a:latin typeface="Calibri"/>
              <a:cs typeface="Calibri"/>
            </a:endParaRPr>
          </a:p>
        </p:txBody>
      </p:sp>
      <p:sp>
        <p:nvSpPr>
          <p:cNvPr id="13" name="object 13"/>
          <p:cNvSpPr txBox="1"/>
          <p:nvPr/>
        </p:nvSpPr>
        <p:spPr>
          <a:xfrm>
            <a:off x="3515353" y="4738807"/>
            <a:ext cx="335280" cy="238760"/>
          </a:xfrm>
          <a:prstGeom prst="rect">
            <a:avLst/>
          </a:prstGeom>
        </p:spPr>
        <p:txBody>
          <a:bodyPr vert="horz" wrap="square" lIns="0" tIns="12065" rIns="0" bIns="0" rtlCol="0">
            <a:spAutoFit/>
          </a:bodyPr>
          <a:lstStyle/>
          <a:p>
            <a:pPr marL="12700">
              <a:lnSpc>
                <a:spcPct val="100000"/>
              </a:lnSpc>
              <a:spcBef>
                <a:spcPts val="95"/>
              </a:spcBef>
            </a:pPr>
            <a:r>
              <a:rPr sz="1400" b="1" spc="-25" dirty="0">
                <a:solidFill>
                  <a:srgbClr val="FFFFFF"/>
                </a:solidFill>
                <a:latin typeface="Calibri"/>
                <a:cs typeface="Calibri"/>
              </a:rPr>
              <a:t>38%</a:t>
            </a:r>
            <a:endParaRPr sz="1400">
              <a:latin typeface="Calibri"/>
              <a:cs typeface="Calibri"/>
            </a:endParaRPr>
          </a:p>
        </p:txBody>
      </p:sp>
      <p:sp>
        <p:nvSpPr>
          <p:cNvPr id="14" name="object 14"/>
          <p:cNvSpPr txBox="1"/>
          <p:nvPr/>
        </p:nvSpPr>
        <p:spPr>
          <a:xfrm>
            <a:off x="3598622" y="4240613"/>
            <a:ext cx="335280" cy="238760"/>
          </a:xfrm>
          <a:prstGeom prst="rect">
            <a:avLst/>
          </a:prstGeom>
        </p:spPr>
        <p:txBody>
          <a:bodyPr vert="horz" wrap="square" lIns="0" tIns="12065" rIns="0" bIns="0" rtlCol="0">
            <a:spAutoFit/>
          </a:bodyPr>
          <a:lstStyle/>
          <a:p>
            <a:pPr marL="12700">
              <a:lnSpc>
                <a:spcPct val="100000"/>
              </a:lnSpc>
              <a:spcBef>
                <a:spcPts val="95"/>
              </a:spcBef>
            </a:pPr>
            <a:r>
              <a:rPr sz="1400" b="1" spc="-25" dirty="0">
                <a:solidFill>
                  <a:srgbClr val="FFFFFF"/>
                </a:solidFill>
                <a:latin typeface="Calibri"/>
                <a:cs typeface="Calibri"/>
              </a:rPr>
              <a:t>42%</a:t>
            </a:r>
            <a:endParaRPr sz="1400">
              <a:latin typeface="Calibri"/>
              <a:cs typeface="Calibri"/>
            </a:endParaRPr>
          </a:p>
        </p:txBody>
      </p:sp>
      <p:sp>
        <p:nvSpPr>
          <p:cNvPr id="15" name="object 15"/>
          <p:cNvSpPr txBox="1"/>
          <p:nvPr/>
        </p:nvSpPr>
        <p:spPr>
          <a:xfrm>
            <a:off x="3653484" y="3742419"/>
            <a:ext cx="335280" cy="238760"/>
          </a:xfrm>
          <a:prstGeom prst="rect">
            <a:avLst/>
          </a:prstGeom>
        </p:spPr>
        <p:txBody>
          <a:bodyPr vert="horz" wrap="square" lIns="0" tIns="12065" rIns="0" bIns="0" rtlCol="0">
            <a:spAutoFit/>
          </a:bodyPr>
          <a:lstStyle/>
          <a:p>
            <a:pPr marL="12700">
              <a:lnSpc>
                <a:spcPct val="100000"/>
              </a:lnSpc>
              <a:spcBef>
                <a:spcPts val="95"/>
              </a:spcBef>
            </a:pPr>
            <a:r>
              <a:rPr sz="1400" b="1" spc="-25" dirty="0">
                <a:solidFill>
                  <a:srgbClr val="FFFFFF"/>
                </a:solidFill>
                <a:latin typeface="Calibri"/>
                <a:cs typeface="Calibri"/>
              </a:rPr>
              <a:t>45%</a:t>
            </a:r>
            <a:endParaRPr sz="1400">
              <a:latin typeface="Calibri"/>
              <a:cs typeface="Calibri"/>
            </a:endParaRPr>
          </a:p>
        </p:txBody>
      </p:sp>
      <p:sp>
        <p:nvSpPr>
          <p:cNvPr id="16" name="object 16"/>
          <p:cNvSpPr txBox="1"/>
          <p:nvPr/>
        </p:nvSpPr>
        <p:spPr>
          <a:xfrm>
            <a:off x="4267615" y="5734662"/>
            <a:ext cx="335280" cy="238760"/>
          </a:xfrm>
          <a:prstGeom prst="rect">
            <a:avLst/>
          </a:prstGeom>
        </p:spPr>
        <p:txBody>
          <a:bodyPr vert="horz" wrap="square" lIns="0" tIns="12065" rIns="0" bIns="0" rtlCol="0">
            <a:spAutoFit/>
          </a:bodyPr>
          <a:lstStyle/>
          <a:p>
            <a:pPr marL="12700">
              <a:lnSpc>
                <a:spcPct val="100000"/>
              </a:lnSpc>
              <a:spcBef>
                <a:spcPts val="95"/>
              </a:spcBef>
            </a:pPr>
            <a:r>
              <a:rPr sz="1400" b="1" spc="-25" dirty="0">
                <a:solidFill>
                  <a:srgbClr val="FFFFFF"/>
                </a:solidFill>
                <a:latin typeface="Calibri"/>
                <a:cs typeface="Calibri"/>
              </a:rPr>
              <a:t>23%</a:t>
            </a:r>
            <a:endParaRPr sz="1400">
              <a:latin typeface="Calibri"/>
              <a:cs typeface="Calibri"/>
            </a:endParaRPr>
          </a:p>
        </p:txBody>
      </p:sp>
      <p:sp>
        <p:nvSpPr>
          <p:cNvPr id="17" name="object 17"/>
          <p:cNvSpPr txBox="1"/>
          <p:nvPr/>
        </p:nvSpPr>
        <p:spPr>
          <a:xfrm>
            <a:off x="4531094" y="5236468"/>
            <a:ext cx="335280" cy="238760"/>
          </a:xfrm>
          <a:prstGeom prst="rect">
            <a:avLst/>
          </a:prstGeom>
        </p:spPr>
        <p:txBody>
          <a:bodyPr vert="horz" wrap="square" lIns="0" tIns="12065" rIns="0" bIns="0" rtlCol="0">
            <a:spAutoFit/>
          </a:bodyPr>
          <a:lstStyle/>
          <a:p>
            <a:pPr marL="12700">
              <a:lnSpc>
                <a:spcPct val="100000"/>
              </a:lnSpc>
              <a:spcBef>
                <a:spcPts val="95"/>
              </a:spcBef>
            </a:pPr>
            <a:r>
              <a:rPr sz="1400" b="1" spc="-25" dirty="0">
                <a:solidFill>
                  <a:srgbClr val="FFFFFF"/>
                </a:solidFill>
                <a:latin typeface="Calibri"/>
                <a:cs typeface="Calibri"/>
              </a:rPr>
              <a:t>32%</a:t>
            </a:r>
            <a:endParaRPr sz="1400">
              <a:latin typeface="Calibri"/>
              <a:cs typeface="Calibri"/>
            </a:endParaRPr>
          </a:p>
        </p:txBody>
      </p:sp>
      <p:sp>
        <p:nvSpPr>
          <p:cNvPr id="18" name="object 18"/>
          <p:cNvSpPr txBox="1"/>
          <p:nvPr/>
        </p:nvSpPr>
        <p:spPr>
          <a:xfrm>
            <a:off x="5073319" y="4738274"/>
            <a:ext cx="335280" cy="238760"/>
          </a:xfrm>
          <a:prstGeom prst="rect">
            <a:avLst/>
          </a:prstGeom>
        </p:spPr>
        <p:txBody>
          <a:bodyPr vert="horz" wrap="square" lIns="0" tIns="12065" rIns="0" bIns="0" rtlCol="0">
            <a:spAutoFit/>
          </a:bodyPr>
          <a:lstStyle/>
          <a:p>
            <a:pPr marL="12700">
              <a:lnSpc>
                <a:spcPct val="100000"/>
              </a:lnSpc>
              <a:spcBef>
                <a:spcPts val="95"/>
              </a:spcBef>
            </a:pPr>
            <a:r>
              <a:rPr sz="1400" b="1" spc="-25" dirty="0">
                <a:solidFill>
                  <a:srgbClr val="FFFFFF"/>
                </a:solidFill>
                <a:latin typeface="Calibri"/>
                <a:cs typeface="Calibri"/>
              </a:rPr>
              <a:t>43%</a:t>
            </a:r>
            <a:endParaRPr sz="1400">
              <a:latin typeface="Calibri"/>
              <a:cs typeface="Calibri"/>
            </a:endParaRPr>
          </a:p>
        </p:txBody>
      </p:sp>
      <p:sp>
        <p:nvSpPr>
          <p:cNvPr id="19" name="object 19"/>
          <p:cNvSpPr txBox="1"/>
          <p:nvPr/>
        </p:nvSpPr>
        <p:spPr>
          <a:xfrm>
            <a:off x="5203106" y="4240080"/>
            <a:ext cx="335280" cy="238760"/>
          </a:xfrm>
          <a:prstGeom prst="rect">
            <a:avLst/>
          </a:prstGeom>
        </p:spPr>
        <p:txBody>
          <a:bodyPr vert="horz" wrap="square" lIns="0" tIns="12065" rIns="0" bIns="0" rtlCol="0">
            <a:spAutoFit/>
          </a:bodyPr>
          <a:lstStyle/>
          <a:p>
            <a:pPr marL="12700">
              <a:lnSpc>
                <a:spcPct val="100000"/>
              </a:lnSpc>
              <a:spcBef>
                <a:spcPts val="95"/>
              </a:spcBef>
            </a:pPr>
            <a:r>
              <a:rPr sz="1400" b="1" spc="-25" dirty="0">
                <a:solidFill>
                  <a:srgbClr val="FFFFFF"/>
                </a:solidFill>
                <a:latin typeface="Calibri"/>
                <a:cs typeface="Calibri"/>
              </a:rPr>
              <a:t>41%</a:t>
            </a:r>
            <a:endParaRPr sz="1400">
              <a:latin typeface="Calibri"/>
              <a:cs typeface="Calibri"/>
            </a:endParaRPr>
          </a:p>
        </p:txBody>
      </p:sp>
      <p:sp>
        <p:nvSpPr>
          <p:cNvPr id="20" name="object 20"/>
          <p:cNvSpPr txBox="1"/>
          <p:nvPr/>
        </p:nvSpPr>
        <p:spPr>
          <a:xfrm>
            <a:off x="5175941" y="3741886"/>
            <a:ext cx="335280" cy="238760"/>
          </a:xfrm>
          <a:prstGeom prst="rect">
            <a:avLst/>
          </a:prstGeom>
        </p:spPr>
        <p:txBody>
          <a:bodyPr vert="horz" wrap="square" lIns="0" tIns="12065" rIns="0" bIns="0" rtlCol="0">
            <a:spAutoFit/>
          </a:bodyPr>
          <a:lstStyle/>
          <a:p>
            <a:pPr marL="12700">
              <a:lnSpc>
                <a:spcPct val="100000"/>
              </a:lnSpc>
              <a:spcBef>
                <a:spcPts val="95"/>
              </a:spcBef>
            </a:pPr>
            <a:r>
              <a:rPr sz="1400" b="1" spc="-25" dirty="0">
                <a:solidFill>
                  <a:srgbClr val="FFFFFF"/>
                </a:solidFill>
                <a:latin typeface="Calibri"/>
                <a:cs typeface="Calibri"/>
              </a:rPr>
              <a:t>34%</a:t>
            </a:r>
            <a:endParaRPr sz="1400">
              <a:latin typeface="Calibri"/>
              <a:cs typeface="Calibri"/>
            </a:endParaRPr>
          </a:p>
        </p:txBody>
      </p:sp>
      <p:sp>
        <p:nvSpPr>
          <p:cNvPr id="21" name="object 21"/>
          <p:cNvSpPr txBox="1"/>
          <p:nvPr/>
        </p:nvSpPr>
        <p:spPr>
          <a:xfrm>
            <a:off x="5622647" y="5734130"/>
            <a:ext cx="335280" cy="238760"/>
          </a:xfrm>
          <a:prstGeom prst="rect">
            <a:avLst/>
          </a:prstGeom>
        </p:spPr>
        <p:txBody>
          <a:bodyPr vert="horz" wrap="square" lIns="0" tIns="12065" rIns="0" bIns="0" rtlCol="0">
            <a:spAutoFit/>
          </a:bodyPr>
          <a:lstStyle/>
          <a:p>
            <a:pPr marL="12700">
              <a:lnSpc>
                <a:spcPct val="100000"/>
              </a:lnSpc>
              <a:spcBef>
                <a:spcPts val="95"/>
              </a:spcBef>
            </a:pPr>
            <a:r>
              <a:rPr sz="1400" b="1" spc="-25" dirty="0">
                <a:solidFill>
                  <a:srgbClr val="FFFFFF"/>
                </a:solidFill>
                <a:latin typeface="Calibri"/>
                <a:cs typeface="Calibri"/>
              </a:rPr>
              <a:t>47%</a:t>
            </a:r>
            <a:endParaRPr sz="1400">
              <a:latin typeface="Calibri"/>
              <a:cs typeface="Calibri"/>
            </a:endParaRPr>
          </a:p>
        </p:txBody>
      </p:sp>
      <p:sp>
        <p:nvSpPr>
          <p:cNvPr id="22" name="object 22"/>
          <p:cNvSpPr txBox="1"/>
          <p:nvPr/>
        </p:nvSpPr>
        <p:spPr>
          <a:xfrm>
            <a:off x="5875295" y="5235936"/>
            <a:ext cx="335280" cy="238760"/>
          </a:xfrm>
          <a:prstGeom prst="rect">
            <a:avLst/>
          </a:prstGeom>
        </p:spPr>
        <p:txBody>
          <a:bodyPr vert="horz" wrap="square" lIns="0" tIns="12065" rIns="0" bIns="0" rtlCol="0">
            <a:spAutoFit/>
          </a:bodyPr>
          <a:lstStyle/>
          <a:p>
            <a:pPr marL="12700">
              <a:lnSpc>
                <a:spcPct val="100000"/>
              </a:lnSpc>
              <a:spcBef>
                <a:spcPts val="95"/>
              </a:spcBef>
            </a:pPr>
            <a:r>
              <a:rPr sz="1400" b="1" spc="-25" dirty="0">
                <a:solidFill>
                  <a:srgbClr val="FFFFFF"/>
                </a:solidFill>
                <a:latin typeface="Calibri"/>
                <a:cs typeface="Calibri"/>
              </a:rPr>
              <a:t>38%</a:t>
            </a:r>
            <a:endParaRPr sz="1400">
              <a:latin typeface="Calibri"/>
              <a:cs typeface="Calibri"/>
            </a:endParaRPr>
          </a:p>
        </p:txBody>
      </p:sp>
      <p:sp>
        <p:nvSpPr>
          <p:cNvPr id="23" name="object 23"/>
          <p:cNvSpPr txBox="1"/>
          <p:nvPr/>
        </p:nvSpPr>
        <p:spPr>
          <a:xfrm>
            <a:off x="6603055" y="5733597"/>
            <a:ext cx="245110" cy="238760"/>
          </a:xfrm>
          <a:prstGeom prst="rect">
            <a:avLst/>
          </a:prstGeom>
        </p:spPr>
        <p:txBody>
          <a:bodyPr vert="horz" wrap="square" lIns="0" tIns="12065" rIns="0" bIns="0" rtlCol="0">
            <a:spAutoFit/>
          </a:bodyPr>
          <a:lstStyle/>
          <a:p>
            <a:pPr marL="12700">
              <a:lnSpc>
                <a:spcPct val="100000"/>
              </a:lnSpc>
              <a:spcBef>
                <a:spcPts val="95"/>
              </a:spcBef>
            </a:pPr>
            <a:r>
              <a:rPr sz="1400" b="1" spc="-25" dirty="0">
                <a:solidFill>
                  <a:srgbClr val="FFFFFF"/>
                </a:solidFill>
                <a:latin typeface="Calibri"/>
                <a:cs typeface="Calibri"/>
              </a:rPr>
              <a:t>2%</a:t>
            </a:r>
            <a:endParaRPr sz="1400">
              <a:latin typeface="Calibri"/>
              <a:cs typeface="Calibri"/>
            </a:endParaRPr>
          </a:p>
        </p:txBody>
      </p:sp>
      <p:sp>
        <p:nvSpPr>
          <p:cNvPr id="24" name="object 24"/>
          <p:cNvSpPr txBox="1"/>
          <p:nvPr/>
        </p:nvSpPr>
        <p:spPr>
          <a:xfrm>
            <a:off x="6154575" y="3741353"/>
            <a:ext cx="719455" cy="1235075"/>
          </a:xfrm>
          <a:prstGeom prst="rect">
            <a:avLst/>
          </a:prstGeom>
        </p:spPr>
        <p:txBody>
          <a:bodyPr vert="horz" wrap="square" lIns="0" tIns="12065" rIns="0" bIns="0" rtlCol="0">
            <a:spAutoFit/>
          </a:bodyPr>
          <a:lstStyle/>
          <a:p>
            <a:pPr marR="20955" algn="r">
              <a:lnSpc>
                <a:spcPct val="100000"/>
              </a:lnSpc>
              <a:spcBef>
                <a:spcPts val="95"/>
              </a:spcBef>
              <a:tabLst>
                <a:tab pos="457834" algn="l"/>
              </a:tabLst>
            </a:pPr>
            <a:r>
              <a:rPr sz="1400" b="1" spc="-25" dirty="0">
                <a:solidFill>
                  <a:srgbClr val="FFFFFF"/>
                </a:solidFill>
                <a:latin typeface="Calibri"/>
                <a:cs typeface="Calibri"/>
              </a:rPr>
              <a:t>17%</a:t>
            </a:r>
            <a:r>
              <a:rPr sz="1400" b="1" dirty="0">
                <a:solidFill>
                  <a:srgbClr val="FFFFFF"/>
                </a:solidFill>
                <a:latin typeface="Calibri"/>
                <a:cs typeface="Calibri"/>
              </a:rPr>
              <a:t>	</a:t>
            </a:r>
            <a:r>
              <a:rPr sz="1400" b="1" spc="-25" dirty="0">
                <a:solidFill>
                  <a:srgbClr val="FFFFFF"/>
                </a:solidFill>
                <a:latin typeface="Calibri"/>
                <a:cs typeface="Calibri"/>
              </a:rPr>
              <a:t>4%</a:t>
            </a:r>
            <a:endParaRPr sz="1400">
              <a:latin typeface="Calibri"/>
              <a:cs typeface="Calibri"/>
            </a:endParaRPr>
          </a:p>
          <a:p>
            <a:pPr>
              <a:lnSpc>
                <a:spcPct val="100000"/>
              </a:lnSpc>
              <a:spcBef>
                <a:spcPts val="535"/>
              </a:spcBef>
            </a:pPr>
            <a:endParaRPr sz="1400">
              <a:latin typeface="Calibri"/>
              <a:cs typeface="Calibri"/>
            </a:endParaRPr>
          </a:p>
          <a:p>
            <a:pPr marR="10160" algn="r">
              <a:lnSpc>
                <a:spcPct val="100000"/>
              </a:lnSpc>
            </a:pPr>
            <a:r>
              <a:rPr sz="1400" b="1" dirty="0">
                <a:solidFill>
                  <a:srgbClr val="FFFFFF"/>
                </a:solidFill>
                <a:latin typeface="Calibri"/>
                <a:cs typeface="Calibri"/>
              </a:rPr>
              <a:t>14%</a:t>
            </a:r>
            <a:r>
              <a:rPr sz="1400" b="1" spc="-30" dirty="0">
                <a:solidFill>
                  <a:srgbClr val="FFFFFF"/>
                </a:solidFill>
                <a:latin typeface="Calibri"/>
                <a:cs typeface="Calibri"/>
              </a:rPr>
              <a:t> </a:t>
            </a:r>
            <a:r>
              <a:rPr sz="1400" b="1" spc="-25" dirty="0">
                <a:solidFill>
                  <a:srgbClr val="FFFFFF"/>
                </a:solidFill>
                <a:latin typeface="Calibri"/>
                <a:cs typeface="Calibri"/>
              </a:rPr>
              <a:t>1%</a:t>
            </a:r>
            <a:endParaRPr sz="1400">
              <a:latin typeface="Calibri"/>
              <a:cs typeface="Calibri"/>
            </a:endParaRPr>
          </a:p>
          <a:p>
            <a:pPr>
              <a:lnSpc>
                <a:spcPct val="100000"/>
              </a:lnSpc>
              <a:spcBef>
                <a:spcPts val="535"/>
              </a:spcBef>
            </a:pPr>
            <a:endParaRPr sz="1400">
              <a:latin typeface="Calibri"/>
              <a:cs typeface="Calibri"/>
            </a:endParaRPr>
          </a:p>
          <a:p>
            <a:pPr marR="5080" algn="r">
              <a:lnSpc>
                <a:spcPct val="100000"/>
              </a:lnSpc>
            </a:pPr>
            <a:r>
              <a:rPr sz="1400" b="1" dirty="0">
                <a:solidFill>
                  <a:srgbClr val="FFFFFF"/>
                </a:solidFill>
                <a:latin typeface="Calibri"/>
                <a:cs typeface="Calibri"/>
              </a:rPr>
              <a:t>16%</a:t>
            </a:r>
            <a:r>
              <a:rPr sz="1400" b="1" spc="105" dirty="0">
                <a:solidFill>
                  <a:srgbClr val="FFFFFF"/>
                </a:solidFill>
                <a:latin typeface="Calibri"/>
                <a:cs typeface="Calibri"/>
              </a:rPr>
              <a:t>  </a:t>
            </a:r>
            <a:r>
              <a:rPr sz="1400" b="1" spc="-25" dirty="0">
                <a:solidFill>
                  <a:srgbClr val="FFFFFF"/>
                </a:solidFill>
                <a:latin typeface="Calibri"/>
                <a:cs typeface="Calibri"/>
              </a:rPr>
              <a:t>4%</a:t>
            </a:r>
            <a:endParaRPr sz="1400">
              <a:latin typeface="Calibri"/>
              <a:cs typeface="Calibri"/>
            </a:endParaRPr>
          </a:p>
        </p:txBody>
      </p:sp>
      <p:sp>
        <p:nvSpPr>
          <p:cNvPr id="25" name="object 25"/>
          <p:cNvSpPr txBox="1"/>
          <p:nvPr/>
        </p:nvSpPr>
        <p:spPr>
          <a:xfrm>
            <a:off x="1831684" y="5225460"/>
            <a:ext cx="967740" cy="238760"/>
          </a:xfrm>
          <a:prstGeom prst="rect">
            <a:avLst/>
          </a:prstGeom>
        </p:spPr>
        <p:txBody>
          <a:bodyPr vert="horz" wrap="square" lIns="0" tIns="12065" rIns="0" bIns="0" rtlCol="0">
            <a:spAutoFit/>
          </a:bodyPr>
          <a:lstStyle/>
          <a:p>
            <a:pPr marL="12700">
              <a:lnSpc>
                <a:spcPct val="100000"/>
              </a:lnSpc>
              <a:spcBef>
                <a:spcPts val="95"/>
              </a:spcBef>
            </a:pPr>
            <a:r>
              <a:rPr sz="1400" dirty="0">
                <a:solidFill>
                  <a:srgbClr val="585858"/>
                </a:solidFill>
                <a:latin typeface="Calibri"/>
                <a:cs typeface="Calibri"/>
              </a:rPr>
              <a:t>HSA</a:t>
            </a:r>
            <a:r>
              <a:rPr sz="1400" spc="-25" dirty="0">
                <a:solidFill>
                  <a:srgbClr val="585858"/>
                </a:solidFill>
                <a:latin typeface="Calibri"/>
                <a:cs typeface="Calibri"/>
              </a:rPr>
              <a:t> </a:t>
            </a:r>
            <a:r>
              <a:rPr sz="1400" spc="-10" dirty="0">
                <a:solidFill>
                  <a:srgbClr val="585858"/>
                </a:solidFill>
                <a:latin typeface="Calibri"/>
                <a:cs typeface="Calibri"/>
              </a:rPr>
              <a:t>Reforms</a:t>
            </a:r>
            <a:endParaRPr sz="1400">
              <a:latin typeface="Calibri"/>
              <a:cs typeface="Calibri"/>
            </a:endParaRPr>
          </a:p>
        </p:txBody>
      </p:sp>
      <p:sp>
        <p:nvSpPr>
          <p:cNvPr id="26" name="object 26"/>
          <p:cNvSpPr txBox="1"/>
          <p:nvPr/>
        </p:nvSpPr>
        <p:spPr>
          <a:xfrm>
            <a:off x="1890630" y="4727266"/>
            <a:ext cx="909319" cy="238760"/>
          </a:xfrm>
          <a:prstGeom prst="rect">
            <a:avLst/>
          </a:prstGeom>
        </p:spPr>
        <p:txBody>
          <a:bodyPr vert="horz" wrap="square" lIns="0" tIns="12065" rIns="0" bIns="0" rtlCol="0">
            <a:spAutoFit/>
          </a:bodyPr>
          <a:lstStyle/>
          <a:p>
            <a:pPr marL="12700">
              <a:lnSpc>
                <a:spcPct val="100000"/>
              </a:lnSpc>
              <a:spcBef>
                <a:spcPts val="95"/>
              </a:spcBef>
            </a:pPr>
            <a:r>
              <a:rPr sz="1400" dirty="0">
                <a:solidFill>
                  <a:srgbClr val="585858"/>
                </a:solidFill>
                <a:latin typeface="Calibri"/>
                <a:cs typeface="Calibri"/>
              </a:rPr>
              <a:t>PBM</a:t>
            </a:r>
            <a:r>
              <a:rPr sz="1400" spc="-30" dirty="0">
                <a:solidFill>
                  <a:srgbClr val="585858"/>
                </a:solidFill>
                <a:latin typeface="Calibri"/>
                <a:cs typeface="Calibri"/>
              </a:rPr>
              <a:t> </a:t>
            </a:r>
            <a:r>
              <a:rPr sz="1400" spc="-10" dirty="0">
                <a:solidFill>
                  <a:srgbClr val="585858"/>
                </a:solidFill>
                <a:latin typeface="Calibri"/>
                <a:cs typeface="Calibri"/>
              </a:rPr>
              <a:t>reform</a:t>
            </a:r>
            <a:endParaRPr sz="1400">
              <a:latin typeface="Calibri"/>
              <a:cs typeface="Calibri"/>
            </a:endParaRPr>
          </a:p>
        </p:txBody>
      </p:sp>
      <p:sp>
        <p:nvSpPr>
          <p:cNvPr id="27" name="object 27"/>
          <p:cNvSpPr txBox="1"/>
          <p:nvPr/>
        </p:nvSpPr>
        <p:spPr>
          <a:xfrm>
            <a:off x="159024" y="4229072"/>
            <a:ext cx="2639695" cy="238760"/>
          </a:xfrm>
          <a:prstGeom prst="rect">
            <a:avLst/>
          </a:prstGeom>
        </p:spPr>
        <p:txBody>
          <a:bodyPr vert="horz" wrap="square" lIns="0" tIns="12065" rIns="0" bIns="0" rtlCol="0">
            <a:spAutoFit/>
          </a:bodyPr>
          <a:lstStyle/>
          <a:p>
            <a:pPr marL="12700">
              <a:lnSpc>
                <a:spcPct val="100000"/>
              </a:lnSpc>
              <a:spcBef>
                <a:spcPts val="95"/>
              </a:spcBef>
            </a:pPr>
            <a:r>
              <a:rPr sz="1400" spc="-10" dirty="0">
                <a:solidFill>
                  <a:srgbClr val="585858"/>
                </a:solidFill>
                <a:latin typeface="Calibri"/>
                <a:cs typeface="Calibri"/>
              </a:rPr>
              <a:t>Anti-competitive</a:t>
            </a:r>
            <a:r>
              <a:rPr sz="1400" spc="-25" dirty="0">
                <a:solidFill>
                  <a:srgbClr val="585858"/>
                </a:solidFill>
                <a:latin typeface="Calibri"/>
                <a:cs typeface="Calibri"/>
              </a:rPr>
              <a:t> </a:t>
            </a:r>
            <a:r>
              <a:rPr sz="1400" dirty="0">
                <a:solidFill>
                  <a:srgbClr val="585858"/>
                </a:solidFill>
                <a:latin typeface="Calibri"/>
                <a:cs typeface="Calibri"/>
              </a:rPr>
              <a:t>practice</a:t>
            </a:r>
            <a:r>
              <a:rPr sz="1400" spc="-20" dirty="0">
                <a:solidFill>
                  <a:srgbClr val="585858"/>
                </a:solidFill>
                <a:latin typeface="Calibri"/>
                <a:cs typeface="Calibri"/>
              </a:rPr>
              <a:t> </a:t>
            </a:r>
            <a:r>
              <a:rPr sz="1400" spc="-10" dirty="0">
                <a:solidFill>
                  <a:srgbClr val="585858"/>
                </a:solidFill>
                <a:latin typeface="Calibri"/>
                <a:cs typeface="Calibri"/>
              </a:rPr>
              <a:t>regulation</a:t>
            </a:r>
            <a:endParaRPr sz="1400">
              <a:latin typeface="Calibri"/>
              <a:cs typeface="Calibri"/>
            </a:endParaRPr>
          </a:p>
        </p:txBody>
      </p:sp>
      <p:sp>
        <p:nvSpPr>
          <p:cNvPr id="28" name="object 28"/>
          <p:cNvSpPr txBox="1"/>
          <p:nvPr/>
        </p:nvSpPr>
        <p:spPr>
          <a:xfrm>
            <a:off x="1244007" y="3730878"/>
            <a:ext cx="1555750" cy="238760"/>
          </a:xfrm>
          <a:prstGeom prst="rect">
            <a:avLst/>
          </a:prstGeom>
        </p:spPr>
        <p:txBody>
          <a:bodyPr vert="horz" wrap="square" lIns="0" tIns="12065" rIns="0" bIns="0" rtlCol="0">
            <a:spAutoFit/>
          </a:bodyPr>
          <a:lstStyle/>
          <a:p>
            <a:pPr marL="12700">
              <a:lnSpc>
                <a:spcPct val="100000"/>
              </a:lnSpc>
              <a:spcBef>
                <a:spcPts val="95"/>
              </a:spcBef>
            </a:pPr>
            <a:r>
              <a:rPr sz="1400" dirty="0">
                <a:solidFill>
                  <a:srgbClr val="585858"/>
                </a:solidFill>
                <a:latin typeface="Calibri"/>
                <a:cs typeface="Calibri"/>
              </a:rPr>
              <a:t>Drug</a:t>
            </a:r>
            <a:r>
              <a:rPr sz="1400" spc="-45" dirty="0">
                <a:solidFill>
                  <a:srgbClr val="585858"/>
                </a:solidFill>
                <a:latin typeface="Calibri"/>
                <a:cs typeface="Calibri"/>
              </a:rPr>
              <a:t> </a:t>
            </a:r>
            <a:r>
              <a:rPr sz="1400" dirty="0">
                <a:solidFill>
                  <a:srgbClr val="585858"/>
                </a:solidFill>
                <a:latin typeface="Calibri"/>
                <a:cs typeface="Calibri"/>
              </a:rPr>
              <a:t>price</a:t>
            </a:r>
            <a:r>
              <a:rPr sz="1400" spc="-35" dirty="0">
                <a:solidFill>
                  <a:srgbClr val="585858"/>
                </a:solidFill>
                <a:latin typeface="Calibri"/>
                <a:cs typeface="Calibri"/>
              </a:rPr>
              <a:t> </a:t>
            </a:r>
            <a:r>
              <a:rPr sz="1400" spc="-10" dirty="0">
                <a:solidFill>
                  <a:srgbClr val="585858"/>
                </a:solidFill>
                <a:latin typeface="Calibri"/>
                <a:cs typeface="Calibri"/>
              </a:rPr>
              <a:t>regulation</a:t>
            </a:r>
            <a:endParaRPr sz="1400">
              <a:latin typeface="Calibri"/>
              <a:cs typeface="Calibri"/>
            </a:endParaRPr>
          </a:p>
        </p:txBody>
      </p:sp>
      <p:graphicFrame>
        <p:nvGraphicFramePr>
          <p:cNvPr id="29" name="object 29"/>
          <p:cNvGraphicFramePr>
            <a:graphicFrameLocks noGrp="1"/>
          </p:cNvGraphicFramePr>
          <p:nvPr/>
        </p:nvGraphicFramePr>
        <p:xfrm>
          <a:off x="773103" y="1780032"/>
          <a:ext cx="6050276" cy="1692275"/>
        </p:xfrm>
        <a:graphic>
          <a:graphicData uri="http://schemas.openxmlformats.org/drawingml/2006/table">
            <a:tbl>
              <a:tblPr firstRow="1" bandRow="1">
                <a:tableStyleId>{2D5ABB26-0587-4C30-8999-92F81FD0307C}</a:tableStyleId>
              </a:tblPr>
              <a:tblGrid>
                <a:gridCol w="2178685">
                  <a:extLst>
                    <a:ext uri="{9D8B030D-6E8A-4147-A177-3AD203B41FA5}">
                      <a16:colId xmlns:a16="http://schemas.microsoft.com/office/drawing/2014/main" val="20000"/>
                    </a:ext>
                  </a:extLst>
                </a:gridCol>
                <a:gridCol w="1803400">
                  <a:extLst>
                    <a:ext uri="{9D8B030D-6E8A-4147-A177-3AD203B41FA5}">
                      <a16:colId xmlns:a16="http://schemas.microsoft.com/office/drawing/2014/main" val="20001"/>
                    </a:ext>
                  </a:extLst>
                </a:gridCol>
                <a:gridCol w="62864">
                  <a:extLst>
                    <a:ext uri="{9D8B030D-6E8A-4147-A177-3AD203B41FA5}">
                      <a16:colId xmlns:a16="http://schemas.microsoft.com/office/drawing/2014/main" val="20002"/>
                    </a:ext>
                  </a:extLst>
                </a:gridCol>
                <a:gridCol w="69214">
                  <a:extLst>
                    <a:ext uri="{9D8B030D-6E8A-4147-A177-3AD203B41FA5}">
                      <a16:colId xmlns:a16="http://schemas.microsoft.com/office/drawing/2014/main" val="20003"/>
                    </a:ext>
                  </a:extLst>
                </a:gridCol>
                <a:gridCol w="901064">
                  <a:extLst>
                    <a:ext uri="{9D8B030D-6E8A-4147-A177-3AD203B41FA5}">
                      <a16:colId xmlns:a16="http://schemas.microsoft.com/office/drawing/2014/main" val="20004"/>
                    </a:ext>
                  </a:extLst>
                </a:gridCol>
                <a:gridCol w="292100">
                  <a:extLst>
                    <a:ext uri="{9D8B030D-6E8A-4147-A177-3AD203B41FA5}">
                      <a16:colId xmlns:a16="http://schemas.microsoft.com/office/drawing/2014/main" val="20005"/>
                    </a:ext>
                  </a:extLst>
                </a:gridCol>
                <a:gridCol w="558164">
                  <a:extLst>
                    <a:ext uri="{9D8B030D-6E8A-4147-A177-3AD203B41FA5}">
                      <a16:colId xmlns:a16="http://schemas.microsoft.com/office/drawing/2014/main" val="20006"/>
                    </a:ext>
                  </a:extLst>
                </a:gridCol>
                <a:gridCol w="184785">
                  <a:extLst>
                    <a:ext uri="{9D8B030D-6E8A-4147-A177-3AD203B41FA5}">
                      <a16:colId xmlns:a16="http://schemas.microsoft.com/office/drawing/2014/main" val="20007"/>
                    </a:ext>
                  </a:extLst>
                </a:gridCol>
              </a:tblGrid>
              <a:tr h="199390">
                <a:tc>
                  <a:txBody>
                    <a:bodyPr/>
                    <a:lstStyle/>
                    <a:p>
                      <a:pPr marR="157480" algn="r">
                        <a:lnSpc>
                          <a:spcPts val="1450"/>
                        </a:lnSpc>
                      </a:pPr>
                      <a:r>
                        <a:rPr sz="1400" spc="-10" dirty="0">
                          <a:solidFill>
                            <a:srgbClr val="585858"/>
                          </a:solidFill>
                          <a:latin typeface="Calibri"/>
                          <a:cs typeface="Calibri"/>
                        </a:rPr>
                        <a:t>Hospital</a:t>
                      </a:r>
                      <a:r>
                        <a:rPr sz="1400" spc="-25" dirty="0">
                          <a:solidFill>
                            <a:srgbClr val="585858"/>
                          </a:solidFill>
                          <a:latin typeface="Calibri"/>
                          <a:cs typeface="Calibri"/>
                        </a:rPr>
                        <a:t> </a:t>
                      </a:r>
                      <a:r>
                        <a:rPr sz="1400" dirty="0">
                          <a:solidFill>
                            <a:srgbClr val="585858"/>
                          </a:solidFill>
                          <a:latin typeface="Calibri"/>
                          <a:cs typeface="Calibri"/>
                        </a:rPr>
                        <a:t>rate</a:t>
                      </a:r>
                      <a:r>
                        <a:rPr sz="1400" spc="-15" dirty="0">
                          <a:solidFill>
                            <a:srgbClr val="585858"/>
                          </a:solidFill>
                          <a:latin typeface="Calibri"/>
                          <a:cs typeface="Calibri"/>
                        </a:rPr>
                        <a:t> </a:t>
                      </a:r>
                      <a:r>
                        <a:rPr sz="1400" spc="-10" dirty="0">
                          <a:solidFill>
                            <a:srgbClr val="585858"/>
                          </a:solidFill>
                          <a:latin typeface="Calibri"/>
                          <a:cs typeface="Calibri"/>
                        </a:rPr>
                        <a:t>regulation</a:t>
                      </a:r>
                      <a:endParaRPr sz="1400">
                        <a:latin typeface="Calibri"/>
                        <a:cs typeface="Calibri"/>
                      </a:endParaRPr>
                    </a:p>
                  </a:txBody>
                  <a:tcPr marL="0" marR="0" marT="0" marB="0"/>
                </a:tc>
                <a:tc>
                  <a:txBody>
                    <a:bodyPr/>
                    <a:lstStyle/>
                    <a:p>
                      <a:pPr marR="673735" algn="r">
                        <a:lnSpc>
                          <a:spcPts val="1470"/>
                        </a:lnSpc>
                      </a:pPr>
                      <a:r>
                        <a:rPr sz="1400" b="1" spc="-25" dirty="0">
                          <a:solidFill>
                            <a:srgbClr val="FFFFFF"/>
                          </a:solidFill>
                          <a:latin typeface="Calibri"/>
                          <a:cs typeface="Calibri"/>
                        </a:rPr>
                        <a:t>50%</a:t>
                      </a:r>
                      <a:endParaRPr sz="1400">
                        <a:latin typeface="Calibri"/>
                        <a:cs typeface="Calibri"/>
                      </a:endParaRPr>
                    </a:p>
                  </a:txBody>
                  <a:tcPr marL="0" marR="0" marT="0" marB="0">
                    <a:solidFill>
                      <a:srgbClr val="1F487C"/>
                    </a:solidFill>
                  </a:tcPr>
                </a:tc>
                <a:tc>
                  <a:txBody>
                    <a:bodyPr/>
                    <a:lstStyle/>
                    <a:p>
                      <a:pPr>
                        <a:lnSpc>
                          <a:spcPct val="100000"/>
                        </a:lnSpc>
                      </a:pPr>
                      <a:endParaRPr sz="1100">
                        <a:latin typeface="Times New Roman"/>
                        <a:cs typeface="Times New Roman"/>
                      </a:endParaRPr>
                    </a:p>
                  </a:txBody>
                  <a:tcPr marL="0" marR="0" marT="0" marB="0">
                    <a:solidFill>
                      <a:srgbClr val="1F487C"/>
                    </a:solidFill>
                  </a:tcPr>
                </a:tc>
                <a:tc>
                  <a:txBody>
                    <a:bodyPr/>
                    <a:lstStyle/>
                    <a:p>
                      <a:pPr>
                        <a:lnSpc>
                          <a:spcPct val="100000"/>
                        </a:lnSpc>
                      </a:pPr>
                      <a:endParaRPr sz="1100">
                        <a:latin typeface="Times New Roman"/>
                        <a:cs typeface="Times New Roman"/>
                      </a:endParaRPr>
                    </a:p>
                  </a:txBody>
                  <a:tcPr marL="0" marR="0" marT="0" marB="0">
                    <a:solidFill>
                      <a:srgbClr val="1F487C"/>
                    </a:solidFill>
                  </a:tcPr>
                </a:tc>
                <a:tc>
                  <a:txBody>
                    <a:bodyPr/>
                    <a:lstStyle/>
                    <a:p>
                      <a:pPr marL="295275">
                        <a:lnSpc>
                          <a:spcPts val="1470"/>
                        </a:lnSpc>
                      </a:pPr>
                      <a:r>
                        <a:rPr sz="1400" b="1" spc="-25" dirty="0">
                          <a:solidFill>
                            <a:srgbClr val="FFFFFF"/>
                          </a:solidFill>
                          <a:latin typeface="Calibri"/>
                          <a:cs typeface="Calibri"/>
                        </a:rPr>
                        <a:t>23%</a:t>
                      </a:r>
                      <a:endParaRPr sz="1400">
                        <a:latin typeface="Calibri"/>
                        <a:cs typeface="Calibri"/>
                      </a:endParaRPr>
                    </a:p>
                  </a:txBody>
                  <a:tcPr marL="0" marR="0" marT="0" marB="0">
                    <a:solidFill>
                      <a:srgbClr val="4F81BC"/>
                    </a:solidFill>
                  </a:tcPr>
                </a:tc>
                <a:tc>
                  <a:txBody>
                    <a:bodyPr/>
                    <a:lstStyle/>
                    <a:p>
                      <a:pPr>
                        <a:lnSpc>
                          <a:spcPct val="100000"/>
                        </a:lnSpc>
                      </a:pPr>
                      <a:endParaRPr sz="1100">
                        <a:latin typeface="Times New Roman"/>
                        <a:cs typeface="Times New Roman"/>
                      </a:endParaRPr>
                    </a:p>
                  </a:txBody>
                  <a:tcPr marL="0" marR="0" marT="0" marB="0">
                    <a:solidFill>
                      <a:srgbClr val="A6A6A6"/>
                    </a:solidFill>
                  </a:tcPr>
                </a:tc>
                <a:tc>
                  <a:txBody>
                    <a:bodyPr/>
                    <a:lstStyle/>
                    <a:p>
                      <a:pPr>
                        <a:lnSpc>
                          <a:spcPts val="1470"/>
                        </a:lnSpc>
                      </a:pPr>
                      <a:r>
                        <a:rPr sz="1400" b="1" spc="-25" dirty="0">
                          <a:solidFill>
                            <a:srgbClr val="FFFFFF"/>
                          </a:solidFill>
                          <a:latin typeface="Calibri"/>
                          <a:cs typeface="Calibri"/>
                        </a:rPr>
                        <a:t>22%</a:t>
                      </a:r>
                      <a:endParaRPr sz="1400">
                        <a:latin typeface="Calibri"/>
                        <a:cs typeface="Calibri"/>
                      </a:endParaRPr>
                    </a:p>
                  </a:txBody>
                  <a:tcPr marL="0" marR="0" marT="0" marB="0">
                    <a:solidFill>
                      <a:srgbClr val="A6A6A6"/>
                    </a:solidFill>
                  </a:tcPr>
                </a:tc>
                <a:tc>
                  <a:txBody>
                    <a:bodyPr/>
                    <a:lstStyle/>
                    <a:p>
                      <a:pPr>
                        <a:lnSpc>
                          <a:spcPts val="1470"/>
                        </a:lnSpc>
                      </a:pPr>
                      <a:r>
                        <a:rPr sz="1400" b="1" spc="-175" dirty="0">
                          <a:solidFill>
                            <a:srgbClr val="FFFFFF"/>
                          </a:solidFill>
                          <a:latin typeface="Calibri"/>
                          <a:cs typeface="Calibri"/>
                        </a:rPr>
                        <a:t>5%</a:t>
                      </a:r>
                      <a:endParaRPr sz="1400">
                        <a:latin typeface="Calibri"/>
                        <a:cs typeface="Calibri"/>
                      </a:endParaRPr>
                    </a:p>
                  </a:txBody>
                  <a:tcPr marL="0" marR="0" marT="0" marB="0">
                    <a:solidFill>
                      <a:srgbClr val="D99593"/>
                    </a:solidFill>
                  </a:tcPr>
                </a:tc>
                <a:extLst>
                  <a:ext uri="{0D108BD9-81ED-4DB2-BD59-A6C34878D82A}">
                    <a16:rowId xmlns:a16="http://schemas.microsoft.com/office/drawing/2014/main" val="10000"/>
                  </a:ext>
                </a:extLst>
              </a:tr>
              <a:tr h="298450">
                <a:tc>
                  <a:txBody>
                    <a:bodyPr/>
                    <a:lstStyle/>
                    <a:p>
                      <a:pPr>
                        <a:lnSpc>
                          <a:spcPct val="100000"/>
                        </a:lnSpc>
                      </a:pPr>
                      <a:endParaRPr sz="1600">
                        <a:latin typeface="Times New Roman"/>
                        <a:cs typeface="Times New Roman"/>
                      </a:endParaRPr>
                    </a:p>
                  </a:txBody>
                  <a:tcPr marL="0" marR="0" marT="0" marB="0"/>
                </a:tc>
                <a:tc>
                  <a:txBody>
                    <a:bodyPr/>
                    <a:lstStyle/>
                    <a:p>
                      <a:pPr>
                        <a:lnSpc>
                          <a:spcPct val="100000"/>
                        </a:lnSpc>
                      </a:pPr>
                      <a:endParaRPr sz="1600">
                        <a:latin typeface="Times New Roman"/>
                        <a:cs typeface="Times New Roman"/>
                      </a:endParaRPr>
                    </a:p>
                  </a:txBody>
                  <a:tcPr marL="0" marR="0" marT="0" marB="0"/>
                </a:tc>
                <a:tc>
                  <a:txBody>
                    <a:bodyPr/>
                    <a:lstStyle/>
                    <a:p>
                      <a:pPr>
                        <a:lnSpc>
                          <a:spcPct val="100000"/>
                        </a:lnSpc>
                      </a:pPr>
                      <a:endParaRPr sz="1600">
                        <a:latin typeface="Times New Roman"/>
                        <a:cs typeface="Times New Roman"/>
                      </a:endParaRPr>
                    </a:p>
                  </a:txBody>
                  <a:tcPr marL="0" marR="0" marT="0" marB="0"/>
                </a:tc>
                <a:tc>
                  <a:txBody>
                    <a:bodyPr/>
                    <a:lstStyle/>
                    <a:p>
                      <a:pPr>
                        <a:lnSpc>
                          <a:spcPct val="100000"/>
                        </a:lnSpc>
                      </a:pPr>
                      <a:endParaRPr sz="1600">
                        <a:latin typeface="Times New Roman"/>
                        <a:cs typeface="Times New Roman"/>
                      </a:endParaRPr>
                    </a:p>
                  </a:txBody>
                  <a:tcPr marL="0" marR="0" marT="0" marB="0"/>
                </a:tc>
                <a:tc>
                  <a:txBody>
                    <a:bodyPr/>
                    <a:lstStyle/>
                    <a:p>
                      <a:pPr>
                        <a:lnSpc>
                          <a:spcPct val="100000"/>
                        </a:lnSpc>
                      </a:pPr>
                      <a:endParaRPr sz="1600">
                        <a:latin typeface="Times New Roman"/>
                        <a:cs typeface="Times New Roman"/>
                      </a:endParaRPr>
                    </a:p>
                  </a:txBody>
                  <a:tcPr marL="0" marR="0" marT="0" marB="0"/>
                </a:tc>
                <a:tc>
                  <a:txBody>
                    <a:bodyPr/>
                    <a:lstStyle/>
                    <a:p>
                      <a:pPr>
                        <a:lnSpc>
                          <a:spcPct val="100000"/>
                        </a:lnSpc>
                      </a:pPr>
                      <a:endParaRPr sz="1600">
                        <a:latin typeface="Times New Roman"/>
                        <a:cs typeface="Times New Roman"/>
                      </a:endParaRPr>
                    </a:p>
                  </a:txBody>
                  <a:tcPr marL="0" marR="0" marT="0" marB="0"/>
                </a:tc>
                <a:tc>
                  <a:txBody>
                    <a:bodyPr/>
                    <a:lstStyle/>
                    <a:p>
                      <a:pPr>
                        <a:lnSpc>
                          <a:spcPct val="100000"/>
                        </a:lnSpc>
                      </a:pPr>
                      <a:endParaRPr sz="1600">
                        <a:latin typeface="Times New Roman"/>
                        <a:cs typeface="Times New Roman"/>
                      </a:endParaRPr>
                    </a:p>
                  </a:txBody>
                  <a:tcPr marL="0" marR="0" marT="0" marB="0"/>
                </a:tc>
                <a:tc>
                  <a:txBody>
                    <a:bodyPr/>
                    <a:lstStyle/>
                    <a:p>
                      <a:pPr>
                        <a:lnSpc>
                          <a:spcPct val="100000"/>
                        </a:lnSpc>
                      </a:pPr>
                      <a:endParaRPr sz="1600">
                        <a:latin typeface="Times New Roman"/>
                        <a:cs typeface="Times New Roman"/>
                      </a:endParaRPr>
                    </a:p>
                  </a:txBody>
                  <a:tcPr marL="0" marR="0" marT="0" marB="0"/>
                </a:tc>
                <a:extLst>
                  <a:ext uri="{0D108BD9-81ED-4DB2-BD59-A6C34878D82A}">
                    <a16:rowId xmlns:a16="http://schemas.microsoft.com/office/drawing/2014/main" val="10001"/>
                  </a:ext>
                </a:extLst>
              </a:tr>
              <a:tr h="198755">
                <a:tc>
                  <a:txBody>
                    <a:bodyPr/>
                    <a:lstStyle/>
                    <a:p>
                      <a:pPr marR="157480" algn="r">
                        <a:lnSpc>
                          <a:spcPts val="1445"/>
                        </a:lnSpc>
                      </a:pPr>
                      <a:r>
                        <a:rPr sz="1400" dirty="0">
                          <a:solidFill>
                            <a:srgbClr val="585858"/>
                          </a:solidFill>
                          <a:latin typeface="Calibri"/>
                          <a:cs typeface="Calibri"/>
                        </a:rPr>
                        <a:t>Hospital</a:t>
                      </a:r>
                      <a:r>
                        <a:rPr sz="1400" spc="-60" dirty="0">
                          <a:solidFill>
                            <a:srgbClr val="585858"/>
                          </a:solidFill>
                          <a:latin typeface="Calibri"/>
                          <a:cs typeface="Calibri"/>
                        </a:rPr>
                        <a:t> </a:t>
                      </a:r>
                      <a:r>
                        <a:rPr sz="1400" dirty="0">
                          <a:solidFill>
                            <a:srgbClr val="585858"/>
                          </a:solidFill>
                          <a:latin typeface="Calibri"/>
                          <a:cs typeface="Calibri"/>
                        </a:rPr>
                        <a:t>price</a:t>
                      </a:r>
                      <a:r>
                        <a:rPr sz="1400" spc="-50" dirty="0">
                          <a:solidFill>
                            <a:srgbClr val="585858"/>
                          </a:solidFill>
                          <a:latin typeface="Calibri"/>
                          <a:cs typeface="Calibri"/>
                        </a:rPr>
                        <a:t> </a:t>
                      </a:r>
                      <a:r>
                        <a:rPr sz="1400" spc="-10" dirty="0">
                          <a:solidFill>
                            <a:srgbClr val="585858"/>
                          </a:solidFill>
                          <a:latin typeface="Calibri"/>
                          <a:cs typeface="Calibri"/>
                        </a:rPr>
                        <a:t>transparency</a:t>
                      </a:r>
                      <a:endParaRPr sz="1400">
                        <a:latin typeface="Calibri"/>
                        <a:cs typeface="Calibri"/>
                      </a:endParaRPr>
                    </a:p>
                  </a:txBody>
                  <a:tcPr marL="0" marR="0" marT="0" marB="0"/>
                </a:tc>
                <a:tc>
                  <a:txBody>
                    <a:bodyPr/>
                    <a:lstStyle/>
                    <a:p>
                      <a:pPr marR="706120" algn="r">
                        <a:lnSpc>
                          <a:spcPts val="1465"/>
                        </a:lnSpc>
                      </a:pPr>
                      <a:r>
                        <a:rPr sz="1400" b="1" spc="-25" dirty="0">
                          <a:solidFill>
                            <a:srgbClr val="FFFFFF"/>
                          </a:solidFill>
                          <a:latin typeface="Calibri"/>
                          <a:cs typeface="Calibri"/>
                        </a:rPr>
                        <a:t>48%</a:t>
                      </a:r>
                      <a:endParaRPr sz="1400">
                        <a:latin typeface="Calibri"/>
                        <a:cs typeface="Calibri"/>
                      </a:endParaRPr>
                    </a:p>
                  </a:txBody>
                  <a:tcPr marL="0" marR="0" marT="0" marB="0">
                    <a:solidFill>
                      <a:srgbClr val="1F487C"/>
                    </a:solidFill>
                  </a:tcPr>
                </a:tc>
                <a:tc>
                  <a:txBody>
                    <a:bodyPr/>
                    <a:lstStyle/>
                    <a:p>
                      <a:pPr>
                        <a:lnSpc>
                          <a:spcPct val="100000"/>
                        </a:lnSpc>
                      </a:pPr>
                      <a:endParaRPr sz="1100">
                        <a:latin typeface="Times New Roman"/>
                        <a:cs typeface="Times New Roman"/>
                      </a:endParaRPr>
                    </a:p>
                  </a:txBody>
                  <a:tcPr marL="0" marR="0" marT="0" marB="0">
                    <a:solidFill>
                      <a:srgbClr val="1F487C"/>
                    </a:solidFill>
                  </a:tcPr>
                </a:tc>
                <a:tc>
                  <a:txBody>
                    <a:bodyPr/>
                    <a:lstStyle/>
                    <a:p>
                      <a:pPr>
                        <a:lnSpc>
                          <a:spcPct val="100000"/>
                        </a:lnSpc>
                      </a:pPr>
                      <a:endParaRPr sz="1100">
                        <a:latin typeface="Times New Roman"/>
                        <a:cs typeface="Times New Roman"/>
                      </a:endParaRPr>
                    </a:p>
                  </a:txBody>
                  <a:tcPr marL="0" marR="0" marT="0" marB="0">
                    <a:solidFill>
                      <a:srgbClr val="4F81BC"/>
                    </a:solidFill>
                  </a:tcPr>
                </a:tc>
                <a:tc>
                  <a:txBody>
                    <a:bodyPr/>
                    <a:lstStyle/>
                    <a:p>
                      <a:pPr marR="172720" algn="r">
                        <a:lnSpc>
                          <a:spcPts val="1465"/>
                        </a:lnSpc>
                      </a:pPr>
                      <a:r>
                        <a:rPr sz="1400" b="1" spc="-25" dirty="0">
                          <a:solidFill>
                            <a:srgbClr val="FFFFFF"/>
                          </a:solidFill>
                          <a:latin typeface="Calibri"/>
                          <a:cs typeface="Calibri"/>
                        </a:rPr>
                        <a:t>33%</a:t>
                      </a:r>
                      <a:endParaRPr sz="1400">
                        <a:latin typeface="Calibri"/>
                        <a:cs typeface="Calibri"/>
                      </a:endParaRPr>
                    </a:p>
                  </a:txBody>
                  <a:tcPr marL="0" marR="0" marT="0" marB="0">
                    <a:solidFill>
                      <a:srgbClr val="4F81BC"/>
                    </a:solidFill>
                  </a:tcPr>
                </a:tc>
                <a:tc>
                  <a:txBody>
                    <a:bodyPr/>
                    <a:lstStyle/>
                    <a:p>
                      <a:pPr>
                        <a:lnSpc>
                          <a:spcPct val="100000"/>
                        </a:lnSpc>
                      </a:pPr>
                      <a:endParaRPr sz="1100">
                        <a:latin typeface="Times New Roman"/>
                        <a:cs typeface="Times New Roman"/>
                      </a:endParaRPr>
                    </a:p>
                  </a:txBody>
                  <a:tcPr marL="0" marR="0" marT="0" marB="0">
                    <a:solidFill>
                      <a:srgbClr val="4F81BC"/>
                    </a:solidFill>
                  </a:tcPr>
                </a:tc>
                <a:tc>
                  <a:txBody>
                    <a:bodyPr/>
                    <a:lstStyle/>
                    <a:p>
                      <a:pPr marR="22225" algn="r">
                        <a:lnSpc>
                          <a:spcPts val="1465"/>
                        </a:lnSpc>
                      </a:pPr>
                      <a:r>
                        <a:rPr sz="1400" b="1" spc="-25" dirty="0">
                          <a:solidFill>
                            <a:srgbClr val="FFFFFF"/>
                          </a:solidFill>
                          <a:latin typeface="Calibri"/>
                          <a:cs typeface="Calibri"/>
                        </a:rPr>
                        <a:t>19%</a:t>
                      </a:r>
                      <a:endParaRPr sz="1400">
                        <a:latin typeface="Calibri"/>
                        <a:cs typeface="Calibri"/>
                      </a:endParaRPr>
                    </a:p>
                  </a:txBody>
                  <a:tcPr marL="0" marR="0" marT="0" marB="0">
                    <a:solidFill>
                      <a:srgbClr val="A6A6A6"/>
                    </a:solidFill>
                  </a:tcPr>
                </a:tc>
                <a:tc>
                  <a:txBody>
                    <a:bodyPr/>
                    <a:lstStyle/>
                    <a:p>
                      <a:pPr>
                        <a:lnSpc>
                          <a:spcPct val="100000"/>
                        </a:lnSpc>
                      </a:pPr>
                      <a:endParaRPr sz="1100">
                        <a:latin typeface="Times New Roman"/>
                        <a:cs typeface="Times New Roman"/>
                      </a:endParaRPr>
                    </a:p>
                  </a:txBody>
                  <a:tcPr marL="0" marR="0" marT="0" marB="0">
                    <a:solidFill>
                      <a:srgbClr val="A6A6A6"/>
                    </a:solidFill>
                  </a:tcPr>
                </a:tc>
                <a:extLst>
                  <a:ext uri="{0D108BD9-81ED-4DB2-BD59-A6C34878D82A}">
                    <a16:rowId xmlns:a16="http://schemas.microsoft.com/office/drawing/2014/main" val="10002"/>
                  </a:ext>
                </a:extLst>
              </a:tr>
              <a:tr h="299085">
                <a:tc>
                  <a:txBody>
                    <a:bodyPr/>
                    <a:lstStyle/>
                    <a:p>
                      <a:pPr>
                        <a:lnSpc>
                          <a:spcPct val="100000"/>
                        </a:lnSpc>
                      </a:pPr>
                      <a:endParaRPr sz="1600">
                        <a:latin typeface="Times New Roman"/>
                        <a:cs typeface="Times New Roman"/>
                      </a:endParaRPr>
                    </a:p>
                  </a:txBody>
                  <a:tcPr marL="0" marR="0" marT="0" marB="0"/>
                </a:tc>
                <a:tc>
                  <a:txBody>
                    <a:bodyPr/>
                    <a:lstStyle/>
                    <a:p>
                      <a:pPr>
                        <a:lnSpc>
                          <a:spcPct val="100000"/>
                        </a:lnSpc>
                      </a:pPr>
                      <a:endParaRPr sz="1600">
                        <a:latin typeface="Times New Roman"/>
                        <a:cs typeface="Times New Roman"/>
                      </a:endParaRPr>
                    </a:p>
                  </a:txBody>
                  <a:tcPr marL="0" marR="0" marT="0" marB="0"/>
                </a:tc>
                <a:tc>
                  <a:txBody>
                    <a:bodyPr/>
                    <a:lstStyle/>
                    <a:p>
                      <a:pPr>
                        <a:lnSpc>
                          <a:spcPct val="100000"/>
                        </a:lnSpc>
                      </a:pPr>
                      <a:endParaRPr sz="1600">
                        <a:latin typeface="Times New Roman"/>
                        <a:cs typeface="Times New Roman"/>
                      </a:endParaRPr>
                    </a:p>
                  </a:txBody>
                  <a:tcPr marL="0" marR="0" marT="0" marB="0"/>
                </a:tc>
                <a:tc>
                  <a:txBody>
                    <a:bodyPr/>
                    <a:lstStyle/>
                    <a:p>
                      <a:pPr>
                        <a:lnSpc>
                          <a:spcPct val="100000"/>
                        </a:lnSpc>
                      </a:pPr>
                      <a:endParaRPr sz="1600">
                        <a:latin typeface="Times New Roman"/>
                        <a:cs typeface="Times New Roman"/>
                      </a:endParaRPr>
                    </a:p>
                  </a:txBody>
                  <a:tcPr marL="0" marR="0" marT="0" marB="0"/>
                </a:tc>
                <a:tc>
                  <a:txBody>
                    <a:bodyPr/>
                    <a:lstStyle/>
                    <a:p>
                      <a:pPr>
                        <a:lnSpc>
                          <a:spcPct val="100000"/>
                        </a:lnSpc>
                      </a:pPr>
                      <a:endParaRPr sz="1600">
                        <a:latin typeface="Times New Roman"/>
                        <a:cs typeface="Times New Roman"/>
                      </a:endParaRPr>
                    </a:p>
                  </a:txBody>
                  <a:tcPr marL="0" marR="0" marT="0" marB="0"/>
                </a:tc>
                <a:tc>
                  <a:txBody>
                    <a:bodyPr/>
                    <a:lstStyle/>
                    <a:p>
                      <a:pPr>
                        <a:lnSpc>
                          <a:spcPct val="100000"/>
                        </a:lnSpc>
                      </a:pPr>
                      <a:endParaRPr sz="1600">
                        <a:latin typeface="Times New Roman"/>
                        <a:cs typeface="Times New Roman"/>
                      </a:endParaRPr>
                    </a:p>
                  </a:txBody>
                  <a:tcPr marL="0" marR="0" marT="0" marB="0"/>
                </a:tc>
                <a:tc>
                  <a:txBody>
                    <a:bodyPr/>
                    <a:lstStyle/>
                    <a:p>
                      <a:pPr>
                        <a:lnSpc>
                          <a:spcPct val="100000"/>
                        </a:lnSpc>
                      </a:pPr>
                      <a:endParaRPr sz="1600">
                        <a:latin typeface="Times New Roman"/>
                        <a:cs typeface="Times New Roman"/>
                      </a:endParaRPr>
                    </a:p>
                  </a:txBody>
                  <a:tcPr marL="0" marR="0" marT="0" marB="0"/>
                </a:tc>
                <a:tc>
                  <a:txBody>
                    <a:bodyPr/>
                    <a:lstStyle/>
                    <a:p>
                      <a:pPr>
                        <a:lnSpc>
                          <a:spcPct val="100000"/>
                        </a:lnSpc>
                      </a:pPr>
                      <a:endParaRPr sz="1600">
                        <a:latin typeface="Times New Roman"/>
                        <a:cs typeface="Times New Roman"/>
                      </a:endParaRPr>
                    </a:p>
                  </a:txBody>
                  <a:tcPr marL="0" marR="0" marT="0" marB="0"/>
                </a:tc>
                <a:extLst>
                  <a:ext uri="{0D108BD9-81ED-4DB2-BD59-A6C34878D82A}">
                    <a16:rowId xmlns:a16="http://schemas.microsoft.com/office/drawing/2014/main" val="10003"/>
                  </a:ext>
                </a:extLst>
              </a:tr>
              <a:tr h="198755">
                <a:tc>
                  <a:txBody>
                    <a:bodyPr/>
                    <a:lstStyle/>
                    <a:p>
                      <a:pPr marR="157480" algn="r">
                        <a:lnSpc>
                          <a:spcPts val="1445"/>
                        </a:lnSpc>
                      </a:pPr>
                      <a:r>
                        <a:rPr sz="1400" spc="-10" dirty="0">
                          <a:solidFill>
                            <a:srgbClr val="585858"/>
                          </a:solidFill>
                          <a:latin typeface="Calibri"/>
                          <a:cs typeface="Calibri"/>
                        </a:rPr>
                        <a:t>Anti-</a:t>
                      </a:r>
                      <a:r>
                        <a:rPr sz="1400" dirty="0">
                          <a:solidFill>
                            <a:srgbClr val="585858"/>
                          </a:solidFill>
                          <a:latin typeface="Calibri"/>
                          <a:cs typeface="Calibri"/>
                        </a:rPr>
                        <a:t>trust</a:t>
                      </a:r>
                      <a:r>
                        <a:rPr sz="1400" spc="-30" dirty="0">
                          <a:solidFill>
                            <a:srgbClr val="585858"/>
                          </a:solidFill>
                          <a:latin typeface="Calibri"/>
                          <a:cs typeface="Calibri"/>
                        </a:rPr>
                        <a:t> </a:t>
                      </a:r>
                      <a:r>
                        <a:rPr sz="1400" spc="-10" dirty="0">
                          <a:solidFill>
                            <a:srgbClr val="585858"/>
                          </a:solidFill>
                          <a:latin typeface="Calibri"/>
                          <a:cs typeface="Calibri"/>
                        </a:rPr>
                        <a:t>enforcement</a:t>
                      </a:r>
                      <a:endParaRPr sz="1400">
                        <a:latin typeface="Calibri"/>
                        <a:cs typeface="Calibri"/>
                      </a:endParaRPr>
                    </a:p>
                  </a:txBody>
                  <a:tcPr marL="0" marR="0" marT="0" marB="0"/>
                </a:tc>
                <a:tc>
                  <a:txBody>
                    <a:bodyPr/>
                    <a:lstStyle/>
                    <a:p>
                      <a:pPr marL="775335">
                        <a:lnSpc>
                          <a:spcPts val="1465"/>
                        </a:lnSpc>
                      </a:pPr>
                      <a:r>
                        <a:rPr sz="1400" b="1" spc="-25" dirty="0">
                          <a:solidFill>
                            <a:srgbClr val="FFFFFF"/>
                          </a:solidFill>
                          <a:latin typeface="Calibri"/>
                          <a:cs typeface="Calibri"/>
                        </a:rPr>
                        <a:t>48%</a:t>
                      </a:r>
                      <a:endParaRPr sz="1400">
                        <a:latin typeface="Calibri"/>
                        <a:cs typeface="Calibri"/>
                      </a:endParaRPr>
                    </a:p>
                  </a:txBody>
                  <a:tcPr marL="0" marR="0" marT="0" marB="0">
                    <a:solidFill>
                      <a:srgbClr val="1F487C"/>
                    </a:solidFill>
                  </a:tcPr>
                </a:tc>
                <a:tc>
                  <a:txBody>
                    <a:bodyPr/>
                    <a:lstStyle/>
                    <a:p>
                      <a:pPr>
                        <a:lnSpc>
                          <a:spcPct val="100000"/>
                        </a:lnSpc>
                      </a:pPr>
                      <a:endParaRPr sz="1100">
                        <a:latin typeface="Times New Roman"/>
                        <a:cs typeface="Times New Roman"/>
                      </a:endParaRPr>
                    </a:p>
                  </a:txBody>
                  <a:tcPr marL="0" marR="0" marT="0" marB="0">
                    <a:solidFill>
                      <a:srgbClr val="1F487C"/>
                    </a:solidFill>
                  </a:tcPr>
                </a:tc>
                <a:tc>
                  <a:txBody>
                    <a:bodyPr/>
                    <a:lstStyle/>
                    <a:p>
                      <a:pPr>
                        <a:lnSpc>
                          <a:spcPct val="100000"/>
                        </a:lnSpc>
                      </a:pPr>
                      <a:endParaRPr sz="1100">
                        <a:latin typeface="Times New Roman"/>
                        <a:cs typeface="Times New Roman"/>
                      </a:endParaRPr>
                    </a:p>
                  </a:txBody>
                  <a:tcPr marL="0" marR="0" marT="0" marB="0">
                    <a:solidFill>
                      <a:srgbClr val="4F81BC"/>
                    </a:solidFill>
                  </a:tcPr>
                </a:tc>
                <a:tc>
                  <a:txBody>
                    <a:bodyPr/>
                    <a:lstStyle/>
                    <a:p>
                      <a:pPr marR="174625" algn="r">
                        <a:lnSpc>
                          <a:spcPts val="1465"/>
                        </a:lnSpc>
                      </a:pPr>
                      <a:r>
                        <a:rPr sz="1400" b="1" spc="-25" dirty="0">
                          <a:solidFill>
                            <a:srgbClr val="FFFFFF"/>
                          </a:solidFill>
                          <a:latin typeface="Calibri"/>
                          <a:cs typeface="Calibri"/>
                        </a:rPr>
                        <a:t>33%</a:t>
                      </a:r>
                      <a:endParaRPr sz="1400">
                        <a:latin typeface="Calibri"/>
                        <a:cs typeface="Calibri"/>
                      </a:endParaRPr>
                    </a:p>
                  </a:txBody>
                  <a:tcPr marL="0" marR="0" marT="0" marB="0">
                    <a:solidFill>
                      <a:srgbClr val="4F81BC"/>
                    </a:solidFill>
                  </a:tcPr>
                </a:tc>
                <a:tc>
                  <a:txBody>
                    <a:bodyPr/>
                    <a:lstStyle/>
                    <a:p>
                      <a:pPr>
                        <a:lnSpc>
                          <a:spcPct val="100000"/>
                        </a:lnSpc>
                      </a:pPr>
                      <a:endParaRPr sz="1100">
                        <a:latin typeface="Times New Roman"/>
                        <a:cs typeface="Times New Roman"/>
                      </a:endParaRPr>
                    </a:p>
                  </a:txBody>
                  <a:tcPr marL="0" marR="0" marT="0" marB="0">
                    <a:solidFill>
                      <a:srgbClr val="4F81BC"/>
                    </a:solidFill>
                  </a:tcPr>
                </a:tc>
                <a:tc>
                  <a:txBody>
                    <a:bodyPr/>
                    <a:lstStyle/>
                    <a:p>
                      <a:pPr marR="20320" algn="r">
                        <a:lnSpc>
                          <a:spcPts val="1465"/>
                        </a:lnSpc>
                      </a:pPr>
                      <a:r>
                        <a:rPr sz="1400" b="1" spc="-25" dirty="0">
                          <a:solidFill>
                            <a:srgbClr val="FFFFFF"/>
                          </a:solidFill>
                          <a:latin typeface="Calibri"/>
                          <a:cs typeface="Calibri"/>
                        </a:rPr>
                        <a:t>19%</a:t>
                      </a:r>
                      <a:endParaRPr sz="1400">
                        <a:latin typeface="Calibri"/>
                        <a:cs typeface="Calibri"/>
                      </a:endParaRPr>
                    </a:p>
                  </a:txBody>
                  <a:tcPr marL="0" marR="0" marT="0" marB="0">
                    <a:solidFill>
                      <a:srgbClr val="A6A6A6"/>
                    </a:solidFill>
                  </a:tcPr>
                </a:tc>
                <a:tc>
                  <a:txBody>
                    <a:bodyPr/>
                    <a:lstStyle/>
                    <a:p>
                      <a:pPr>
                        <a:lnSpc>
                          <a:spcPct val="100000"/>
                        </a:lnSpc>
                      </a:pPr>
                      <a:endParaRPr sz="1100">
                        <a:latin typeface="Times New Roman"/>
                        <a:cs typeface="Times New Roman"/>
                      </a:endParaRPr>
                    </a:p>
                  </a:txBody>
                  <a:tcPr marL="0" marR="0" marT="0" marB="0">
                    <a:solidFill>
                      <a:srgbClr val="A6A6A6"/>
                    </a:solidFill>
                  </a:tcPr>
                </a:tc>
                <a:extLst>
                  <a:ext uri="{0D108BD9-81ED-4DB2-BD59-A6C34878D82A}">
                    <a16:rowId xmlns:a16="http://schemas.microsoft.com/office/drawing/2014/main" val="10004"/>
                  </a:ext>
                </a:extLst>
              </a:tr>
              <a:tr h="298450">
                <a:tc>
                  <a:txBody>
                    <a:bodyPr/>
                    <a:lstStyle/>
                    <a:p>
                      <a:pPr>
                        <a:lnSpc>
                          <a:spcPct val="100000"/>
                        </a:lnSpc>
                      </a:pPr>
                      <a:endParaRPr sz="1600">
                        <a:latin typeface="Times New Roman"/>
                        <a:cs typeface="Times New Roman"/>
                      </a:endParaRPr>
                    </a:p>
                  </a:txBody>
                  <a:tcPr marL="0" marR="0" marT="0" marB="0"/>
                </a:tc>
                <a:tc>
                  <a:txBody>
                    <a:bodyPr/>
                    <a:lstStyle/>
                    <a:p>
                      <a:pPr>
                        <a:lnSpc>
                          <a:spcPct val="100000"/>
                        </a:lnSpc>
                      </a:pPr>
                      <a:endParaRPr sz="1600">
                        <a:latin typeface="Times New Roman"/>
                        <a:cs typeface="Times New Roman"/>
                      </a:endParaRPr>
                    </a:p>
                  </a:txBody>
                  <a:tcPr marL="0" marR="0" marT="0" marB="0"/>
                </a:tc>
                <a:tc>
                  <a:txBody>
                    <a:bodyPr/>
                    <a:lstStyle/>
                    <a:p>
                      <a:pPr>
                        <a:lnSpc>
                          <a:spcPct val="100000"/>
                        </a:lnSpc>
                      </a:pPr>
                      <a:endParaRPr sz="1600">
                        <a:latin typeface="Times New Roman"/>
                        <a:cs typeface="Times New Roman"/>
                      </a:endParaRPr>
                    </a:p>
                  </a:txBody>
                  <a:tcPr marL="0" marR="0" marT="0" marB="0"/>
                </a:tc>
                <a:tc>
                  <a:txBody>
                    <a:bodyPr/>
                    <a:lstStyle/>
                    <a:p>
                      <a:pPr>
                        <a:lnSpc>
                          <a:spcPct val="100000"/>
                        </a:lnSpc>
                      </a:pPr>
                      <a:endParaRPr sz="1600">
                        <a:latin typeface="Times New Roman"/>
                        <a:cs typeface="Times New Roman"/>
                      </a:endParaRPr>
                    </a:p>
                  </a:txBody>
                  <a:tcPr marL="0" marR="0" marT="0" marB="0"/>
                </a:tc>
                <a:tc>
                  <a:txBody>
                    <a:bodyPr/>
                    <a:lstStyle/>
                    <a:p>
                      <a:pPr>
                        <a:lnSpc>
                          <a:spcPct val="100000"/>
                        </a:lnSpc>
                      </a:pPr>
                      <a:endParaRPr sz="1600">
                        <a:latin typeface="Times New Roman"/>
                        <a:cs typeface="Times New Roman"/>
                      </a:endParaRPr>
                    </a:p>
                  </a:txBody>
                  <a:tcPr marL="0" marR="0" marT="0" marB="0"/>
                </a:tc>
                <a:tc>
                  <a:txBody>
                    <a:bodyPr/>
                    <a:lstStyle/>
                    <a:p>
                      <a:pPr>
                        <a:lnSpc>
                          <a:spcPct val="100000"/>
                        </a:lnSpc>
                      </a:pPr>
                      <a:endParaRPr sz="1600">
                        <a:latin typeface="Times New Roman"/>
                        <a:cs typeface="Times New Roman"/>
                      </a:endParaRPr>
                    </a:p>
                  </a:txBody>
                  <a:tcPr marL="0" marR="0" marT="0" marB="0"/>
                </a:tc>
                <a:tc>
                  <a:txBody>
                    <a:bodyPr/>
                    <a:lstStyle/>
                    <a:p>
                      <a:pPr>
                        <a:lnSpc>
                          <a:spcPct val="100000"/>
                        </a:lnSpc>
                      </a:pPr>
                      <a:endParaRPr sz="1600">
                        <a:latin typeface="Times New Roman"/>
                        <a:cs typeface="Times New Roman"/>
                      </a:endParaRPr>
                    </a:p>
                  </a:txBody>
                  <a:tcPr marL="0" marR="0" marT="0" marB="0"/>
                </a:tc>
                <a:tc>
                  <a:txBody>
                    <a:bodyPr/>
                    <a:lstStyle/>
                    <a:p>
                      <a:pPr>
                        <a:lnSpc>
                          <a:spcPct val="100000"/>
                        </a:lnSpc>
                      </a:pPr>
                      <a:endParaRPr sz="1600">
                        <a:latin typeface="Times New Roman"/>
                        <a:cs typeface="Times New Roman"/>
                      </a:endParaRPr>
                    </a:p>
                  </a:txBody>
                  <a:tcPr marL="0" marR="0" marT="0" marB="0"/>
                </a:tc>
                <a:extLst>
                  <a:ext uri="{0D108BD9-81ED-4DB2-BD59-A6C34878D82A}">
                    <a16:rowId xmlns:a16="http://schemas.microsoft.com/office/drawing/2014/main" val="10005"/>
                  </a:ext>
                </a:extLst>
              </a:tr>
              <a:tr h="199390">
                <a:tc>
                  <a:txBody>
                    <a:bodyPr/>
                    <a:lstStyle/>
                    <a:p>
                      <a:pPr marR="157480" algn="r">
                        <a:lnSpc>
                          <a:spcPts val="1450"/>
                        </a:lnSpc>
                      </a:pPr>
                      <a:r>
                        <a:rPr sz="1400" dirty="0">
                          <a:solidFill>
                            <a:srgbClr val="585858"/>
                          </a:solidFill>
                          <a:latin typeface="Calibri"/>
                          <a:cs typeface="Calibri"/>
                        </a:rPr>
                        <a:t>Surprise</a:t>
                      </a:r>
                      <a:r>
                        <a:rPr sz="1400" spc="-65" dirty="0">
                          <a:solidFill>
                            <a:srgbClr val="585858"/>
                          </a:solidFill>
                          <a:latin typeface="Calibri"/>
                          <a:cs typeface="Calibri"/>
                        </a:rPr>
                        <a:t> </a:t>
                      </a:r>
                      <a:r>
                        <a:rPr sz="1400" dirty="0">
                          <a:solidFill>
                            <a:srgbClr val="585858"/>
                          </a:solidFill>
                          <a:latin typeface="Calibri"/>
                          <a:cs typeface="Calibri"/>
                        </a:rPr>
                        <a:t>billing</a:t>
                      </a:r>
                      <a:r>
                        <a:rPr sz="1400" spc="-65" dirty="0">
                          <a:solidFill>
                            <a:srgbClr val="585858"/>
                          </a:solidFill>
                          <a:latin typeface="Calibri"/>
                          <a:cs typeface="Calibri"/>
                        </a:rPr>
                        <a:t> </a:t>
                      </a:r>
                      <a:r>
                        <a:rPr sz="1400" spc="-10" dirty="0">
                          <a:solidFill>
                            <a:srgbClr val="585858"/>
                          </a:solidFill>
                          <a:latin typeface="Calibri"/>
                          <a:cs typeface="Calibri"/>
                        </a:rPr>
                        <a:t>regulation</a:t>
                      </a:r>
                      <a:endParaRPr sz="1400">
                        <a:latin typeface="Calibri"/>
                        <a:cs typeface="Calibri"/>
                      </a:endParaRPr>
                    </a:p>
                  </a:txBody>
                  <a:tcPr marL="0" marR="0" marT="0" marB="0"/>
                </a:tc>
                <a:tc>
                  <a:txBody>
                    <a:bodyPr/>
                    <a:lstStyle/>
                    <a:p>
                      <a:pPr marL="746125">
                        <a:lnSpc>
                          <a:spcPts val="1470"/>
                        </a:lnSpc>
                      </a:pPr>
                      <a:r>
                        <a:rPr sz="1400" b="1" spc="-25" dirty="0">
                          <a:solidFill>
                            <a:srgbClr val="FFFFFF"/>
                          </a:solidFill>
                          <a:latin typeface="Calibri"/>
                          <a:cs typeface="Calibri"/>
                        </a:rPr>
                        <a:t>47%</a:t>
                      </a:r>
                      <a:endParaRPr sz="1400">
                        <a:latin typeface="Calibri"/>
                        <a:cs typeface="Calibri"/>
                      </a:endParaRPr>
                    </a:p>
                  </a:txBody>
                  <a:tcPr marL="0" marR="0" marT="0" marB="0">
                    <a:solidFill>
                      <a:srgbClr val="1F487C"/>
                    </a:solidFill>
                  </a:tcPr>
                </a:tc>
                <a:tc>
                  <a:txBody>
                    <a:bodyPr/>
                    <a:lstStyle/>
                    <a:p>
                      <a:pPr>
                        <a:lnSpc>
                          <a:spcPct val="100000"/>
                        </a:lnSpc>
                      </a:pPr>
                      <a:endParaRPr sz="1100">
                        <a:latin typeface="Times New Roman"/>
                        <a:cs typeface="Times New Roman"/>
                      </a:endParaRPr>
                    </a:p>
                  </a:txBody>
                  <a:tcPr marL="0" marR="0" marT="0" marB="0">
                    <a:solidFill>
                      <a:srgbClr val="4F81BC"/>
                    </a:solidFill>
                  </a:tcPr>
                </a:tc>
                <a:tc>
                  <a:txBody>
                    <a:bodyPr/>
                    <a:lstStyle/>
                    <a:p>
                      <a:pPr>
                        <a:lnSpc>
                          <a:spcPct val="100000"/>
                        </a:lnSpc>
                      </a:pPr>
                      <a:endParaRPr sz="1100">
                        <a:latin typeface="Times New Roman"/>
                        <a:cs typeface="Times New Roman"/>
                      </a:endParaRPr>
                    </a:p>
                  </a:txBody>
                  <a:tcPr marL="0" marR="0" marT="0" marB="0">
                    <a:solidFill>
                      <a:srgbClr val="4F81BC"/>
                    </a:solidFill>
                  </a:tcPr>
                </a:tc>
                <a:tc>
                  <a:txBody>
                    <a:bodyPr/>
                    <a:lstStyle/>
                    <a:p>
                      <a:pPr marR="166370" algn="r">
                        <a:lnSpc>
                          <a:spcPts val="1470"/>
                        </a:lnSpc>
                      </a:pPr>
                      <a:r>
                        <a:rPr sz="1400" b="1" spc="-25" dirty="0">
                          <a:solidFill>
                            <a:srgbClr val="FFFFFF"/>
                          </a:solidFill>
                          <a:latin typeface="Calibri"/>
                          <a:cs typeface="Calibri"/>
                        </a:rPr>
                        <a:t>36%</a:t>
                      </a:r>
                      <a:endParaRPr sz="1400">
                        <a:latin typeface="Calibri"/>
                        <a:cs typeface="Calibri"/>
                      </a:endParaRPr>
                    </a:p>
                  </a:txBody>
                  <a:tcPr marL="0" marR="0" marT="0" marB="0">
                    <a:solidFill>
                      <a:srgbClr val="4F81BC"/>
                    </a:solidFill>
                  </a:tcPr>
                </a:tc>
                <a:tc>
                  <a:txBody>
                    <a:bodyPr/>
                    <a:lstStyle/>
                    <a:p>
                      <a:pPr>
                        <a:lnSpc>
                          <a:spcPct val="100000"/>
                        </a:lnSpc>
                      </a:pPr>
                      <a:endParaRPr sz="1100">
                        <a:latin typeface="Times New Roman"/>
                        <a:cs typeface="Times New Roman"/>
                      </a:endParaRPr>
                    </a:p>
                  </a:txBody>
                  <a:tcPr marL="0" marR="0" marT="0" marB="0">
                    <a:solidFill>
                      <a:srgbClr val="4F81BC"/>
                    </a:solidFill>
                  </a:tcPr>
                </a:tc>
                <a:tc>
                  <a:txBody>
                    <a:bodyPr/>
                    <a:lstStyle/>
                    <a:p>
                      <a:pPr marR="4445" algn="r">
                        <a:lnSpc>
                          <a:spcPts val="1470"/>
                        </a:lnSpc>
                      </a:pPr>
                      <a:r>
                        <a:rPr sz="1400" b="1" spc="-25" dirty="0">
                          <a:solidFill>
                            <a:srgbClr val="FFFFFF"/>
                          </a:solidFill>
                          <a:latin typeface="Calibri"/>
                          <a:cs typeface="Calibri"/>
                        </a:rPr>
                        <a:t>16%</a:t>
                      </a:r>
                      <a:endParaRPr sz="1400">
                        <a:latin typeface="Calibri"/>
                        <a:cs typeface="Calibri"/>
                      </a:endParaRPr>
                    </a:p>
                  </a:txBody>
                  <a:tcPr marL="0" marR="0" marT="0" marB="0">
                    <a:solidFill>
                      <a:srgbClr val="A6A6A6"/>
                    </a:solidFill>
                  </a:tcPr>
                </a:tc>
                <a:tc>
                  <a:txBody>
                    <a:bodyPr/>
                    <a:lstStyle/>
                    <a:p>
                      <a:pPr>
                        <a:lnSpc>
                          <a:spcPct val="100000"/>
                        </a:lnSpc>
                      </a:pPr>
                      <a:endParaRPr sz="1100">
                        <a:latin typeface="Times New Roman"/>
                        <a:cs typeface="Times New Roman"/>
                      </a:endParaRPr>
                    </a:p>
                  </a:txBody>
                  <a:tcPr marL="0" marR="0" marT="0" marB="0"/>
                </a:tc>
                <a:extLst>
                  <a:ext uri="{0D108BD9-81ED-4DB2-BD59-A6C34878D82A}">
                    <a16:rowId xmlns:a16="http://schemas.microsoft.com/office/drawing/2014/main" val="10006"/>
                  </a:ext>
                </a:extLst>
              </a:tr>
            </a:tbl>
          </a:graphicData>
        </a:graphic>
      </p:graphicFrame>
      <p:sp>
        <p:nvSpPr>
          <p:cNvPr id="30" name="object 30"/>
          <p:cNvSpPr/>
          <p:nvPr/>
        </p:nvSpPr>
        <p:spPr>
          <a:xfrm>
            <a:off x="683513" y="6350508"/>
            <a:ext cx="97790" cy="97790"/>
          </a:xfrm>
          <a:custGeom>
            <a:avLst/>
            <a:gdLst/>
            <a:ahLst/>
            <a:cxnLst/>
            <a:rect l="l" t="t" r="r" b="b"/>
            <a:pathLst>
              <a:path w="97790" h="97789">
                <a:moveTo>
                  <a:pt x="97536" y="0"/>
                </a:moveTo>
                <a:lnTo>
                  <a:pt x="0" y="0"/>
                </a:lnTo>
                <a:lnTo>
                  <a:pt x="0" y="97535"/>
                </a:lnTo>
                <a:lnTo>
                  <a:pt x="97536" y="97535"/>
                </a:lnTo>
                <a:lnTo>
                  <a:pt x="97536" y="0"/>
                </a:lnTo>
                <a:close/>
              </a:path>
            </a:pathLst>
          </a:custGeom>
          <a:solidFill>
            <a:srgbClr val="1F487C"/>
          </a:solidFill>
        </p:spPr>
        <p:txBody>
          <a:bodyPr wrap="square" lIns="0" tIns="0" rIns="0" bIns="0" rtlCol="0"/>
          <a:lstStyle/>
          <a:p>
            <a:endParaRPr/>
          </a:p>
        </p:txBody>
      </p:sp>
      <p:sp>
        <p:nvSpPr>
          <p:cNvPr id="31" name="object 31"/>
          <p:cNvSpPr/>
          <p:nvPr/>
        </p:nvSpPr>
        <p:spPr>
          <a:xfrm>
            <a:off x="1926335" y="6350508"/>
            <a:ext cx="97790" cy="97790"/>
          </a:xfrm>
          <a:custGeom>
            <a:avLst/>
            <a:gdLst/>
            <a:ahLst/>
            <a:cxnLst/>
            <a:rect l="l" t="t" r="r" b="b"/>
            <a:pathLst>
              <a:path w="97789" h="97789">
                <a:moveTo>
                  <a:pt x="97536" y="0"/>
                </a:moveTo>
                <a:lnTo>
                  <a:pt x="0" y="0"/>
                </a:lnTo>
                <a:lnTo>
                  <a:pt x="0" y="97535"/>
                </a:lnTo>
                <a:lnTo>
                  <a:pt x="97536" y="97535"/>
                </a:lnTo>
                <a:lnTo>
                  <a:pt x="97536" y="0"/>
                </a:lnTo>
                <a:close/>
              </a:path>
            </a:pathLst>
          </a:custGeom>
          <a:solidFill>
            <a:srgbClr val="4F81BC"/>
          </a:solidFill>
        </p:spPr>
        <p:txBody>
          <a:bodyPr wrap="square" lIns="0" tIns="0" rIns="0" bIns="0" rtlCol="0"/>
          <a:lstStyle/>
          <a:p>
            <a:endParaRPr/>
          </a:p>
        </p:txBody>
      </p:sp>
      <p:sp>
        <p:nvSpPr>
          <p:cNvPr id="32" name="object 32"/>
          <p:cNvSpPr txBox="1"/>
          <p:nvPr/>
        </p:nvSpPr>
        <p:spPr>
          <a:xfrm>
            <a:off x="812487" y="5735195"/>
            <a:ext cx="2821940" cy="763270"/>
          </a:xfrm>
          <a:prstGeom prst="rect">
            <a:avLst/>
          </a:prstGeom>
        </p:spPr>
        <p:txBody>
          <a:bodyPr vert="horz" wrap="square" lIns="0" tIns="12065" rIns="0" bIns="0" rtlCol="0">
            <a:spAutoFit/>
          </a:bodyPr>
          <a:lstStyle/>
          <a:p>
            <a:pPr marL="85090">
              <a:lnSpc>
                <a:spcPct val="100000"/>
              </a:lnSpc>
              <a:spcBef>
                <a:spcPts val="95"/>
              </a:spcBef>
              <a:tabLst>
                <a:tab pos="2499360" algn="l"/>
              </a:tabLst>
            </a:pPr>
            <a:r>
              <a:rPr sz="2100" spc="-15" baseline="3968" dirty="0">
                <a:solidFill>
                  <a:srgbClr val="585858"/>
                </a:solidFill>
                <a:latin typeface="Calibri"/>
                <a:cs typeface="Calibri"/>
              </a:rPr>
              <a:t>Healthcare</a:t>
            </a:r>
            <a:r>
              <a:rPr sz="2100" spc="-22" baseline="3968" dirty="0">
                <a:solidFill>
                  <a:srgbClr val="585858"/>
                </a:solidFill>
                <a:latin typeface="Calibri"/>
                <a:cs typeface="Calibri"/>
              </a:rPr>
              <a:t> </a:t>
            </a:r>
            <a:r>
              <a:rPr sz="2100" baseline="3968" dirty="0">
                <a:solidFill>
                  <a:srgbClr val="585858"/>
                </a:solidFill>
                <a:latin typeface="Calibri"/>
                <a:cs typeface="Calibri"/>
              </a:rPr>
              <a:t>global</a:t>
            </a:r>
            <a:r>
              <a:rPr sz="2100" spc="-30" baseline="3968" dirty="0">
                <a:solidFill>
                  <a:srgbClr val="585858"/>
                </a:solidFill>
                <a:latin typeface="Calibri"/>
                <a:cs typeface="Calibri"/>
              </a:rPr>
              <a:t> </a:t>
            </a:r>
            <a:r>
              <a:rPr sz="2100" spc="-15" baseline="3968" dirty="0">
                <a:solidFill>
                  <a:srgbClr val="585858"/>
                </a:solidFill>
                <a:latin typeface="Calibri"/>
                <a:cs typeface="Calibri"/>
              </a:rPr>
              <a:t>budgets</a:t>
            </a:r>
            <a:r>
              <a:rPr sz="2100" baseline="3968" dirty="0">
                <a:solidFill>
                  <a:srgbClr val="585858"/>
                </a:solidFill>
                <a:latin typeface="Calibri"/>
                <a:cs typeface="Calibri"/>
              </a:rPr>
              <a:t>	</a:t>
            </a:r>
            <a:r>
              <a:rPr sz="1400" b="1" spc="-25" dirty="0">
                <a:solidFill>
                  <a:srgbClr val="FFFFFF"/>
                </a:solidFill>
                <a:latin typeface="Calibri"/>
                <a:cs typeface="Calibri"/>
              </a:rPr>
              <a:t>27%</a:t>
            </a:r>
            <a:endParaRPr sz="1400">
              <a:latin typeface="Calibri"/>
              <a:cs typeface="Calibri"/>
            </a:endParaRPr>
          </a:p>
          <a:p>
            <a:pPr>
              <a:lnSpc>
                <a:spcPct val="100000"/>
              </a:lnSpc>
              <a:spcBef>
                <a:spcPts val="740"/>
              </a:spcBef>
            </a:pPr>
            <a:endParaRPr sz="1400">
              <a:latin typeface="Calibri"/>
              <a:cs typeface="Calibri"/>
            </a:endParaRPr>
          </a:p>
          <a:p>
            <a:pPr marL="12700">
              <a:lnSpc>
                <a:spcPct val="100000"/>
              </a:lnSpc>
              <a:tabLst>
                <a:tab pos="1255395" algn="l"/>
              </a:tabLst>
            </a:pPr>
            <a:r>
              <a:rPr sz="1400" dirty="0">
                <a:solidFill>
                  <a:srgbClr val="585858"/>
                </a:solidFill>
                <a:latin typeface="Calibri"/>
                <a:cs typeface="Calibri"/>
              </a:rPr>
              <a:t>Very</a:t>
            </a:r>
            <a:r>
              <a:rPr sz="1400" spc="-40" dirty="0">
                <a:solidFill>
                  <a:srgbClr val="585858"/>
                </a:solidFill>
                <a:latin typeface="Calibri"/>
                <a:cs typeface="Calibri"/>
              </a:rPr>
              <a:t> </a:t>
            </a:r>
            <a:r>
              <a:rPr sz="1400" spc="-10" dirty="0">
                <a:solidFill>
                  <a:srgbClr val="585858"/>
                </a:solidFill>
                <a:latin typeface="Calibri"/>
                <a:cs typeface="Calibri"/>
              </a:rPr>
              <a:t>Helpful</a:t>
            </a:r>
            <a:r>
              <a:rPr sz="1400" dirty="0">
                <a:solidFill>
                  <a:srgbClr val="585858"/>
                </a:solidFill>
                <a:latin typeface="Calibri"/>
                <a:cs typeface="Calibri"/>
              </a:rPr>
              <a:t>	Somewhat</a:t>
            </a:r>
            <a:r>
              <a:rPr sz="1400" spc="-50" dirty="0">
                <a:solidFill>
                  <a:srgbClr val="585858"/>
                </a:solidFill>
                <a:latin typeface="Calibri"/>
                <a:cs typeface="Calibri"/>
              </a:rPr>
              <a:t> </a:t>
            </a:r>
            <a:r>
              <a:rPr sz="1400" spc="-10" dirty="0">
                <a:solidFill>
                  <a:srgbClr val="585858"/>
                </a:solidFill>
                <a:latin typeface="Calibri"/>
                <a:cs typeface="Calibri"/>
              </a:rPr>
              <a:t>Helpful</a:t>
            </a:r>
            <a:endParaRPr sz="1400">
              <a:latin typeface="Calibri"/>
              <a:cs typeface="Calibri"/>
            </a:endParaRPr>
          </a:p>
        </p:txBody>
      </p:sp>
      <p:sp>
        <p:nvSpPr>
          <p:cNvPr id="33" name="object 33"/>
          <p:cNvSpPr/>
          <p:nvPr/>
        </p:nvSpPr>
        <p:spPr>
          <a:xfrm>
            <a:off x="3608832" y="6350508"/>
            <a:ext cx="97790" cy="97790"/>
          </a:xfrm>
          <a:custGeom>
            <a:avLst/>
            <a:gdLst/>
            <a:ahLst/>
            <a:cxnLst/>
            <a:rect l="l" t="t" r="r" b="b"/>
            <a:pathLst>
              <a:path w="97789" h="97789">
                <a:moveTo>
                  <a:pt x="97536" y="0"/>
                </a:moveTo>
                <a:lnTo>
                  <a:pt x="0" y="0"/>
                </a:lnTo>
                <a:lnTo>
                  <a:pt x="0" y="97535"/>
                </a:lnTo>
                <a:lnTo>
                  <a:pt x="97536" y="97535"/>
                </a:lnTo>
                <a:lnTo>
                  <a:pt x="97536" y="0"/>
                </a:lnTo>
                <a:close/>
              </a:path>
            </a:pathLst>
          </a:custGeom>
          <a:solidFill>
            <a:srgbClr val="A6A6A6"/>
          </a:solidFill>
        </p:spPr>
        <p:txBody>
          <a:bodyPr wrap="square" lIns="0" tIns="0" rIns="0" bIns="0" rtlCol="0"/>
          <a:lstStyle/>
          <a:p>
            <a:endParaRPr/>
          </a:p>
        </p:txBody>
      </p:sp>
      <p:sp>
        <p:nvSpPr>
          <p:cNvPr id="34" name="object 34"/>
          <p:cNvSpPr txBox="1"/>
          <p:nvPr/>
        </p:nvSpPr>
        <p:spPr>
          <a:xfrm>
            <a:off x="3738069" y="6259686"/>
            <a:ext cx="570230" cy="238760"/>
          </a:xfrm>
          <a:prstGeom prst="rect">
            <a:avLst/>
          </a:prstGeom>
        </p:spPr>
        <p:txBody>
          <a:bodyPr vert="horz" wrap="square" lIns="0" tIns="12065" rIns="0" bIns="0" rtlCol="0">
            <a:spAutoFit/>
          </a:bodyPr>
          <a:lstStyle/>
          <a:p>
            <a:pPr marL="12700">
              <a:lnSpc>
                <a:spcPct val="100000"/>
              </a:lnSpc>
              <a:spcBef>
                <a:spcPts val="95"/>
              </a:spcBef>
            </a:pPr>
            <a:r>
              <a:rPr sz="1400" spc="-10" dirty="0">
                <a:solidFill>
                  <a:srgbClr val="585858"/>
                </a:solidFill>
                <a:latin typeface="Calibri"/>
                <a:cs typeface="Calibri"/>
              </a:rPr>
              <a:t>Neutral</a:t>
            </a:r>
            <a:endParaRPr sz="1400">
              <a:latin typeface="Calibri"/>
              <a:cs typeface="Calibri"/>
            </a:endParaRPr>
          </a:p>
        </p:txBody>
      </p:sp>
      <p:sp>
        <p:nvSpPr>
          <p:cNvPr id="35" name="object 35"/>
          <p:cNvSpPr/>
          <p:nvPr/>
        </p:nvSpPr>
        <p:spPr>
          <a:xfrm>
            <a:off x="4501896" y="6350508"/>
            <a:ext cx="98425" cy="97790"/>
          </a:xfrm>
          <a:custGeom>
            <a:avLst/>
            <a:gdLst/>
            <a:ahLst/>
            <a:cxnLst/>
            <a:rect l="l" t="t" r="r" b="b"/>
            <a:pathLst>
              <a:path w="98425" h="97789">
                <a:moveTo>
                  <a:pt x="98298" y="0"/>
                </a:moveTo>
                <a:lnTo>
                  <a:pt x="0" y="0"/>
                </a:lnTo>
                <a:lnTo>
                  <a:pt x="0" y="97535"/>
                </a:lnTo>
                <a:lnTo>
                  <a:pt x="98298" y="97535"/>
                </a:lnTo>
                <a:lnTo>
                  <a:pt x="98298" y="0"/>
                </a:lnTo>
                <a:close/>
              </a:path>
            </a:pathLst>
          </a:custGeom>
          <a:solidFill>
            <a:srgbClr val="D99593"/>
          </a:solidFill>
        </p:spPr>
        <p:txBody>
          <a:bodyPr wrap="square" lIns="0" tIns="0" rIns="0" bIns="0" rtlCol="0"/>
          <a:lstStyle/>
          <a:p>
            <a:endParaRPr/>
          </a:p>
        </p:txBody>
      </p:sp>
      <p:sp>
        <p:nvSpPr>
          <p:cNvPr id="36" name="object 36"/>
          <p:cNvSpPr txBox="1"/>
          <p:nvPr/>
        </p:nvSpPr>
        <p:spPr>
          <a:xfrm>
            <a:off x="4631292" y="6259686"/>
            <a:ext cx="1351280" cy="238760"/>
          </a:xfrm>
          <a:prstGeom prst="rect">
            <a:avLst/>
          </a:prstGeom>
        </p:spPr>
        <p:txBody>
          <a:bodyPr vert="horz" wrap="square" lIns="0" tIns="12065" rIns="0" bIns="0" rtlCol="0">
            <a:spAutoFit/>
          </a:bodyPr>
          <a:lstStyle/>
          <a:p>
            <a:pPr marL="12700">
              <a:lnSpc>
                <a:spcPct val="100000"/>
              </a:lnSpc>
              <a:spcBef>
                <a:spcPts val="95"/>
              </a:spcBef>
            </a:pPr>
            <a:r>
              <a:rPr sz="1400" dirty="0">
                <a:solidFill>
                  <a:srgbClr val="585858"/>
                </a:solidFill>
                <a:latin typeface="Calibri"/>
                <a:cs typeface="Calibri"/>
              </a:rPr>
              <a:t>Somewhat</a:t>
            </a:r>
            <a:r>
              <a:rPr sz="1400" spc="-50" dirty="0">
                <a:solidFill>
                  <a:srgbClr val="585858"/>
                </a:solidFill>
                <a:latin typeface="Calibri"/>
                <a:cs typeface="Calibri"/>
              </a:rPr>
              <a:t> </a:t>
            </a:r>
            <a:r>
              <a:rPr sz="1400" spc="-10" dirty="0">
                <a:solidFill>
                  <a:srgbClr val="585858"/>
                </a:solidFill>
                <a:latin typeface="Calibri"/>
                <a:cs typeface="Calibri"/>
              </a:rPr>
              <a:t>Hurtful</a:t>
            </a:r>
            <a:endParaRPr sz="1400">
              <a:latin typeface="Calibri"/>
              <a:cs typeface="Calibri"/>
            </a:endParaRPr>
          </a:p>
        </p:txBody>
      </p:sp>
      <p:sp>
        <p:nvSpPr>
          <p:cNvPr id="37" name="object 37"/>
          <p:cNvSpPr/>
          <p:nvPr/>
        </p:nvSpPr>
        <p:spPr>
          <a:xfrm>
            <a:off x="6176771" y="6350508"/>
            <a:ext cx="98425" cy="97790"/>
          </a:xfrm>
          <a:custGeom>
            <a:avLst/>
            <a:gdLst/>
            <a:ahLst/>
            <a:cxnLst/>
            <a:rect l="l" t="t" r="r" b="b"/>
            <a:pathLst>
              <a:path w="98425" h="97789">
                <a:moveTo>
                  <a:pt x="98298" y="0"/>
                </a:moveTo>
                <a:lnTo>
                  <a:pt x="0" y="0"/>
                </a:lnTo>
                <a:lnTo>
                  <a:pt x="0" y="97535"/>
                </a:lnTo>
                <a:lnTo>
                  <a:pt x="98298" y="97535"/>
                </a:lnTo>
                <a:lnTo>
                  <a:pt x="98298" y="0"/>
                </a:lnTo>
                <a:close/>
              </a:path>
            </a:pathLst>
          </a:custGeom>
          <a:solidFill>
            <a:srgbClr val="C0504D"/>
          </a:solidFill>
        </p:spPr>
        <p:txBody>
          <a:bodyPr wrap="square" lIns="0" tIns="0" rIns="0" bIns="0" rtlCol="0"/>
          <a:lstStyle/>
          <a:p>
            <a:endParaRPr/>
          </a:p>
        </p:txBody>
      </p:sp>
      <p:sp>
        <p:nvSpPr>
          <p:cNvPr id="38" name="object 38"/>
          <p:cNvSpPr txBox="1"/>
          <p:nvPr/>
        </p:nvSpPr>
        <p:spPr>
          <a:xfrm>
            <a:off x="6306078" y="6259686"/>
            <a:ext cx="911225" cy="238760"/>
          </a:xfrm>
          <a:prstGeom prst="rect">
            <a:avLst/>
          </a:prstGeom>
        </p:spPr>
        <p:txBody>
          <a:bodyPr vert="horz" wrap="square" lIns="0" tIns="12065" rIns="0" bIns="0" rtlCol="0">
            <a:spAutoFit/>
          </a:bodyPr>
          <a:lstStyle/>
          <a:p>
            <a:pPr marL="12700">
              <a:lnSpc>
                <a:spcPct val="100000"/>
              </a:lnSpc>
              <a:spcBef>
                <a:spcPts val="95"/>
              </a:spcBef>
            </a:pPr>
            <a:r>
              <a:rPr sz="1400" dirty="0">
                <a:solidFill>
                  <a:srgbClr val="585858"/>
                </a:solidFill>
                <a:latin typeface="Calibri"/>
                <a:cs typeface="Calibri"/>
              </a:rPr>
              <a:t>Very</a:t>
            </a:r>
            <a:r>
              <a:rPr sz="1400" spc="-40" dirty="0">
                <a:solidFill>
                  <a:srgbClr val="585858"/>
                </a:solidFill>
                <a:latin typeface="Calibri"/>
                <a:cs typeface="Calibri"/>
              </a:rPr>
              <a:t> </a:t>
            </a:r>
            <a:r>
              <a:rPr sz="1400" spc="-10" dirty="0">
                <a:solidFill>
                  <a:srgbClr val="585858"/>
                </a:solidFill>
                <a:latin typeface="Calibri"/>
                <a:cs typeface="Calibri"/>
              </a:rPr>
              <a:t>Hurtful</a:t>
            </a:r>
            <a:endParaRPr sz="1400">
              <a:latin typeface="Calibri"/>
              <a:cs typeface="Calibri"/>
            </a:endParaRPr>
          </a:p>
        </p:txBody>
      </p:sp>
      <p:sp>
        <p:nvSpPr>
          <p:cNvPr id="39" name="object 39"/>
          <p:cNvSpPr txBox="1"/>
          <p:nvPr/>
        </p:nvSpPr>
        <p:spPr>
          <a:xfrm>
            <a:off x="10565344" y="4242649"/>
            <a:ext cx="1397635" cy="848360"/>
          </a:xfrm>
          <a:prstGeom prst="rect">
            <a:avLst/>
          </a:prstGeom>
        </p:spPr>
        <p:txBody>
          <a:bodyPr vert="horz" wrap="square" lIns="0" tIns="12700" rIns="0" bIns="0" rtlCol="0">
            <a:spAutoFit/>
          </a:bodyPr>
          <a:lstStyle/>
          <a:p>
            <a:pPr marL="224154" marR="5080" indent="-212090">
              <a:lnSpc>
                <a:spcPct val="100000"/>
              </a:lnSpc>
              <a:spcBef>
                <a:spcPts val="100"/>
              </a:spcBef>
            </a:pPr>
            <a:r>
              <a:rPr sz="1800" dirty="0">
                <a:solidFill>
                  <a:srgbClr val="FFFFFF"/>
                </a:solidFill>
                <a:latin typeface="Calibri"/>
                <a:cs typeface="Calibri"/>
              </a:rPr>
              <a:t>Surprise</a:t>
            </a:r>
            <a:r>
              <a:rPr sz="1800" spc="-55" dirty="0">
                <a:solidFill>
                  <a:srgbClr val="FFFFFF"/>
                </a:solidFill>
                <a:latin typeface="Calibri"/>
                <a:cs typeface="Calibri"/>
              </a:rPr>
              <a:t> </a:t>
            </a:r>
            <a:r>
              <a:rPr sz="1800" spc="-10" dirty="0">
                <a:solidFill>
                  <a:srgbClr val="FFFFFF"/>
                </a:solidFill>
                <a:latin typeface="Calibri"/>
                <a:cs typeface="Calibri"/>
              </a:rPr>
              <a:t>billing regulation </a:t>
            </a:r>
            <a:r>
              <a:rPr sz="1800" b="1" dirty="0">
                <a:solidFill>
                  <a:srgbClr val="FFFFFF"/>
                </a:solidFill>
                <a:latin typeface="Calibri"/>
                <a:cs typeface="Calibri"/>
              </a:rPr>
              <a:t>(up</a:t>
            </a:r>
            <a:r>
              <a:rPr sz="1800" b="1" spc="-15" dirty="0">
                <a:solidFill>
                  <a:srgbClr val="FFFFFF"/>
                </a:solidFill>
                <a:latin typeface="Calibri"/>
                <a:cs typeface="Calibri"/>
              </a:rPr>
              <a:t> </a:t>
            </a:r>
            <a:r>
              <a:rPr sz="1800" b="1" spc="-25" dirty="0">
                <a:solidFill>
                  <a:srgbClr val="FFFFFF"/>
                </a:solidFill>
                <a:latin typeface="Calibri"/>
                <a:cs typeface="Calibri"/>
              </a:rPr>
              <a:t>7%)</a:t>
            </a:r>
            <a:endParaRPr sz="1800">
              <a:latin typeface="Calibri"/>
              <a:cs typeface="Calibri"/>
            </a:endParaRPr>
          </a:p>
        </p:txBody>
      </p:sp>
      <p:sp>
        <p:nvSpPr>
          <p:cNvPr id="40" name="object 40"/>
          <p:cNvSpPr txBox="1"/>
          <p:nvPr/>
        </p:nvSpPr>
        <p:spPr>
          <a:xfrm>
            <a:off x="7815087" y="946851"/>
            <a:ext cx="4041140" cy="57404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FFFFFF"/>
                </a:solidFill>
                <a:latin typeface="Calibri"/>
                <a:cs typeface="Calibri"/>
              </a:rPr>
              <a:t>Interest</a:t>
            </a:r>
            <a:r>
              <a:rPr sz="1800" spc="-45" dirty="0">
                <a:solidFill>
                  <a:srgbClr val="FFFFFF"/>
                </a:solidFill>
                <a:latin typeface="Calibri"/>
                <a:cs typeface="Calibri"/>
              </a:rPr>
              <a:t> </a:t>
            </a:r>
            <a:r>
              <a:rPr sz="1800" dirty="0">
                <a:solidFill>
                  <a:srgbClr val="FFFFFF"/>
                </a:solidFill>
                <a:latin typeface="Calibri"/>
                <a:cs typeface="Calibri"/>
              </a:rPr>
              <a:t>in</a:t>
            </a:r>
            <a:r>
              <a:rPr sz="1800" spc="-40" dirty="0">
                <a:solidFill>
                  <a:srgbClr val="FFFFFF"/>
                </a:solidFill>
                <a:latin typeface="Calibri"/>
                <a:cs typeface="Calibri"/>
              </a:rPr>
              <a:t> </a:t>
            </a:r>
            <a:r>
              <a:rPr sz="1800" dirty="0">
                <a:solidFill>
                  <a:srgbClr val="FFFFFF"/>
                </a:solidFill>
                <a:latin typeface="Calibri"/>
                <a:cs typeface="Calibri"/>
              </a:rPr>
              <a:t>hospital</a:t>
            </a:r>
            <a:r>
              <a:rPr sz="1800" spc="-35" dirty="0">
                <a:solidFill>
                  <a:srgbClr val="FFFFFF"/>
                </a:solidFill>
                <a:latin typeface="Calibri"/>
                <a:cs typeface="Calibri"/>
              </a:rPr>
              <a:t> </a:t>
            </a:r>
            <a:r>
              <a:rPr sz="1800" dirty="0">
                <a:solidFill>
                  <a:srgbClr val="FFFFFF"/>
                </a:solidFill>
                <a:latin typeface="Calibri"/>
                <a:cs typeface="Calibri"/>
              </a:rPr>
              <a:t>policy</a:t>
            </a:r>
            <a:r>
              <a:rPr sz="1800" spc="-45" dirty="0">
                <a:solidFill>
                  <a:srgbClr val="FFFFFF"/>
                </a:solidFill>
                <a:latin typeface="Calibri"/>
                <a:cs typeface="Calibri"/>
              </a:rPr>
              <a:t> </a:t>
            </a:r>
            <a:r>
              <a:rPr sz="1800" spc="-10" dirty="0">
                <a:solidFill>
                  <a:srgbClr val="FFFFFF"/>
                </a:solidFill>
                <a:latin typeface="Calibri"/>
                <a:cs typeface="Calibri"/>
              </a:rPr>
              <a:t>reforms</a:t>
            </a:r>
            <a:r>
              <a:rPr sz="1800" spc="-50" dirty="0">
                <a:solidFill>
                  <a:srgbClr val="FFFFFF"/>
                </a:solidFill>
                <a:latin typeface="Calibri"/>
                <a:cs typeface="Calibri"/>
              </a:rPr>
              <a:t> </a:t>
            </a:r>
            <a:r>
              <a:rPr sz="1800" spc="-25" dirty="0">
                <a:solidFill>
                  <a:srgbClr val="FFFFFF"/>
                </a:solidFill>
                <a:latin typeface="Calibri"/>
                <a:cs typeface="Calibri"/>
              </a:rPr>
              <a:t>has</a:t>
            </a:r>
            <a:endParaRPr sz="1800">
              <a:latin typeface="Calibri"/>
              <a:cs typeface="Calibri"/>
            </a:endParaRPr>
          </a:p>
          <a:p>
            <a:pPr marL="12700">
              <a:lnSpc>
                <a:spcPct val="100000"/>
              </a:lnSpc>
            </a:pPr>
            <a:r>
              <a:rPr sz="1800" b="1" dirty="0">
                <a:solidFill>
                  <a:srgbClr val="FFFFFF"/>
                </a:solidFill>
                <a:latin typeface="Calibri"/>
                <a:cs typeface="Calibri"/>
              </a:rPr>
              <a:t>increased</a:t>
            </a:r>
            <a:r>
              <a:rPr sz="1800" b="1" spc="-35" dirty="0">
                <a:solidFill>
                  <a:srgbClr val="FFFFFF"/>
                </a:solidFill>
                <a:latin typeface="Calibri"/>
                <a:cs typeface="Calibri"/>
              </a:rPr>
              <a:t> </a:t>
            </a:r>
            <a:r>
              <a:rPr sz="1800" b="1" spc="-10" dirty="0">
                <a:solidFill>
                  <a:srgbClr val="FFFFFF"/>
                </a:solidFill>
                <a:latin typeface="Calibri"/>
                <a:cs typeface="Calibri"/>
              </a:rPr>
              <a:t>substantially</a:t>
            </a:r>
            <a:r>
              <a:rPr sz="1800" b="1" spc="-45" dirty="0">
                <a:solidFill>
                  <a:srgbClr val="FFFFFF"/>
                </a:solidFill>
                <a:latin typeface="Calibri"/>
                <a:cs typeface="Calibri"/>
              </a:rPr>
              <a:t> </a:t>
            </a:r>
            <a:r>
              <a:rPr sz="1800" b="1" dirty="0">
                <a:solidFill>
                  <a:srgbClr val="FFFFFF"/>
                </a:solidFill>
                <a:latin typeface="Calibri"/>
                <a:cs typeface="Calibri"/>
              </a:rPr>
              <a:t>from</a:t>
            </a:r>
            <a:r>
              <a:rPr sz="1800" b="1" spc="-25" dirty="0">
                <a:solidFill>
                  <a:srgbClr val="FFFFFF"/>
                </a:solidFill>
                <a:latin typeface="Calibri"/>
                <a:cs typeface="Calibri"/>
              </a:rPr>
              <a:t> </a:t>
            </a:r>
            <a:r>
              <a:rPr sz="1800" b="1" dirty="0">
                <a:solidFill>
                  <a:srgbClr val="FFFFFF"/>
                </a:solidFill>
                <a:latin typeface="Calibri"/>
                <a:cs typeface="Calibri"/>
              </a:rPr>
              <a:t>2022</a:t>
            </a:r>
            <a:r>
              <a:rPr sz="1800" b="1" spc="-25" dirty="0">
                <a:solidFill>
                  <a:srgbClr val="FFFFFF"/>
                </a:solidFill>
                <a:latin typeface="Calibri"/>
                <a:cs typeface="Calibri"/>
              </a:rPr>
              <a:t> </a:t>
            </a:r>
            <a:r>
              <a:rPr sz="1800" b="1" dirty="0">
                <a:solidFill>
                  <a:srgbClr val="FFFFFF"/>
                </a:solidFill>
                <a:latin typeface="Calibri"/>
                <a:cs typeface="Calibri"/>
              </a:rPr>
              <a:t>to</a:t>
            </a:r>
            <a:r>
              <a:rPr sz="1800" b="1" spc="-25" dirty="0">
                <a:solidFill>
                  <a:srgbClr val="FFFFFF"/>
                </a:solidFill>
                <a:latin typeface="Calibri"/>
                <a:cs typeface="Calibri"/>
              </a:rPr>
              <a:t> </a:t>
            </a:r>
            <a:r>
              <a:rPr sz="1800" b="1" spc="-10" dirty="0">
                <a:solidFill>
                  <a:srgbClr val="FFFFFF"/>
                </a:solidFill>
                <a:latin typeface="Calibri"/>
                <a:cs typeface="Calibri"/>
              </a:rPr>
              <a:t>2023:</a:t>
            </a:r>
            <a:endParaRPr sz="1800">
              <a:latin typeface="Calibri"/>
              <a:cs typeface="Calibri"/>
            </a:endParaRPr>
          </a:p>
        </p:txBody>
      </p:sp>
      <p:sp>
        <p:nvSpPr>
          <p:cNvPr id="41" name="object 41"/>
          <p:cNvSpPr/>
          <p:nvPr/>
        </p:nvSpPr>
        <p:spPr>
          <a:xfrm>
            <a:off x="7837932" y="1860803"/>
            <a:ext cx="3965575" cy="3669029"/>
          </a:xfrm>
          <a:custGeom>
            <a:avLst/>
            <a:gdLst/>
            <a:ahLst/>
            <a:cxnLst/>
            <a:rect l="l" t="t" r="r" b="b"/>
            <a:pathLst>
              <a:path w="3965575" h="3669029">
                <a:moveTo>
                  <a:pt x="1017270" y="508635"/>
                </a:moveTo>
                <a:lnTo>
                  <a:pt x="508635" y="0"/>
                </a:lnTo>
                <a:lnTo>
                  <a:pt x="0" y="508635"/>
                </a:lnTo>
                <a:lnTo>
                  <a:pt x="254317" y="508635"/>
                </a:lnTo>
                <a:lnTo>
                  <a:pt x="254317" y="3669030"/>
                </a:lnTo>
                <a:lnTo>
                  <a:pt x="762952" y="3669030"/>
                </a:lnTo>
                <a:lnTo>
                  <a:pt x="762952" y="508635"/>
                </a:lnTo>
                <a:lnTo>
                  <a:pt x="1017270" y="508635"/>
                </a:lnTo>
                <a:close/>
              </a:path>
              <a:path w="3965575" h="3669029">
                <a:moveTo>
                  <a:pt x="2463546" y="508228"/>
                </a:moveTo>
                <a:lnTo>
                  <a:pt x="1955317" y="12"/>
                </a:lnTo>
                <a:lnTo>
                  <a:pt x="1447101" y="508228"/>
                </a:lnTo>
                <a:lnTo>
                  <a:pt x="1701215" y="508228"/>
                </a:lnTo>
                <a:lnTo>
                  <a:pt x="1701215" y="2751594"/>
                </a:lnTo>
                <a:lnTo>
                  <a:pt x="2209431" y="2751594"/>
                </a:lnTo>
                <a:lnTo>
                  <a:pt x="2209431" y="508228"/>
                </a:lnTo>
                <a:lnTo>
                  <a:pt x="2463546" y="508228"/>
                </a:lnTo>
                <a:close/>
              </a:path>
              <a:path w="3965575" h="3669029">
                <a:moveTo>
                  <a:pt x="3965448" y="508177"/>
                </a:moveTo>
                <a:lnTo>
                  <a:pt x="3457270" y="0"/>
                </a:lnTo>
                <a:lnTo>
                  <a:pt x="2949092" y="508177"/>
                </a:lnTo>
                <a:lnTo>
                  <a:pt x="3203181" y="508177"/>
                </a:lnTo>
                <a:lnTo>
                  <a:pt x="3203181" y="2258568"/>
                </a:lnTo>
                <a:lnTo>
                  <a:pt x="3711359" y="2258568"/>
                </a:lnTo>
                <a:lnTo>
                  <a:pt x="3711359" y="508177"/>
                </a:lnTo>
                <a:lnTo>
                  <a:pt x="3965448" y="508177"/>
                </a:lnTo>
                <a:close/>
              </a:path>
            </a:pathLst>
          </a:custGeom>
          <a:solidFill>
            <a:srgbClr val="4F81BC"/>
          </a:solidFill>
        </p:spPr>
        <p:txBody>
          <a:bodyPr wrap="square" lIns="0" tIns="0" rIns="0" bIns="0" rtlCol="0"/>
          <a:lstStyle/>
          <a:p>
            <a:endParaRPr/>
          </a:p>
        </p:txBody>
      </p:sp>
      <p:sp>
        <p:nvSpPr>
          <p:cNvPr id="42" name="object 42"/>
          <p:cNvSpPr txBox="1"/>
          <p:nvPr/>
        </p:nvSpPr>
        <p:spPr>
          <a:xfrm>
            <a:off x="7740661" y="5638696"/>
            <a:ext cx="1209040" cy="848360"/>
          </a:xfrm>
          <a:prstGeom prst="rect">
            <a:avLst/>
          </a:prstGeom>
        </p:spPr>
        <p:txBody>
          <a:bodyPr vert="horz" wrap="square" lIns="0" tIns="12700" rIns="0" bIns="0" rtlCol="0">
            <a:spAutoFit/>
          </a:bodyPr>
          <a:lstStyle/>
          <a:p>
            <a:pPr marL="12700" marR="5080" algn="ctr">
              <a:lnSpc>
                <a:spcPct val="100000"/>
              </a:lnSpc>
              <a:spcBef>
                <a:spcPts val="100"/>
              </a:spcBef>
            </a:pPr>
            <a:r>
              <a:rPr sz="1800" dirty="0">
                <a:solidFill>
                  <a:srgbClr val="FFFFFF"/>
                </a:solidFill>
                <a:latin typeface="Calibri"/>
                <a:cs typeface="Calibri"/>
              </a:rPr>
              <a:t>Hospital</a:t>
            </a:r>
            <a:r>
              <a:rPr sz="1800" spc="-70" dirty="0">
                <a:solidFill>
                  <a:srgbClr val="FFFFFF"/>
                </a:solidFill>
                <a:latin typeface="Calibri"/>
                <a:cs typeface="Calibri"/>
              </a:rPr>
              <a:t> </a:t>
            </a:r>
            <a:r>
              <a:rPr sz="1800" spc="-25" dirty="0">
                <a:solidFill>
                  <a:srgbClr val="FFFFFF"/>
                </a:solidFill>
                <a:latin typeface="Calibri"/>
                <a:cs typeface="Calibri"/>
              </a:rPr>
              <a:t>rate </a:t>
            </a:r>
            <a:r>
              <a:rPr sz="1800" spc="-10" dirty="0">
                <a:solidFill>
                  <a:srgbClr val="FFFFFF"/>
                </a:solidFill>
                <a:latin typeface="Calibri"/>
                <a:cs typeface="Calibri"/>
              </a:rPr>
              <a:t>regulations </a:t>
            </a:r>
            <a:r>
              <a:rPr sz="1800" b="1" dirty="0">
                <a:solidFill>
                  <a:srgbClr val="FFFFFF"/>
                </a:solidFill>
                <a:latin typeface="Calibri"/>
                <a:cs typeface="Calibri"/>
              </a:rPr>
              <a:t>(up</a:t>
            </a:r>
            <a:r>
              <a:rPr sz="1800" b="1" spc="-15" dirty="0">
                <a:solidFill>
                  <a:srgbClr val="FFFFFF"/>
                </a:solidFill>
                <a:latin typeface="Calibri"/>
                <a:cs typeface="Calibri"/>
              </a:rPr>
              <a:t> </a:t>
            </a:r>
            <a:r>
              <a:rPr sz="1800" b="1" spc="-20" dirty="0">
                <a:solidFill>
                  <a:srgbClr val="FFFFFF"/>
                </a:solidFill>
                <a:latin typeface="Calibri"/>
                <a:cs typeface="Calibri"/>
              </a:rPr>
              <a:t>20%)</a:t>
            </a:r>
            <a:endParaRPr sz="1800">
              <a:latin typeface="Calibri"/>
              <a:cs typeface="Calibri"/>
            </a:endParaRPr>
          </a:p>
        </p:txBody>
      </p:sp>
      <p:sp>
        <p:nvSpPr>
          <p:cNvPr id="43" name="object 43"/>
          <p:cNvSpPr txBox="1"/>
          <p:nvPr/>
        </p:nvSpPr>
        <p:spPr>
          <a:xfrm>
            <a:off x="9133521" y="4735041"/>
            <a:ext cx="1302385" cy="848360"/>
          </a:xfrm>
          <a:prstGeom prst="rect">
            <a:avLst/>
          </a:prstGeom>
        </p:spPr>
        <p:txBody>
          <a:bodyPr vert="horz" wrap="square" lIns="0" tIns="12700" rIns="0" bIns="0" rtlCol="0">
            <a:spAutoFit/>
          </a:bodyPr>
          <a:lstStyle/>
          <a:p>
            <a:pPr marL="12700" marR="5080" algn="ctr">
              <a:lnSpc>
                <a:spcPct val="100000"/>
              </a:lnSpc>
              <a:spcBef>
                <a:spcPts val="100"/>
              </a:spcBef>
            </a:pPr>
            <a:r>
              <a:rPr sz="1800" dirty="0">
                <a:solidFill>
                  <a:srgbClr val="FFFFFF"/>
                </a:solidFill>
                <a:latin typeface="Calibri"/>
                <a:cs typeface="Calibri"/>
              </a:rPr>
              <a:t>Hospital</a:t>
            </a:r>
            <a:r>
              <a:rPr sz="1800" spc="-70" dirty="0">
                <a:solidFill>
                  <a:srgbClr val="FFFFFF"/>
                </a:solidFill>
                <a:latin typeface="Calibri"/>
                <a:cs typeface="Calibri"/>
              </a:rPr>
              <a:t> </a:t>
            </a:r>
            <a:r>
              <a:rPr sz="1800" spc="-20" dirty="0">
                <a:solidFill>
                  <a:srgbClr val="FFFFFF"/>
                </a:solidFill>
                <a:latin typeface="Calibri"/>
                <a:cs typeface="Calibri"/>
              </a:rPr>
              <a:t>price </a:t>
            </a:r>
            <a:r>
              <a:rPr sz="1800" spc="-10" dirty="0">
                <a:solidFill>
                  <a:srgbClr val="FFFFFF"/>
                </a:solidFill>
                <a:latin typeface="Calibri"/>
                <a:cs typeface="Calibri"/>
              </a:rPr>
              <a:t>transparency </a:t>
            </a:r>
            <a:r>
              <a:rPr sz="1800" b="1" dirty="0">
                <a:solidFill>
                  <a:srgbClr val="FFFFFF"/>
                </a:solidFill>
                <a:latin typeface="Calibri"/>
                <a:cs typeface="Calibri"/>
              </a:rPr>
              <a:t>(up</a:t>
            </a:r>
            <a:r>
              <a:rPr sz="1800" b="1" spc="-15" dirty="0">
                <a:solidFill>
                  <a:srgbClr val="FFFFFF"/>
                </a:solidFill>
                <a:latin typeface="Calibri"/>
                <a:cs typeface="Calibri"/>
              </a:rPr>
              <a:t> </a:t>
            </a:r>
            <a:r>
              <a:rPr sz="1800" b="1" spc="-20" dirty="0">
                <a:solidFill>
                  <a:srgbClr val="FFFFFF"/>
                </a:solidFill>
                <a:latin typeface="Calibri"/>
                <a:cs typeface="Calibri"/>
              </a:rPr>
              <a:t>11%)</a:t>
            </a:r>
            <a:endParaRPr sz="1800">
              <a:latin typeface="Calibri"/>
              <a:cs typeface="Calibri"/>
            </a:endParaRPr>
          </a:p>
        </p:txBody>
      </p:sp>
      <p:sp>
        <p:nvSpPr>
          <p:cNvPr id="44" name="object 44"/>
          <p:cNvSpPr txBox="1"/>
          <p:nvPr/>
        </p:nvSpPr>
        <p:spPr>
          <a:xfrm>
            <a:off x="8158383" y="2671797"/>
            <a:ext cx="3298190" cy="975360"/>
          </a:xfrm>
          <a:prstGeom prst="rect">
            <a:avLst/>
          </a:prstGeom>
        </p:spPr>
        <p:txBody>
          <a:bodyPr vert="horz" wrap="square" lIns="0" tIns="12700" rIns="0" bIns="0" rtlCol="0">
            <a:spAutoFit/>
          </a:bodyPr>
          <a:lstStyle/>
          <a:p>
            <a:pPr marL="3020695" algn="ctr">
              <a:lnSpc>
                <a:spcPts val="1875"/>
              </a:lnSpc>
              <a:spcBef>
                <a:spcPts val="100"/>
              </a:spcBef>
            </a:pPr>
            <a:r>
              <a:rPr sz="1600" b="1" spc="-25" dirty="0">
                <a:solidFill>
                  <a:srgbClr val="001F5F"/>
                </a:solidFill>
                <a:latin typeface="Calibri"/>
                <a:cs typeface="Calibri"/>
              </a:rPr>
              <a:t>7%</a:t>
            </a:r>
            <a:endParaRPr sz="1600">
              <a:latin typeface="Calibri"/>
              <a:cs typeface="Calibri"/>
            </a:endParaRPr>
          </a:p>
          <a:p>
            <a:pPr marL="10160" algn="ctr">
              <a:lnSpc>
                <a:spcPts val="1875"/>
              </a:lnSpc>
            </a:pPr>
            <a:r>
              <a:rPr sz="1600" b="1" spc="-25" dirty="0">
                <a:solidFill>
                  <a:srgbClr val="001F5F"/>
                </a:solidFill>
                <a:latin typeface="Calibri"/>
                <a:cs typeface="Calibri"/>
              </a:rPr>
              <a:t>11%</a:t>
            </a:r>
            <a:endParaRPr sz="1600">
              <a:latin typeface="Calibri"/>
              <a:cs typeface="Calibri"/>
            </a:endParaRPr>
          </a:p>
          <a:p>
            <a:pPr marL="12700">
              <a:lnSpc>
                <a:spcPct val="100000"/>
              </a:lnSpc>
              <a:spcBef>
                <a:spcPts val="1800"/>
              </a:spcBef>
            </a:pPr>
            <a:r>
              <a:rPr sz="1600" b="1" spc="-25" dirty="0">
                <a:solidFill>
                  <a:srgbClr val="001F5F"/>
                </a:solidFill>
                <a:latin typeface="Calibri"/>
                <a:cs typeface="Calibri"/>
              </a:rPr>
              <a:t>20%</a:t>
            </a:r>
            <a:endParaRPr sz="160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31704-1AB4-B212-87AD-E5A0FB3C93EB}"/>
              </a:ext>
            </a:extLst>
          </p:cNvPr>
          <p:cNvSpPr>
            <a:spLocks noGrp="1"/>
          </p:cNvSpPr>
          <p:nvPr>
            <p:ph type="title"/>
          </p:nvPr>
        </p:nvSpPr>
        <p:spPr>
          <a:xfrm>
            <a:off x="-100110" y="297809"/>
            <a:ext cx="10515600" cy="1325563"/>
          </a:xfrm>
        </p:spPr>
        <p:txBody>
          <a:bodyPr>
            <a:normAutofit/>
          </a:bodyPr>
          <a:lstStyle/>
          <a:p>
            <a:pPr marL="342900" marR="0" lvl="0" indent="-342900">
              <a:lnSpc>
                <a:spcPct val="107000"/>
              </a:lnSpc>
              <a:spcBef>
                <a:spcPts val="0"/>
              </a:spcBef>
              <a:spcAft>
                <a:spcPts val="600"/>
              </a:spcAft>
            </a:pPr>
            <a:r>
              <a:rPr lang="fr-FR" sz="2800" dirty="0">
                <a:effectLst/>
                <a:latin typeface="Calibri" panose="020F0502020204030204" pitchFamily="34" charset="0"/>
                <a:ea typeface="Calibri" panose="020F0502020204030204" pitchFamily="34" charset="0"/>
                <a:cs typeface="Arial" panose="020B0604020202020204" pitchFamily="34" charset="0"/>
              </a:rPr>
              <a:t>    </a:t>
            </a:r>
            <a:r>
              <a:rPr lang="fr-FR" sz="2800" b="1" dirty="0">
                <a:effectLst/>
                <a:latin typeface="Calibri" panose="020F0502020204030204" pitchFamily="34" charset="0"/>
                <a:ea typeface="Calibri" panose="020F0502020204030204" pitchFamily="34" charset="0"/>
                <a:cs typeface="Arial" panose="020B0604020202020204" pitchFamily="34" charset="0"/>
              </a:rPr>
              <a:t>Upcoming Pulse of the Purchaser Webinar Series</a:t>
            </a:r>
            <a:br>
              <a:rPr lang="fr-FR" sz="2800" b="1" dirty="0">
                <a:effectLst/>
                <a:latin typeface="Calibri" panose="020F0502020204030204" pitchFamily="34" charset="0"/>
                <a:ea typeface="Calibri" panose="020F0502020204030204" pitchFamily="34" charset="0"/>
                <a:cs typeface="Arial" panose="020B0604020202020204" pitchFamily="34" charset="0"/>
              </a:rPr>
            </a:br>
            <a:r>
              <a:rPr lang="en-US" sz="1800" b="1" dirty="0">
                <a:solidFill>
                  <a:schemeClr val="accent1"/>
                </a:solidFill>
                <a:latin typeface="Calibri" panose="020F0502020204030204" pitchFamily="34" charset="0"/>
                <a:ea typeface="Calibri" panose="020F0502020204030204" pitchFamily="34" charset="0"/>
                <a:cs typeface="Arial" panose="020B0604020202020204" pitchFamily="34" charset="0"/>
              </a:rPr>
              <a:t>Beyond the Pulse: Navigating Employer Insights</a:t>
            </a:r>
            <a:endParaRPr lang="en-US" sz="1800" b="1" dirty="0">
              <a:solidFill>
                <a:schemeClr val="accent1"/>
              </a:solidFill>
            </a:endParaRPr>
          </a:p>
        </p:txBody>
      </p:sp>
      <p:sp>
        <p:nvSpPr>
          <p:cNvPr id="4" name="Rectangle 3">
            <a:extLst>
              <a:ext uri="{FF2B5EF4-FFF2-40B4-BE49-F238E27FC236}">
                <a16:creationId xmlns:a16="http://schemas.microsoft.com/office/drawing/2014/main" id="{C9CDD720-32BA-E4D4-2F20-F69F519699A8}"/>
              </a:ext>
            </a:extLst>
          </p:cNvPr>
          <p:cNvSpPr/>
          <p:nvPr/>
        </p:nvSpPr>
        <p:spPr>
          <a:xfrm>
            <a:off x="336119" y="6224637"/>
            <a:ext cx="4074160" cy="61658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3263516-AF74-974B-004B-CD85ABFC40A0}"/>
              </a:ext>
            </a:extLst>
          </p:cNvPr>
          <p:cNvSpPr>
            <a:spLocks noGrp="1"/>
          </p:cNvSpPr>
          <p:nvPr>
            <p:ph idx="1"/>
          </p:nvPr>
        </p:nvSpPr>
        <p:spPr>
          <a:xfrm>
            <a:off x="243840" y="1556260"/>
            <a:ext cx="11470007" cy="4798400"/>
          </a:xfrm>
          <a:solidFill>
            <a:schemeClr val="bg1"/>
          </a:solidFill>
        </p:spPr>
        <p:txBody>
          <a:bodyPr>
            <a:noAutofit/>
          </a:bodyPr>
          <a:lstStyle/>
          <a:p>
            <a:pPr marL="0" indent="0">
              <a:spcBef>
                <a:spcPts val="600"/>
              </a:spcBef>
              <a:buNone/>
            </a:pPr>
            <a:r>
              <a:rPr lang="en-US" sz="1800" b="1" dirty="0">
                <a:solidFill>
                  <a:srgbClr val="002060"/>
                </a:solidFill>
                <a:latin typeface="Calibri" panose="020F0502020204030204" pitchFamily="34" charset="0"/>
                <a:ea typeface="Calibri" panose="020F0502020204030204" pitchFamily="34" charset="0"/>
                <a:cs typeface="Arial" panose="020B0604020202020204" pitchFamily="34" charset="0"/>
              </a:rPr>
              <a:t>Webinar 2: "Strategies for a Healthier Workplace"</a:t>
            </a:r>
          </a:p>
          <a:p>
            <a:pPr marL="0" indent="0">
              <a:spcBef>
                <a:spcPts val="600"/>
              </a:spcBef>
              <a:buNone/>
            </a:pPr>
            <a:r>
              <a:rPr lang="en-US" sz="1800" b="1" dirty="0">
                <a:latin typeface="Calibri" panose="020F0502020204030204" pitchFamily="34" charset="0"/>
                <a:ea typeface="Calibri" panose="020F0502020204030204" pitchFamily="34" charset="0"/>
                <a:cs typeface="Arial" panose="020B0604020202020204" pitchFamily="34" charset="0"/>
              </a:rPr>
              <a:t>Date: </a:t>
            </a:r>
            <a:r>
              <a:rPr lang="en-US" sz="1800" dirty="0">
                <a:latin typeface="Calibri" panose="020F0502020204030204" pitchFamily="34" charset="0"/>
                <a:ea typeface="Calibri" panose="020F0502020204030204" pitchFamily="34" charset="0"/>
                <a:cs typeface="Arial" panose="020B0604020202020204" pitchFamily="34" charset="0"/>
              </a:rPr>
              <a:t>March 5, 2024</a:t>
            </a:r>
          </a:p>
          <a:p>
            <a:pPr marL="0" indent="0">
              <a:spcBef>
                <a:spcPts val="600"/>
              </a:spcBef>
              <a:buNone/>
            </a:pPr>
            <a:r>
              <a:rPr lang="en-US" sz="1800" b="1" dirty="0">
                <a:latin typeface="Calibri" panose="020F0502020204030204" pitchFamily="34" charset="0"/>
                <a:ea typeface="Calibri" panose="020F0502020204030204" pitchFamily="34" charset="0"/>
                <a:cs typeface="Arial" panose="020B0604020202020204" pitchFamily="34" charset="0"/>
              </a:rPr>
              <a:t>Topics: </a:t>
            </a:r>
            <a:r>
              <a:rPr lang="en-US" sz="1800" dirty="0">
                <a:latin typeface="Calibri" panose="020F0502020204030204" pitchFamily="34" charset="0"/>
                <a:ea typeface="Calibri" panose="020F0502020204030204" pitchFamily="34" charset="0"/>
                <a:cs typeface="Arial" panose="020B0604020202020204" pitchFamily="34" charset="0"/>
              </a:rPr>
              <a:t>Health strategies (e.g., whole-person health, equity, women’s health, mental health, and obesity management) </a:t>
            </a:r>
          </a:p>
          <a:p>
            <a:pPr marL="0" indent="0">
              <a:spcBef>
                <a:spcPts val="600"/>
              </a:spcBef>
              <a:buNone/>
            </a:pPr>
            <a:r>
              <a:rPr lang="en-US" sz="1600" i="1" dirty="0">
                <a:latin typeface="Calibri" panose="020F0502020204030204" pitchFamily="34" charset="0"/>
                <a:ea typeface="Calibri" panose="020F0502020204030204" pitchFamily="34" charset="0"/>
                <a:cs typeface="Arial" panose="020B0604020202020204" pitchFamily="34" charset="0"/>
              </a:rPr>
              <a:t>Elevate your understanding of health strategies that matter most to your employees. Explore holistic approaches, including whole-person health, health equity, women’s health, mental health, and obesity management. Discover how other employers are integrating these strategies and their future plans for strategies towards a healthier, more engaged workforce.</a:t>
            </a:r>
          </a:p>
          <a:p>
            <a:pPr marL="0" indent="0">
              <a:spcBef>
                <a:spcPts val="600"/>
              </a:spcBef>
              <a:buNone/>
            </a:pPr>
            <a:endParaRPr lang="en-US" sz="1800" b="1" dirty="0">
              <a:latin typeface="Calibri" panose="020F0502020204030204" pitchFamily="34" charset="0"/>
              <a:ea typeface="Calibri" panose="020F0502020204030204" pitchFamily="34" charset="0"/>
              <a:cs typeface="Arial" panose="020B0604020202020204" pitchFamily="34" charset="0"/>
            </a:endParaRPr>
          </a:p>
          <a:p>
            <a:pPr marL="0" indent="0">
              <a:spcBef>
                <a:spcPts val="600"/>
              </a:spcBef>
              <a:buNone/>
            </a:pP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indent="0">
              <a:spcBef>
                <a:spcPts val="600"/>
              </a:spcBef>
              <a:buNone/>
            </a:pPr>
            <a:endParaRPr lang="en-US" sz="1200" b="1" dirty="0">
              <a:latin typeface="Calibri" panose="020F0502020204030204" pitchFamily="34" charset="0"/>
              <a:ea typeface="Calibri" panose="020F0502020204030204" pitchFamily="34" charset="0"/>
              <a:cs typeface="Arial" panose="020B0604020202020204" pitchFamily="34" charset="0"/>
            </a:endParaRPr>
          </a:p>
          <a:p>
            <a:pPr marL="0" indent="0">
              <a:spcBef>
                <a:spcPts val="600"/>
              </a:spcBef>
              <a:buNone/>
            </a:pPr>
            <a:r>
              <a:rPr lang="en-US" sz="1800" b="1" dirty="0">
                <a:solidFill>
                  <a:srgbClr val="002060"/>
                </a:solidFill>
                <a:latin typeface="Calibri" panose="020F0502020204030204" pitchFamily="34" charset="0"/>
                <a:ea typeface="Calibri" panose="020F0502020204030204" pitchFamily="34" charset="0"/>
                <a:cs typeface="Arial" panose="020B0604020202020204" pitchFamily="34" charset="0"/>
              </a:rPr>
              <a:t>Webinar 3: "Navigating the Financial Landscape: Fiduciary Perspectives and Cost Management"</a:t>
            </a:r>
          </a:p>
          <a:p>
            <a:pPr marL="0" indent="0">
              <a:spcBef>
                <a:spcPts val="600"/>
              </a:spcBef>
              <a:buNone/>
            </a:pPr>
            <a:r>
              <a:rPr lang="en-US" sz="1800" b="1" dirty="0">
                <a:latin typeface="Calibri" panose="020F0502020204030204" pitchFamily="34" charset="0"/>
                <a:ea typeface="Calibri" panose="020F0502020204030204" pitchFamily="34" charset="0"/>
                <a:cs typeface="Arial" panose="020B0604020202020204" pitchFamily="34" charset="0"/>
              </a:rPr>
              <a:t>Date:</a:t>
            </a:r>
            <a:r>
              <a:rPr lang="en-US" sz="1800" dirty="0">
                <a:latin typeface="Calibri" panose="020F0502020204030204" pitchFamily="34" charset="0"/>
                <a:ea typeface="Calibri" panose="020F0502020204030204" pitchFamily="34" charset="0"/>
                <a:cs typeface="Arial" panose="020B0604020202020204" pitchFamily="34" charset="0"/>
              </a:rPr>
              <a:t> March 19, 2024</a:t>
            </a:r>
          </a:p>
          <a:p>
            <a:pPr marL="0" indent="0">
              <a:spcBef>
                <a:spcPts val="600"/>
              </a:spcBef>
              <a:buNone/>
            </a:pPr>
            <a:r>
              <a:rPr lang="en-US" sz="1800" b="1" dirty="0">
                <a:latin typeface="Calibri" panose="020F0502020204030204" pitchFamily="34" charset="0"/>
                <a:ea typeface="Calibri" panose="020F0502020204030204" pitchFamily="34" charset="0"/>
                <a:cs typeface="Arial" panose="020B0604020202020204" pitchFamily="34" charset="0"/>
              </a:rPr>
              <a:t>Topics: </a:t>
            </a:r>
            <a:r>
              <a:rPr lang="en-US" sz="1800" dirty="0">
                <a:latin typeface="Calibri" panose="020F0502020204030204" pitchFamily="34" charset="0"/>
                <a:ea typeface="Calibri" panose="020F0502020204030204" pitchFamily="34" charset="0"/>
                <a:cs typeface="Arial" panose="020B0604020202020204" pitchFamily="34" charset="0"/>
              </a:rPr>
              <a:t>Fiduciary perspectives, Hospital price, Pharmaceutical drug, High-cost claims</a:t>
            </a:r>
          </a:p>
          <a:p>
            <a:pPr marL="0" indent="0">
              <a:spcBef>
                <a:spcPts val="600"/>
              </a:spcBef>
              <a:buNone/>
            </a:pPr>
            <a:r>
              <a:rPr lang="en-US" sz="1600" i="1" dirty="0">
                <a:latin typeface="Calibri" panose="020F0502020204030204" pitchFamily="34" charset="0"/>
                <a:ea typeface="Calibri" panose="020F0502020204030204" pitchFamily="34" charset="0"/>
                <a:cs typeface="Arial" panose="020B0604020202020204" pitchFamily="34" charset="0"/>
              </a:rPr>
              <a:t>Explore the fiduciary perspectives highlighted in the survey and delve into the financial core of your organization. Explore hospital price strategies, pharmaceutical drug strategies, and high-cost claims strategies. Gain valuable insights on how to optimize financial outcomes while increasing your confidence and voicing your concerns about fiduciary responsibilities.</a:t>
            </a:r>
          </a:p>
        </p:txBody>
      </p:sp>
      <p:pic>
        <p:nvPicPr>
          <p:cNvPr id="6" name="Picture 5">
            <a:hlinkClick r:id="rId2"/>
            <a:extLst>
              <a:ext uri="{FF2B5EF4-FFF2-40B4-BE49-F238E27FC236}">
                <a16:creationId xmlns:a16="http://schemas.microsoft.com/office/drawing/2014/main" id="{C9CD7151-EBA7-41BA-D2AF-C24545D7B5CB}"/>
              </a:ext>
            </a:extLst>
          </p:cNvPr>
          <p:cNvPicPr>
            <a:picLocks noChangeAspect="1"/>
          </p:cNvPicPr>
          <p:nvPr/>
        </p:nvPicPr>
        <p:blipFill>
          <a:blip r:embed="rId3"/>
          <a:stretch>
            <a:fillRect/>
          </a:stretch>
        </p:blipFill>
        <p:spPr>
          <a:xfrm>
            <a:off x="304800" y="3341036"/>
            <a:ext cx="1416481" cy="568398"/>
          </a:xfrm>
          <a:prstGeom prst="rect">
            <a:avLst/>
          </a:prstGeom>
        </p:spPr>
      </p:pic>
      <p:pic>
        <p:nvPicPr>
          <p:cNvPr id="7" name="Picture 6">
            <a:hlinkClick r:id="rId4"/>
            <a:extLst>
              <a:ext uri="{FF2B5EF4-FFF2-40B4-BE49-F238E27FC236}">
                <a16:creationId xmlns:a16="http://schemas.microsoft.com/office/drawing/2014/main" id="{E31F95DB-B36B-320F-FCCA-8A83ADCD2CF1}"/>
              </a:ext>
            </a:extLst>
          </p:cNvPr>
          <p:cNvPicPr>
            <a:picLocks noChangeAspect="1"/>
          </p:cNvPicPr>
          <p:nvPr/>
        </p:nvPicPr>
        <p:blipFill>
          <a:blip r:embed="rId3"/>
          <a:stretch>
            <a:fillRect/>
          </a:stretch>
        </p:blipFill>
        <p:spPr>
          <a:xfrm>
            <a:off x="336119" y="5940438"/>
            <a:ext cx="1416481" cy="568398"/>
          </a:xfrm>
          <a:prstGeom prst="rect">
            <a:avLst/>
          </a:prstGeom>
        </p:spPr>
      </p:pic>
    </p:spTree>
    <p:extLst>
      <p:ext uri="{BB962C8B-B14F-4D97-AF65-F5344CB8AC3E}">
        <p14:creationId xmlns:p14="http://schemas.microsoft.com/office/powerpoint/2010/main" val="1661301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TotalTime>
  <Words>819</Words>
  <Application>Microsoft Office PowerPoint</Application>
  <PresentationFormat>Widescreen</PresentationFormat>
  <Paragraphs>141</Paragraphs>
  <Slides>6</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vt:i4>
      </vt:variant>
    </vt:vector>
  </HeadingPairs>
  <TitlesOfParts>
    <vt:vector size="15" baseType="lpstr">
      <vt:lpstr>Arial</vt:lpstr>
      <vt:lpstr>Calibri</vt:lpstr>
      <vt:lpstr>Calibri Light</vt:lpstr>
      <vt:lpstr>Roboto</vt:lpstr>
      <vt:lpstr>Roboto Light</vt:lpstr>
      <vt:lpstr>Times New Roman</vt:lpstr>
      <vt:lpstr>Wingdings</vt:lpstr>
      <vt:lpstr>Office Theme</vt:lpstr>
      <vt:lpstr>1_Office Theme</vt:lpstr>
      <vt:lpstr>Pulse of the Purchaser Webinar Series Beyond the Pulse: Navigating Employer Insights </vt:lpstr>
      <vt:lpstr>Survey Summary</vt:lpstr>
      <vt:lpstr>Employer/Purchaser Healthcare Perspectives</vt:lpstr>
      <vt:lpstr>Employer/Purchaser Perspectives on Hospital Pricing</vt:lpstr>
      <vt:lpstr>Employer/Purchaser Healthcare Perspectives</vt:lpstr>
      <vt:lpstr>    Upcoming Pulse of the Purchaser Webinar Series Beyond the Pulse: Navigating Employer Insights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Green</dc:creator>
  <cp:lastModifiedBy>Amanda Green</cp:lastModifiedBy>
  <cp:revision>1</cp:revision>
  <dcterms:created xsi:type="dcterms:W3CDTF">2024-02-16T17:51:59Z</dcterms:created>
  <dcterms:modified xsi:type="dcterms:W3CDTF">2024-02-16T18:20:15Z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2023-12-12T00:00:00Z</vt:filetime>
  </property>
  <property fmtid="{D5CDD505-2E9C-101B-9397-08002B2CF9AE}" pid="3" name="Creator">
    <vt:lpwstr>Acrobat PDFMaker 23 for PowerPoint</vt:lpwstr>
  </property>
  <property fmtid="{D5CDD505-2E9C-101B-9397-08002B2CF9AE}" pid="4" name="LastSaved">
    <vt:filetime>2024-02-16T00:00:00Z</vt:filetime>
  </property>
  <property fmtid="{D5CDD505-2E9C-101B-9397-08002B2CF9AE}" pid="5" name="Producer">
    <vt:lpwstr>Adobe PDF Library 23.6.156</vt:lpwstr>
  </property>
</Properties>
</file>