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3" r:id="rId5"/>
    <p:sldMasterId id="2147483734" r:id="rId6"/>
    <p:sldMasterId id="2147483758" r:id="rId7"/>
    <p:sldMasterId id="2147483769" r:id="rId8"/>
    <p:sldMasterId id="2147483775" r:id="rId9"/>
    <p:sldMasterId id="2147483780" r:id="rId10"/>
    <p:sldMasterId id="2147483786" r:id="rId11"/>
    <p:sldMasterId id="2147483792" r:id="rId12"/>
  </p:sldMasterIdLst>
  <p:notesMasterIdLst>
    <p:notesMasterId r:id="rId48"/>
  </p:notesMasterIdLst>
  <p:sldIdLst>
    <p:sldId id="256" r:id="rId13"/>
    <p:sldId id="4205" r:id="rId14"/>
    <p:sldId id="2053842251" r:id="rId15"/>
    <p:sldId id="2053842256" r:id="rId16"/>
    <p:sldId id="2053842254" r:id="rId17"/>
    <p:sldId id="4230" r:id="rId18"/>
    <p:sldId id="2053842252" r:id="rId19"/>
    <p:sldId id="2053842257" r:id="rId20"/>
    <p:sldId id="283" r:id="rId21"/>
    <p:sldId id="284" r:id="rId22"/>
    <p:sldId id="285" r:id="rId23"/>
    <p:sldId id="313" r:id="rId24"/>
    <p:sldId id="286" r:id="rId25"/>
    <p:sldId id="288" r:id="rId26"/>
    <p:sldId id="289" r:id="rId27"/>
    <p:sldId id="296" r:id="rId28"/>
    <p:sldId id="262" r:id="rId29"/>
    <p:sldId id="315" r:id="rId30"/>
    <p:sldId id="300" r:id="rId31"/>
    <p:sldId id="290" r:id="rId32"/>
    <p:sldId id="306" r:id="rId33"/>
    <p:sldId id="1838" r:id="rId34"/>
    <p:sldId id="2204" r:id="rId35"/>
    <p:sldId id="1849" r:id="rId36"/>
    <p:sldId id="1832" r:id="rId37"/>
    <p:sldId id="1850" r:id="rId38"/>
    <p:sldId id="278" r:id="rId39"/>
    <p:sldId id="2053842258" r:id="rId40"/>
    <p:sldId id="2214" r:id="rId41"/>
    <p:sldId id="2213" r:id="rId42"/>
    <p:sldId id="2215" r:id="rId43"/>
    <p:sldId id="2217" r:id="rId44"/>
    <p:sldId id="2216" r:id="rId45"/>
    <p:sldId id="2053842259" r:id="rId46"/>
    <p:sldId id="160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ey Yi" initials="SY" lastIdx="2" clrIdx="0">
    <p:extLst>
      <p:ext uri="{19B8F6BF-5375-455C-9EA6-DF929625EA0E}">
        <p15:presenceInfo xmlns:p15="http://schemas.microsoft.com/office/powerpoint/2012/main" userId="S::syi@bailit-health.com::736affbd-34d5-4375-befe-882681e433d4" providerId="AD"/>
      </p:ext>
    </p:extLst>
  </p:cmAuthor>
  <p:cmAuthor id="2" name="Michael Bailit" initials="MB" lastIdx="2" clrIdx="1">
    <p:extLst>
      <p:ext uri="{19B8F6BF-5375-455C-9EA6-DF929625EA0E}">
        <p15:presenceInfo xmlns:p15="http://schemas.microsoft.com/office/powerpoint/2012/main" userId="S::mbailit@bailit-health.com::6e5c4604-85bf-41ef-8e97-4724b7d56589" providerId="AD"/>
      </p:ext>
    </p:extLst>
  </p:cmAuthor>
  <p:cmAuthor id="3" name="January Angeles" initials="JA" lastIdx="1" clrIdx="2">
    <p:extLst>
      <p:ext uri="{19B8F6BF-5375-455C-9EA6-DF929625EA0E}">
        <p15:presenceInfo xmlns:p15="http://schemas.microsoft.com/office/powerpoint/2012/main" userId="January Angel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F63"/>
    <a:srgbClr val="5983AA"/>
    <a:srgbClr val="1C639F"/>
    <a:srgbClr val="8CC640"/>
    <a:srgbClr val="F2682A"/>
    <a:srgbClr val="CFA052"/>
    <a:srgbClr val="FFFFFF"/>
    <a:srgbClr val="5B9BD5"/>
    <a:srgbClr val="EDEDED"/>
    <a:srgbClr val="DEE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C5715-CD42-40F1-B788-DC35421A74C7}" v="676" dt="2021-04-26T15:39:04.595"/>
    <p1510:client id="{6E76E46D-C142-4446-B211-EFD354CD697F}" v="2" dt="2021-04-27T14:13:28.334"/>
    <p1510:client id="{79944065-93D1-4944-8462-AA9F38E148BC}" v="134" dt="2021-04-27T14:17:35.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4694"/>
  </p:normalViewPr>
  <p:slideViewPr>
    <p:cSldViewPr snapToGrid="0">
      <p:cViewPr varScale="1">
        <p:scale>
          <a:sx n="121" d="100"/>
          <a:sy n="121" d="100"/>
        </p:scale>
        <p:origin x="640" y="1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72094767851643"/>
          <c:y val="0.16169455155554116"/>
          <c:w val="0.88488772866674603"/>
          <c:h val="0.4985434691033991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3FCAD3"/>
              </a:solidFill>
              <a:ln>
                <a:noFill/>
              </a:ln>
              <a:effectLst/>
            </c:spPr>
            <c:extLst>
              <c:ext xmlns:c16="http://schemas.microsoft.com/office/drawing/2014/chart" uri="{C3380CC4-5D6E-409C-BE32-E72D297353CC}">
                <c16:uniqueId val="{0000001E-6E82-1843-AE36-40BCB8B064EE}"/>
              </c:ext>
            </c:extLst>
          </c:dPt>
          <c:dPt>
            <c:idx val="1"/>
            <c:invertIfNegative val="0"/>
            <c:bubble3D val="0"/>
            <c:spPr>
              <a:solidFill>
                <a:srgbClr val="58D374"/>
              </a:solidFill>
              <a:ln>
                <a:noFill/>
              </a:ln>
              <a:effectLst/>
            </c:spPr>
            <c:extLst>
              <c:ext xmlns:c16="http://schemas.microsoft.com/office/drawing/2014/chart" uri="{C3380CC4-5D6E-409C-BE32-E72D297353CC}">
                <c16:uniqueId val="{00000001-2226-4CA4-A767-384D69D1DA90}"/>
              </c:ext>
            </c:extLst>
          </c:dPt>
          <c:dPt>
            <c:idx val="2"/>
            <c:invertIfNegative val="0"/>
            <c:bubble3D val="0"/>
            <c:spPr>
              <a:solidFill>
                <a:srgbClr val="3FCAD3"/>
              </a:solidFill>
              <a:ln>
                <a:noFill/>
              </a:ln>
              <a:effectLst/>
            </c:spPr>
            <c:extLst>
              <c:ext xmlns:c16="http://schemas.microsoft.com/office/drawing/2014/chart" uri="{C3380CC4-5D6E-409C-BE32-E72D297353CC}">
                <c16:uniqueId val="{0000001D-6E82-1843-AE36-40BCB8B064EE}"/>
              </c:ext>
            </c:extLst>
          </c:dPt>
          <c:dPt>
            <c:idx val="3"/>
            <c:invertIfNegative val="0"/>
            <c:bubble3D val="0"/>
            <c:spPr>
              <a:solidFill>
                <a:srgbClr val="DCC770"/>
              </a:solidFill>
              <a:ln>
                <a:noFill/>
              </a:ln>
              <a:effectLst/>
            </c:spPr>
            <c:extLst>
              <c:ext xmlns:c16="http://schemas.microsoft.com/office/drawing/2014/chart" uri="{C3380CC4-5D6E-409C-BE32-E72D297353CC}">
                <c16:uniqueId val="{00000003-2226-4CA4-A767-384D69D1DA90}"/>
              </c:ext>
            </c:extLst>
          </c:dPt>
          <c:dPt>
            <c:idx val="4"/>
            <c:invertIfNegative val="0"/>
            <c:bubble3D val="0"/>
            <c:spPr>
              <a:solidFill>
                <a:srgbClr val="58D374"/>
              </a:solidFill>
              <a:ln>
                <a:noFill/>
              </a:ln>
              <a:effectLst/>
            </c:spPr>
            <c:extLst>
              <c:ext xmlns:c16="http://schemas.microsoft.com/office/drawing/2014/chart" uri="{C3380CC4-5D6E-409C-BE32-E72D297353CC}">
                <c16:uniqueId val="{00000005-2226-4CA4-A767-384D69D1DA90}"/>
              </c:ext>
            </c:extLst>
          </c:dPt>
          <c:dPt>
            <c:idx val="5"/>
            <c:invertIfNegative val="0"/>
            <c:bubble3D val="0"/>
            <c:spPr>
              <a:solidFill>
                <a:srgbClr val="DCC770"/>
              </a:solidFill>
              <a:ln>
                <a:noFill/>
              </a:ln>
              <a:effectLst/>
            </c:spPr>
            <c:extLst>
              <c:ext xmlns:c16="http://schemas.microsoft.com/office/drawing/2014/chart" uri="{C3380CC4-5D6E-409C-BE32-E72D297353CC}">
                <c16:uniqueId val="{00000007-2226-4CA4-A767-384D69D1DA90}"/>
              </c:ext>
            </c:extLst>
          </c:dPt>
          <c:dPt>
            <c:idx val="6"/>
            <c:invertIfNegative val="0"/>
            <c:bubble3D val="0"/>
            <c:spPr>
              <a:solidFill>
                <a:srgbClr val="DCC770"/>
              </a:solidFill>
              <a:ln>
                <a:noFill/>
              </a:ln>
              <a:effectLst/>
            </c:spPr>
            <c:extLst>
              <c:ext xmlns:c16="http://schemas.microsoft.com/office/drawing/2014/chart" uri="{C3380CC4-5D6E-409C-BE32-E72D297353CC}">
                <c16:uniqueId val="{00000009-2226-4CA4-A767-384D69D1DA90}"/>
              </c:ext>
            </c:extLst>
          </c:dPt>
          <c:dPt>
            <c:idx val="7"/>
            <c:invertIfNegative val="0"/>
            <c:bubble3D val="0"/>
            <c:spPr>
              <a:solidFill>
                <a:srgbClr val="F3506E"/>
              </a:solidFill>
              <a:ln>
                <a:noFill/>
              </a:ln>
              <a:effectLst/>
            </c:spPr>
            <c:extLst>
              <c:ext xmlns:c16="http://schemas.microsoft.com/office/drawing/2014/chart" uri="{C3380CC4-5D6E-409C-BE32-E72D297353CC}">
                <c16:uniqueId val="{0000000B-2226-4CA4-A767-384D69D1DA90}"/>
              </c:ext>
            </c:extLst>
          </c:dPt>
          <c:dPt>
            <c:idx val="8"/>
            <c:invertIfNegative val="0"/>
            <c:bubble3D val="0"/>
            <c:spPr>
              <a:solidFill>
                <a:srgbClr val="58D374"/>
              </a:solidFill>
              <a:ln>
                <a:noFill/>
              </a:ln>
              <a:effectLst/>
            </c:spPr>
            <c:extLst>
              <c:ext xmlns:c16="http://schemas.microsoft.com/office/drawing/2014/chart" uri="{C3380CC4-5D6E-409C-BE32-E72D297353CC}">
                <c16:uniqueId val="{0000000D-2226-4CA4-A767-384D69D1DA90}"/>
              </c:ext>
            </c:extLst>
          </c:dPt>
          <c:dPt>
            <c:idx val="9"/>
            <c:invertIfNegative val="0"/>
            <c:bubble3D val="0"/>
            <c:spPr>
              <a:solidFill>
                <a:srgbClr val="F3506E"/>
              </a:solidFill>
              <a:ln>
                <a:noFill/>
              </a:ln>
              <a:effectLst/>
            </c:spPr>
            <c:extLst>
              <c:ext xmlns:c16="http://schemas.microsoft.com/office/drawing/2014/chart" uri="{C3380CC4-5D6E-409C-BE32-E72D297353CC}">
                <c16:uniqueId val="{0000000F-2226-4CA4-A767-384D69D1DA90}"/>
              </c:ext>
            </c:extLst>
          </c:dPt>
          <c:dPt>
            <c:idx val="10"/>
            <c:invertIfNegative val="0"/>
            <c:bubble3D val="0"/>
            <c:spPr>
              <a:solidFill>
                <a:srgbClr val="3FCAD3"/>
              </a:solidFill>
              <a:ln>
                <a:noFill/>
              </a:ln>
              <a:effectLst/>
            </c:spPr>
            <c:extLst>
              <c:ext xmlns:c16="http://schemas.microsoft.com/office/drawing/2014/chart" uri="{C3380CC4-5D6E-409C-BE32-E72D297353CC}">
                <c16:uniqueId val="{0000001C-6E82-1843-AE36-40BCB8B064EE}"/>
              </c:ext>
            </c:extLst>
          </c:dPt>
          <c:dPt>
            <c:idx val="11"/>
            <c:invertIfNegative val="0"/>
            <c:bubble3D val="0"/>
            <c:spPr>
              <a:solidFill>
                <a:srgbClr val="58D374"/>
              </a:solidFill>
              <a:ln>
                <a:noFill/>
              </a:ln>
              <a:effectLst/>
            </c:spPr>
            <c:extLst>
              <c:ext xmlns:c16="http://schemas.microsoft.com/office/drawing/2014/chart" uri="{C3380CC4-5D6E-409C-BE32-E72D297353CC}">
                <c16:uniqueId val="{00000011-2226-4CA4-A767-384D69D1DA90}"/>
              </c:ext>
            </c:extLst>
          </c:dPt>
          <c:dPt>
            <c:idx val="12"/>
            <c:invertIfNegative val="0"/>
            <c:bubble3D val="0"/>
            <c:spPr>
              <a:solidFill>
                <a:srgbClr val="DCC770"/>
              </a:solidFill>
              <a:ln>
                <a:noFill/>
              </a:ln>
              <a:effectLst/>
            </c:spPr>
            <c:extLst>
              <c:ext xmlns:c16="http://schemas.microsoft.com/office/drawing/2014/chart" uri="{C3380CC4-5D6E-409C-BE32-E72D297353CC}">
                <c16:uniqueId val="{00000013-2226-4CA4-A767-384D69D1DA90}"/>
              </c:ext>
            </c:extLst>
          </c:dPt>
          <c:dPt>
            <c:idx val="13"/>
            <c:invertIfNegative val="0"/>
            <c:bubble3D val="0"/>
            <c:spPr>
              <a:solidFill>
                <a:srgbClr val="58D374"/>
              </a:solidFill>
              <a:ln>
                <a:noFill/>
              </a:ln>
              <a:effectLst/>
            </c:spPr>
            <c:extLst>
              <c:ext xmlns:c16="http://schemas.microsoft.com/office/drawing/2014/chart" uri="{C3380CC4-5D6E-409C-BE32-E72D297353CC}">
                <c16:uniqueId val="{00000015-2226-4CA4-A767-384D69D1DA90}"/>
              </c:ext>
            </c:extLst>
          </c:dPt>
          <c:dPt>
            <c:idx val="14"/>
            <c:invertIfNegative val="0"/>
            <c:bubble3D val="0"/>
            <c:spPr>
              <a:solidFill>
                <a:srgbClr val="DCC770"/>
              </a:solidFill>
              <a:ln>
                <a:noFill/>
              </a:ln>
              <a:effectLst/>
            </c:spPr>
            <c:extLst>
              <c:ext xmlns:c16="http://schemas.microsoft.com/office/drawing/2014/chart" uri="{C3380CC4-5D6E-409C-BE32-E72D297353CC}">
                <c16:uniqueId val="{00000017-2226-4CA4-A767-384D69D1DA90}"/>
              </c:ext>
            </c:extLst>
          </c:dPt>
          <c:dPt>
            <c:idx val="15"/>
            <c:invertIfNegative val="0"/>
            <c:bubble3D val="0"/>
            <c:spPr>
              <a:solidFill>
                <a:srgbClr val="F3506E"/>
              </a:solidFill>
              <a:ln>
                <a:noFill/>
              </a:ln>
              <a:effectLst/>
            </c:spPr>
            <c:extLst>
              <c:ext xmlns:c16="http://schemas.microsoft.com/office/drawing/2014/chart" uri="{C3380CC4-5D6E-409C-BE32-E72D297353CC}">
                <c16:uniqueId val="{00000019-2226-4CA4-A767-384D69D1DA90}"/>
              </c:ext>
            </c:extLst>
          </c:dPt>
          <c:dPt>
            <c:idx val="16"/>
            <c:invertIfNegative val="0"/>
            <c:bubble3D val="0"/>
            <c:spPr>
              <a:solidFill>
                <a:srgbClr val="F3506E"/>
              </a:solidFill>
              <a:ln>
                <a:noFill/>
              </a:ln>
              <a:effectLst/>
            </c:spPr>
            <c:extLst>
              <c:ext xmlns:c16="http://schemas.microsoft.com/office/drawing/2014/chart" uri="{C3380CC4-5D6E-409C-BE32-E72D297353CC}">
                <c16:uniqueId val="{0000001B-2226-4CA4-A767-384D69D1DA90}"/>
              </c:ext>
            </c:extLst>
          </c:dPt>
          <c:cat>
            <c:strRef>
              <c:f>Sheet3!$A$2:$A$18</c:f>
              <c:strCache>
                <c:ptCount val="17"/>
                <c:pt idx="0">
                  <c:v>Mercy</c:v>
                </c:pt>
                <c:pt idx="1">
                  <c:v>Mid Coast </c:v>
                </c:pt>
                <c:pt idx="2">
                  <c:v>Northern Maine </c:v>
                </c:pt>
                <c:pt idx="3">
                  <c:v>St. Mary's</c:v>
                </c:pt>
                <c:pt idx="4">
                  <c:v>York</c:v>
                </c:pt>
                <c:pt idx="5">
                  <c:v>Franklin </c:v>
                </c:pt>
                <c:pt idx="6">
                  <c:v>Penobscot Bay </c:v>
                </c:pt>
                <c:pt idx="7">
                  <c:v>Southern Maine </c:v>
                </c:pt>
                <c:pt idx="8">
                  <c:v>Maine Coast </c:v>
                </c:pt>
                <c:pt idx="9">
                  <c:v>Central Maine</c:v>
                </c:pt>
                <c:pt idx="10">
                  <c:v>Maine Med</c:v>
                </c:pt>
                <c:pt idx="11">
                  <c:v>MaineGeneral </c:v>
                </c:pt>
                <c:pt idx="12">
                  <c:v>St Joseph</c:v>
                </c:pt>
                <c:pt idx="13">
                  <c:v>Inland </c:v>
                </c:pt>
                <c:pt idx="14">
                  <c:v>Cary </c:v>
                </c:pt>
                <c:pt idx="15">
                  <c:v>EMMC</c:v>
                </c:pt>
                <c:pt idx="16">
                  <c:v>TAMC</c:v>
                </c:pt>
              </c:strCache>
            </c:strRef>
          </c:cat>
          <c:val>
            <c:numRef>
              <c:f>Sheet3!$B$2:$B$18</c:f>
              <c:numCache>
                <c:formatCode>##########"%"_);\(##########"%"\)</c:formatCode>
                <c:ptCount val="17"/>
                <c:pt idx="0">
                  <c:v>219</c:v>
                </c:pt>
                <c:pt idx="1">
                  <c:v>222</c:v>
                </c:pt>
                <c:pt idx="2">
                  <c:v>227</c:v>
                </c:pt>
                <c:pt idx="3">
                  <c:v>241</c:v>
                </c:pt>
                <c:pt idx="4">
                  <c:v>252</c:v>
                </c:pt>
                <c:pt idx="5">
                  <c:v>252</c:v>
                </c:pt>
                <c:pt idx="6">
                  <c:v>260</c:v>
                </c:pt>
                <c:pt idx="7">
                  <c:v>272</c:v>
                </c:pt>
                <c:pt idx="8">
                  <c:v>279</c:v>
                </c:pt>
                <c:pt idx="9">
                  <c:v>281</c:v>
                </c:pt>
                <c:pt idx="10">
                  <c:v>283</c:v>
                </c:pt>
                <c:pt idx="11">
                  <c:v>283</c:v>
                </c:pt>
                <c:pt idx="12">
                  <c:v>287</c:v>
                </c:pt>
                <c:pt idx="13">
                  <c:v>295</c:v>
                </c:pt>
                <c:pt idx="14">
                  <c:v>311</c:v>
                </c:pt>
                <c:pt idx="15">
                  <c:v>327</c:v>
                </c:pt>
                <c:pt idx="16">
                  <c:v>360</c:v>
                </c:pt>
              </c:numCache>
            </c:numRef>
          </c:val>
          <c:extLst>
            <c:ext xmlns:c16="http://schemas.microsoft.com/office/drawing/2014/chart" uri="{C3380CC4-5D6E-409C-BE32-E72D297353CC}">
              <c16:uniqueId val="{0000001C-2226-4CA4-A767-384D69D1DA90}"/>
            </c:ext>
          </c:extLst>
        </c:ser>
        <c:dLbls>
          <c:showLegendKey val="0"/>
          <c:showVal val="0"/>
          <c:showCatName val="0"/>
          <c:showSerName val="0"/>
          <c:showPercent val="0"/>
          <c:showBubbleSize val="0"/>
        </c:dLbls>
        <c:gapWidth val="50"/>
        <c:overlap val="-27"/>
        <c:axId val="842782896"/>
        <c:axId val="842783224"/>
      </c:barChart>
      <c:catAx>
        <c:axId val="84278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842783224"/>
        <c:crosses val="autoZero"/>
        <c:auto val="1"/>
        <c:lblAlgn val="ctr"/>
        <c:lblOffset val="100"/>
        <c:noMultiLvlLbl val="0"/>
      </c:catAx>
      <c:valAx>
        <c:axId val="842783224"/>
        <c:scaling>
          <c:orientation val="minMax"/>
        </c:scaling>
        <c:delete val="0"/>
        <c:axPos val="l"/>
        <c:majorGridlines>
          <c:spPr>
            <a:ln w="9525" cap="flat" cmpd="sng" algn="ctr">
              <a:solidFill>
                <a:schemeClr val="tx1">
                  <a:lumMod val="15000"/>
                  <a:lumOff val="85000"/>
                </a:schemeClr>
              </a:solidFill>
              <a:round/>
            </a:ln>
            <a:effectLst/>
          </c:spPr>
        </c:majorGridlines>
        <c:numFmt formatCode="##########&quot;%&quot;_);\(##########&quot;%&quot;\)"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842782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0.33427</cdr:x>
      <cdr:y>0.86635</cdr:y>
    </cdr:from>
    <cdr:to>
      <cdr:x>0.38109</cdr:x>
      <cdr:y>0.90356</cdr:y>
    </cdr:to>
    <cdr:sp macro="" textlink="">
      <cdr:nvSpPr>
        <cdr:cNvPr id="4" name="TextBox 1">
          <a:extLst xmlns:a="http://schemas.openxmlformats.org/drawingml/2006/main">
            <a:ext uri="{FF2B5EF4-FFF2-40B4-BE49-F238E27FC236}">
              <a16:creationId xmlns:a16="http://schemas.microsoft.com/office/drawing/2014/main" id="{C70DEA3D-2F29-48BB-9385-EE5A98D34A9C}"/>
            </a:ext>
          </a:extLst>
        </cdr:cNvPr>
        <cdr:cNvSpPr txBox="1"/>
      </cdr:nvSpPr>
      <cdr:spPr>
        <a:xfrm xmlns:a="http://schemas.openxmlformats.org/drawingml/2006/main">
          <a:off x="4075476" y="5060088"/>
          <a:ext cx="570830" cy="21733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r>
            <a:rPr lang="en-US" sz="900" b="1"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1"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Stars</a:t>
          </a:r>
        </a:p>
      </cdr:txBody>
    </cdr:sp>
  </cdr:relSizeAnchor>
  <cdr:relSizeAnchor xmlns:cdr="http://schemas.openxmlformats.org/drawingml/2006/chartDrawing">
    <cdr:from>
      <cdr:x>0.4162</cdr:x>
      <cdr:y>0.86636</cdr:y>
    </cdr:from>
    <cdr:to>
      <cdr:x>0.46302</cdr:x>
      <cdr:y>0.90356</cdr:y>
    </cdr:to>
    <cdr:sp macro="" textlink="">
      <cdr:nvSpPr>
        <cdr:cNvPr id="5" name="TextBox 1">
          <a:extLst xmlns:a="http://schemas.openxmlformats.org/drawingml/2006/main">
            <a:ext uri="{FF2B5EF4-FFF2-40B4-BE49-F238E27FC236}">
              <a16:creationId xmlns:a16="http://schemas.microsoft.com/office/drawing/2014/main" id="{5B20BDAF-C091-456F-B021-31B930111C47}"/>
            </a:ext>
          </a:extLst>
        </cdr:cNvPr>
        <cdr:cNvSpPr txBox="1"/>
      </cdr:nvSpPr>
      <cdr:spPr>
        <a:xfrm xmlns:a="http://schemas.openxmlformats.org/drawingml/2006/main">
          <a:off x="5074315" y="5060148"/>
          <a:ext cx="570829" cy="21727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 Stars</a:t>
          </a:r>
        </a:p>
      </cdr:txBody>
    </cdr:sp>
  </cdr:relSizeAnchor>
  <cdr:relSizeAnchor xmlns:cdr="http://schemas.openxmlformats.org/drawingml/2006/chartDrawing">
    <cdr:from>
      <cdr:x>0.50822</cdr:x>
      <cdr:y>0.86635</cdr:y>
    </cdr:from>
    <cdr:to>
      <cdr:x>0.55504</cdr:x>
      <cdr:y>0.90356</cdr:y>
    </cdr:to>
    <cdr:sp macro="" textlink="">
      <cdr:nvSpPr>
        <cdr:cNvPr id="7" name="TextBox 1">
          <a:extLst xmlns:a="http://schemas.openxmlformats.org/drawingml/2006/main">
            <a:ext uri="{FF2B5EF4-FFF2-40B4-BE49-F238E27FC236}">
              <a16:creationId xmlns:a16="http://schemas.microsoft.com/office/drawing/2014/main" id="{5B20BDAF-C091-456F-B021-31B930111C47}"/>
            </a:ext>
          </a:extLst>
        </cdr:cNvPr>
        <cdr:cNvSpPr txBox="1"/>
      </cdr:nvSpPr>
      <cdr:spPr>
        <a:xfrm xmlns:a="http://schemas.openxmlformats.org/drawingml/2006/main">
          <a:off x="6196167" y="5060089"/>
          <a:ext cx="570830" cy="2173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 Stars</a:t>
          </a:r>
        </a:p>
      </cdr:txBody>
    </cdr:sp>
  </cdr:relSizeAnchor>
  <cdr:relSizeAnchor xmlns:cdr="http://schemas.openxmlformats.org/drawingml/2006/chartDrawing">
    <cdr:from>
      <cdr:x>0.60258</cdr:x>
      <cdr:y>0.86635</cdr:y>
    </cdr:from>
    <cdr:to>
      <cdr:x>0.6494</cdr:x>
      <cdr:y>0.90356</cdr:y>
    </cdr:to>
    <cdr:sp macro="" textlink="">
      <cdr:nvSpPr>
        <cdr:cNvPr id="9" name="TextBox 1">
          <a:extLst xmlns:a="http://schemas.openxmlformats.org/drawingml/2006/main">
            <a:ext uri="{FF2B5EF4-FFF2-40B4-BE49-F238E27FC236}">
              <a16:creationId xmlns:a16="http://schemas.microsoft.com/office/drawing/2014/main" id="{D050713A-49EF-4B22-9D85-9FFD926CC35A}"/>
            </a:ext>
          </a:extLst>
        </cdr:cNvPr>
        <cdr:cNvSpPr txBox="1"/>
      </cdr:nvSpPr>
      <cdr:spPr>
        <a:xfrm xmlns:a="http://schemas.openxmlformats.org/drawingml/2006/main">
          <a:off x="7346629" y="5060089"/>
          <a:ext cx="570830" cy="2173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 Stars</a:t>
          </a:r>
        </a:p>
      </cdr:txBody>
    </cdr:sp>
  </cdr:relSizeAnchor>
  <cdr:relSizeAnchor xmlns:cdr="http://schemas.openxmlformats.org/drawingml/2006/chartDrawing">
    <cdr:from>
      <cdr:x>0.41156</cdr:x>
      <cdr:y>0.88511</cdr:y>
    </cdr:from>
    <cdr:to>
      <cdr:x>0.42047</cdr:x>
      <cdr:y>0.8949</cdr:y>
    </cdr:to>
    <cdr:sp macro="" textlink="">
      <cdr:nvSpPr>
        <cdr:cNvPr id="10" name="TextBox 1">
          <a:extLst xmlns:a="http://schemas.openxmlformats.org/drawingml/2006/main">
            <a:ext uri="{FF2B5EF4-FFF2-40B4-BE49-F238E27FC236}">
              <a16:creationId xmlns:a16="http://schemas.microsoft.com/office/drawing/2014/main" id="{9F306B9D-7E36-4952-BE02-EB8494C60750}"/>
            </a:ext>
          </a:extLst>
        </cdr:cNvPr>
        <cdr:cNvSpPr txBox="1"/>
      </cdr:nvSpPr>
      <cdr:spPr>
        <a:xfrm xmlns:a="http://schemas.openxmlformats.org/drawingml/2006/main" rot="5400000">
          <a:off x="5085438" y="5218907"/>
          <a:ext cx="58011" cy="109545"/>
        </a:xfrm>
        <a:prstGeom xmlns:a="http://schemas.openxmlformats.org/drawingml/2006/main" prst="rect">
          <a:avLst/>
        </a:prstGeom>
        <a:solidFill xmlns:a="http://schemas.openxmlformats.org/drawingml/2006/main">
          <a:srgbClr val="DCC770"/>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0.33045</cdr:x>
      <cdr:y>0.88513</cdr:y>
    </cdr:from>
    <cdr:to>
      <cdr:x>0.33936</cdr:x>
      <cdr:y>0.8949</cdr:y>
    </cdr:to>
    <cdr:sp macro="" textlink="">
      <cdr:nvSpPr>
        <cdr:cNvPr id="11" name="TextBox 1">
          <a:extLst xmlns:a="http://schemas.openxmlformats.org/drawingml/2006/main">
            <a:ext uri="{FF2B5EF4-FFF2-40B4-BE49-F238E27FC236}">
              <a16:creationId xmlns:a16="http://schemas.microsoft.com/office/drawing/2014/main" id="{C1DCB238-AE57-4AEA-B599-FF59E84B5EFB}"/>
            </a:ext>
          </a:extLst>
        </cdr:cNvPr>
        <cdr:cNvSpPr txBox="1"/>
      </cdr:nvSpPr>
      <cdr:spPr>
        <a:xfrm xmlns:a="http://schemas.openxmlformats.org/drawingml/2006/main" rot="5400000">
          <a:off x="4088328" y="5218969"/>
          <a:ext cx="57886" cy="109546"/>
        </a:xfrm>
        <a:prstGeom xmlns:a="http://schemas.openxmlformats.org/drawingml/2006/main" prst="rect">
          <a:avLst/>
        </a:prstGeom>
        <a:solidFill xmlns:a="http://schemas.openxmlformats.org/drawingml/2006/main">
          <a:srgbClr val="F3506E"/>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0.50415</cdr:x>
      <cdr:y>0.88769</cdr:y>
    </cdr:from>
    <cdr:to>
      <cdr:x>0.51306</cdr:x>
      <cdr:y>0.89746</cdr:y>
    </cdr:to>
    <cdr:sp macro="" textlink="">
      <cdr:nvSpPr>
        <cdr:cNvPr id="13" name="TextBox 1">
          <a:extLst xmlns:a="http://schemas.openxmlformats.org/drawingml/2006/main">
            <a:ext uri="{FF2B5EF4-FFF2-40B4-BE49-F238E27FC236}">
              <a16:creationId xmlns:a16="http://schemas.microsoft.com/office/drawing/2014/main" id="{B3CC224A-243C-4258-AD8E-02807F99DBBE}"/>
            </a:ext>
          </a:extLst>
        </cdr:cNvPr>
        <cdr:cNvSpPr txBox="1"/>
      </cdr:nvSpPr>
      <cdr:spPr>
        <a:xfrm xmlns:a="http://schemas.openxmlformats.org/drawingml/2006/main" rot="5400000">
          <a:off x="6223759" y="5234140"/>
          <a:ext cx="57886" cy="109545"/>
        </a:xfrm>
        <a:prstGeom xmlns:a="http://schemas.openxmlformats.org/drawingml/2006/main" prst="rect">
          <a:avLst/>
        </a:prstGeom>
        <a:solidFill xmlns:a="http://schemas.openxmlformats.org/drawingml/2006/main">
          <a:srgbClr val="58D374"/>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0.59796</cdr:x>
      <cdr:y>0.88511</cdr:y>
    </cdr:from>
    <cdr:to>
      <cdr:x>0.60687</cdr:x>
      <cdr:y>0.8949</cdr:y>
    </cdr:to>
    <cdr:sp macro="" textlink="">
      <cdr:nvSpPr>
        <cdr:cNvPr id="15" name="TextBox 1">
          <a:extLst xmlns:a="http://schemas.openxmlformats.org/drawingml/2006/main">
            <a:ext uri="{FF2B5EF4-FFF2-40B4-BE49-F238E27FC236}">
              <a16:creationId xmlns:a16="http://schemas.microsoft.com/office/drawing/2014/main" id="{15D4C794-0E41-4053-9A96-6DF2DE4CF79D}"/>
            </a:ext>
          </a:extLst>
        </cdr:cNvPr>
        <cdr:cNvSpPr txBox="1"/>
      </cdr:nvSpPr>
      <cdr:spPr>
        <a:xfrm xmlns:a="http://schemas.openxmlformats.org/drawingml/2006/main" rot="5400000">
          <a:off x="7377070" y="5218907"/>
          <a:ext cx="58011" cy="109546"/>
        </a:xfrm>
        <a:prstGeom xmlns:a="http://schemas.openxmlformats.org/drawingml/2006/main" prst="rect">
          <a:avLst/>
        </a:prstGeom>
        <a:solidFill xmlns:a="http://schemas.openxmlformats.org/drawingml/2006/main">
          <a:srgbClr val="3FCAD3"/>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0.00151</cdr:x>
      <cdr:y>0.00343</cdr:y>
    </cdr:from>
    <cdr:to>
      <cdr:x>0.02876</cdr:x>
      <cdr:y>0.74735</cdr:y>
    </cdr:to>
    <cdr:sp macro="" textlink="">
      <cdr:nvSpPr>
        <cdr:cNvPr id="12" name="TextBox 4">
          <a:extLst xmlns:a="http://schemas.openxmlformats.org/drawingml/2006/main">
            <a:ext uri="{FF2B5EF4-FFF2-40B4-BE49-F238E27FC236}">
              <a16:creationId xmlns:a16="http://schemas.microsoft.com/office/drawing/2014/main" id="{434A84E3-0C95-41A8-A9BE-679BE63211CB}"/>
            </a:ext>
          </a:extLst>
        </cdr:cNvPr>
        <cdr:cNvSpPr txBox="1"/>
      </cdr:nvSpPr>
      <cdr:spPr>
        <a:xfrm xmlns:a="http://schemas.openxmlformats.org/drawingml/2006/main" rot="-5400000">
          <a:off x="-1793090" y="1826425"/>
          <a:ext cx="389395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0" i="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Inpatient/Outpatient Prices as % of Medicare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3001FE-9C22-482C-B7F7-AC7116325079}" type="datetimeFigureOut">
              <a:rPr lang="en-US" smtClean="0"/>
              <a:t>6/9/22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C1C5B-018D-4D8C-A5F2-2826A01DDF76}" type="slidenum">
              <a:rPr lang="en-US" smtClean="0"/>
              <a:t>‹#›</a:t>
            </a:fld>
            <a:endParaRPr lang="en-US"/>
          </a:p>
        </p:txBody>
      </p:sp>
    </p:spTree>
    <p:extLst>
      <p:ext uri="{BB962C8B-B14F-4D97-AF65-F5344CB8AC3E}">
        <p14:creationId xmlns:p14="http://schemas.microsoft.com/office/powerpoint/2010/main" val="364698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58122-227D-4210-A62B-7DDF51353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245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58122-227D-4210-A62B-7DDF51353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84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55EEA28C-13B7-4125-917A-1B2352BDE1D7}"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31774"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86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55EEA28C-13B7-4125-917A-1B2352BDE1D7}"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31774"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56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9BFED6-BDFB-4373-935E-C27B0F8E81B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72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024FF-48F8-4FEF-AA45-A4D86742C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31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024FF-48F8-4FEF-AA45-A4D86742C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554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024FF-48F8-4FEF-AA45-A4D86742C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893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9.xml"/><Relationship Id="rId4" Type="http://schemas.openxmlformats.org/officeDocument/2006/relationships/image" Target="../media/image22.sv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9.xml"/><Relationship Id="rId4" Type="http://schemas.openxmlformats.org/officeDocument/2006/relationships/image" Target="../media/image22.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userDrawn="1"/>
        </p:nvGrpSpPr>
        <p:grpSpPr>
          <a:xfrm>
            <a:off x="-84667" y="0"/>
            <a:ext cx="12310533" cy="6883400"/>
            <a:chOff x="-63500" y="0"/>
            <a:chExt cx="9232900" cy="6883400"/>
          </a:xfrm>
        </p:grpSpPr>
        <p:sp>
          <p:nvSpPr>
            <p:cNvPr id="11" name="Rectangle 10"/>
            <p:cNvSpPr/>
            <p:nvPr userDrawn="1"/>
          </p:nvSpPr>
          <p:spPr bwMode="auto">
            <a:xfrm flipH="1">
              <a:off x="-38100" y="0"/>
              <a:ext cx="9182100" cy="688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Rectangle 8"/>
            <p:cNvSpPr/>
            <p:nvPr userDrawn="1"/>
          </p:nvSpPr>
          <p:spPr bwMode="auto">
            <a:xfrm flipH="1">
              <a:off x="-63500" y="5816600"/>
              <a:ext cx="9232900" cy="1066800"/>
            </a:xfrm>
            <a:prstGeom prst="rect">
              <a:avLst/>
            </a:prstGeom>
            <a:solidFill>
              <a:srgbClr val="5983A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Rectangle 9"/>
            <p:cNvSpPr/>
            <p:nvPr userDrawn="1"/>
          </p:nvSpPr>
          <p:spPr bwMode="auto">
            <a:xfrm flipH="1">
              <a:off x="-63500" y="5359400"/>
              <a:ext cx="9232900" cy="457200"/>
            </a:xfrm>
            <a:prstGeom prst="rect">
              <a:avLst/>
            </a:prstGeom>
            <a:solidFill>
              <a:srgbClr val="042F6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cxnSp>
        <p:nvCxnSpPr>
          <p:cNvPr id="8" name="Straight Connector 7"/>
          <p:cNvCxnSpPr/>
          <p:nvPr userDrawn="1"/>
        </p:nvCxnSpPr>
        <p:spPr bwMode="auto">
          <a:xfrm>
            <a:off x="304800" y="2819400"/>
            <a:ext cx="9347200" cy="0"/>
          </a:xfrm>
          <a:prstGeom prst="line">
            <a:avLst/>
          </a:prstGeom>
          <a:solidFill>
            <a:schemeClr val="accent1"/>
          </a:solidFill>
          <a:ln w="9525" cap="flat" cmpd="sng" algn="ctr">
            <a:solidFill>
              <a:srgbClr val="57768E"/>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99" name="Rectangle 3"/>
          <p:cNvSpPr>
            <a:spLocks noGrp="1" noChangeArrowheads="1"/>
          </p:cNvSpPr>
          <p:nvPr>
            <p:ph type="ctrTitle"/>
          </p:nvPr>
        </p:nvSpPr>
        <p:spPr>
          <a:xfrm>
            <a:off x="304800" y="1981200"/>
            <a:ext cx="9042400" cy="685800"/>
          </a:xfrm>
        </p:spPr>
        <p:txBody>
          <a:bodyPr/>
          <a:lstStyle>
            <a:lvl1pPr>
              <a:defRPr sz="3600">
                <a:solidFill>
                  <a:srgbClr val="042F63"/>
                </a:solidFill>
              </a:defRPr>
            </a:lvl1pPr>
          </a:lstStyle>
          <a:p>
            <a:pPr lvl="0"/>
            <a:r>
              <a:rPr lang="en-US" noProof="0"/>
              <a:t>Click to edit Master title style</a:t>
            </a:r>
          </a:p>
        </p:txBody>
      </p:sp>
      <p:sp>
        <p:nvSpPr>
          <p:cNvPr id="4100" name="Rectangle 4"/>
          <p:cNvSpPr>
            <a:spLocks noGrp="1" noChangeArrowheads="1"/>
          </p:cNvSpPr>
          <p:nvPr>
            <p:ph type="subTitle" idx="1"/>
          </p:nvPr>
        </p:nvSpPr>
        <p:spPr>
          <a:xfrm>
            <a:off x="304800" y="2971800"/>
            <a:ext cx="9042400" cy="457200"/>
          </a:xfrm>
        </p:spPr>
        <p:txBody>
          <a:bodyPr/>
          <a:lstStyle>
            <a:lvl1pPr marL="0" indent="0">
              <a:lnSpc>
                <a:spcPct val="70000"/>
              </a:lnSpc>
              <a:buFont typeface="Wingdings" charset="0"/>
              <a:buNone/>
              <a:defRPr sz="1800" b="0">
                <a:solidFill>
                  <a:srgbClr val="042F63"/>
                </a:solidFill>
              </a:defRPr>
            </a:lvl1pPr>
          </a:lstStyle>
          <a:p>
            <a:pPr lvl="0"/>
            <a:r>
              <a:rPr lang="en-US" noProof="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1677" y="6019800"/>
            <a:ext cx="951723" cy="685800"/>
          </a:xfrm>
          <a:prstGeom prst="rect">
            <a:avLst/>
          </a:prstGeom>
        </p:spPr>
      </p:pic>
      <p:sp>
        <p:nvSpPr>
          <p:cNvPr id="23" name="Date Placeholder 22"/>
          <p:cNvSpPr>
            <a:spLocks noGrp="1"/>
          </p:cNvSpPr>
          <p:nvPr>
            <p:ph type="dt" sz="half" idx="10"/>
          </p:nvPr>
        </p:nvSpPr>
        <p:spPr>
          <a:xfrm>
            <a:off x="304800" y="3581399"/>
            <a:ext cx="1828800" cy="365125"/>
          </a:xfrm>
        </p:spPr>
        <p:txBody>
          <a:bodyPr/>
          <a:lstStyle>
            <a:lvl1pPr>
              <a:defRPr sz="1300" i="1">
                <a:solidFill>
                  <a:srgbClr val="042F63"/>
                </a:solidFill>
              </a:defRPr>
            </a:lvl1pPr>
          </a:lstStyle>
          <a:p>
            <a:fld id="{E27416DA-BB67-4387-A600-99ECC68CF52F}" type="datetime4">
              <a:rPr lang="en-US" smtClean="0"/>
              <a:t>June 9, 2022</a:t>
            </a:fld>
            <a:endParaRPr lang="en-US"/>
          </a:p>
        </p:txBody>
      </p:sp>
      <p:sp>
        <p:nvSpPr>
          <p:cNvPr id="25" name="Slide Number Placeholder 24"/>
          <p:cNvSpPr>
            <a:spLocks noGrp="1"/>
          </p:cNvSpPr>
          <p:nvPr>
            <p:ph type="sldNum" sz="quarter" idx="12"/>
          </p:nvPr>
        </p:nvSpPr>
        <p:spPr/>
        <p:txBody>
          <a:bodyPr/>
          <a:lstStyle/>
          <a:p>
            <a:fld id="{DB235788-441D-D445-8428-526D986C9026}" type="slidenum">
              <a:rPr lang="en-US" smtClean="0"/>
              <a:t>‹#›</a:t>
            </a:fld>
            <a:endParaRPr lang="en-US"/>
          </a:p>
        </p:txBody>
      </p:sp>
      <p:sp>
        <p:nvSpPr>
          <p:cNvPr id="32" name="TextBox 31"/>
          <p:cNvSpPr txBox="1"/>
          <p:nvPr userDrawn="1"/>
        </p:nvSpPr>
        <p:spPr>
          <a:xfrm>
            <a:off x="-1524000" y="-711200"/>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868528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xfrm>
            <a:off x="11176000" y="6400800"/>
            <a:ext cx="711200" cy="228600"/>
          </a:xfrm>
          <a:prstGeom prst="rect">
            <a:avLst/>
          </a:prstGeom>
          <a:extLst>
            <a:ext uri="{FAA26D3D-D897-4be2-8F04-BA451C77F1D7}">
              <ma14:placeholderFlag xmlns="" xmlns:ma14="http://schemas.microsoft.com/office/mac/drawingml/2011/main" val="1"/>
            </a:ext>
          </a:extLst>
        </p:spPr>
        <p:txBody>
          <a:bodyPr/>
          <a:lstStyle>
            <a:lvl1pPr>
              <a:defRPr>
                <a:solidFill>
                  <a:srgbClr val="898989"/>
                </a:solidFill>
              </a:defRPr>
            </a:lvl1pPr>
          </a:lstStyle>
          <a:p>
            <a:fld id="{8202EFDA-022F-41CF-980E-F688C355F9C4}" type="slidenum">
              <a:rPr lang="en-US" altLang="en-US" smtClean="0"/>
              <a:pPr/>
              <a:t>‹#›</a:t>
            </a:fld>
            <a:endParaRPr lang="en-US" altLang="en-US"/>
          </a:p>
        </p:txBody>
      </p:sp>
      <p:sp>
        <p:nvSpPr>
          <p:cNvPr id="8" name="Date Placeholder 4"/>
          <p:cNvSpPr>
            <a:spLocks noGrp="1"/>
          </p:cNvSpPr>
          <p:nvPr>
            <p:ph type="dt" sz="half" idx="11"/>
          </p:nvPr>
        </p:nvSpPr>
        <p:spPr>
          <a:xfrm>
            <a:off x="304800" y="6356351"/>
            <a:ext cx="1828800" cy="365125"/>
          </a:xfrm>
        </p:spPr>
        <p:txBody>
          <a:bodyPr/>
          <a:lstStyle>
            <a:lvl1pPr>
              <a:defRPr/>
            </a:lvl1pPr>
          </a:lstStyle>
          <a:p>
            <a:fld id="{36F597DD-23AA-4A67-B522-09726DC0B0D1}" type="datetime4">
              <a:rPr lang="en-US" smtClean="0"/>
              <a:t>June 9, 2022</a:t>
            </a:fld>
            <a:endParaRPr lang="en-US"/>
          </a:p>
        </p:txBody>
      </p:sp>
      <p:sp>
        <p:nvSpPr>
          <p:cNvPr id="9"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1605588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219200"/>
            <a:ext cx="2743200" cy="3886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1" y="1219200"/>
            <a:ext cx="7719484" cy="3886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xfrm>
            <a:off x="11176000" y="6400800"/>
            <a:ext cx="711200" cy="228600"/>
          </a:xfrm>
          <a:prstGeom prst="rect">
            <a:avLst/>
          </a:prstGeom>
          <a:extLst>
            <a:ext uri="{FAA26D3D-D897-4be2-8F04-BA451C77F1D7}">
              <ma14:placeholderFlag xmlns="" xmlns:ma14="http://schemas.microsoft.com/office/mac/drawingml/2011/main" val="1"/>
            </a:ext>
          </a:extLst>
        </p:spPr>
        <p:txBody>
          <a:bodyPr/>
          <a:lstStyle>
            <a:lvl1pPr>
              <a:defRPr>
                <a:solidFill>
                  <a:srgbClr val="898989"/>
                </a:solidFill>
              </a:defRPr>
            </a:lvl1pPr>
          </a:lstStyle>
          <a:p>
            <a:fld id="{8202EFDA-022F-41CF-980E-F688C355F9C4}" type="slidenum">
              <a:rPr lang="en-US" altLang="en-US" smtClean="0"/>
              <a:pPr/>
              <a:t>‹#›</a:t>
            </a:fld>
            <a:endParaRPr lang="en-US" altLang="en-US"/>
          </a:p>
        </p:txBody>
      </p:sp>
      <p:sp>
        <p:nvSpPr>
          <p:cNvPr id="8" name="Date Placeholder 4"/>
          <p:cNvSpPr>
            <a:spLocks noGrp="1"/>
          </p:cNvSpPr>
          <p:nvPr>
            <p:ph type="dt" sz="half" idx="11"/>
          </p:nvPr>
        </p:nvSpPr>
        <p:spPr>
          <a:xfrm>
            <a:off x="304800" y="6356351"/>
            <a:ext cx="1828800" cy="365125"/>
          </a:xfrm>
        </p:spPr>
        <p:txBody>
          <a:bodyPr/>
          <a:lstStyle>
            <a:lvl1pPr>
              <a:defRPr/>
            </a:lvl1pPr>
          </a:lstStyle>
          <a:p>
            <a:fld id="{FA25F2C6-4865-4A58-AAFB-4670653AA25A}" type="datetime4">
              <a:rPr lang="en-US" smtClean="0"/>
              <a:t>June 9, 2022</a:t>
            </a:fld>
            <a:endParaRPr lang="en-US"/>
          </a:p>
        </p:txBody>
      </p:sp>
      <p:sp>
        <p:nvSpPr>
          <p:cNvPr id="9"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1470337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1"/>
            </a:lvl1pPr>
          </a:lstStyle>
          <a:p>
            <a:r>
              <a:rPr lang="en-US"/>
              <a:t>Click to edit Master title style</a:t>
            </a:r>
          </a:p>
        </p:txBody>
      </p:sp>
      <p:sp>
        <p:nvSpPr>
          <p:cNvPr id="6" name="Content Placeholder 6"/>
          <p:cNvSpPr>
            <a:spLocks noGrp="1"/>
          </p:cNvSpPr>
          <p:nvPr>
            <p:ph sz="quarter" idx="13"/>
          </p:nvPr>
        </p:nvSpPr>
        <p:spPr>
          <a:xfrm>
            <a:off x="6781979" y="1295400"/>
            <a:ext cx="4192092" cy="457200"/>
          </a:xfrm>
        </p:spPr>
        <p:txBody>
          <a:bodyPr/>
          <a:lstStyle/>
          <a:p>
            <a:pPr lvl="0"/>
            <a:r>
              <a:rPr lang="en-US"/>
              <a:t>Click to edit Master text styles</a:t>
            </a:r>
          </a:p>
        </p:txBody>
      </p:sp>
      <p:sp>
        <p:nvSpPr>
          <p:cNvPr id="7" name="Content Placeholder 6"/>
          <p:cNvSpPr>
            <a:spLocks noGrp="1"/>
          </p:cNvSpPr>
          <p:nvPr>
            <p:ph sz="quarter" idx="14"/>
          </p:nvPr>
        </p:nvSpPr>
        <p:spPr>
          <a:xfrm>
            <a:off x="6781979" y="1917700"/>
            <a:ext cx="4192092" cy="4102100"/>
          </a:xfrm>
        </p:spPr>
        <p:txBody>
          <a:bodyPr/>
          <a:lstStyle/>
          <a:p>
            <a:pPr lvl="0"/>
            <a:r>
              <a:rPr lang="en-US"/>
              <a:t>Click to edit Master text styles</a:t>
            </a:r>
          </a:p>
        </p:txBody>
      </p:sp>
      <p:sp>
        <p:nvSpPr>
          <p:cNvPr id="8" name="Rectangle 6"/>
          <p:cNvSpPr>
            <a:spLocks noGrp="1" noChangeArrowheads="1"/>
          </p:cNvSpPr>
          <p:nvPr>
            <p:ph type="sldNum" sz="quarter" idx="15"/>
          </p:nvPr>
        </p:nvSpPr>
        <p:spPr>
          <a:xfrm>
            <a:off x="11176000" y="6400800"/>
            <a:ext cx="711200" cy="228600"/>
          </a:xfrm>
          <a:prstGeom prst="rect">
            <a:avLst/>
          </a:prstGeom>
          <a:extLst>
            <a:ext uri="{FAA26D3D-D897-4be2-8F04-BA451C77F1D7}">
              <ma14:placeholderFlag xmlns="" xmlns:ma14="http://schemas.microsoft.com/office/mac/drawingml/2011/main" val="1"/>
            </a:ext>
          </a:extLst>
        </p:spPr>
        <p:txBody>
          <a:bodyPr/>
          <a:lstStyle>
            <a:lvl1pPr>
              <a:defRPr>
                <a:solidFill>
                  <a:srgbClr val="898989"/>
                </a:solidFill>
              </a:defRPr>
            </a:lvl1pPr>
          </a:lstStyle>
          <a:p>
            <a:fld id="{8202EFDA-022F-41CF-980E-F688C355F9C4}" type="slidenum">
              <a:rPr lang="en-US" altLang="en-US" smtClean="0"/>
              <a:pPr/>
              <a:t>‹#›</a:t>
            </a:fld>
            <a:endParaRPr lang="en-US" altLang="en-US"/>
          </a:p>
        </p:txBody>
      </p:sp>
      <p:sp>
        <p:nvSpPr>
          <p:cNvPr id="9" name="Date Placeholder 4"/>
          <p:cNvSpPr>
            <a:spLocks noGrp="1"/>
          </p:cNvSpPr>
          <p:nvPr>
            <p:ph type="dt" sz="half" idx="11"/>
          </p:nvPr>
        </p:nvSpPr>
        <p:spPr>
          <a:xfrm>
            <a:off x="304800" y="6356351"/>
            <a:ext cx="1828800" cy="365125"/>
          </a:xfrm>
        </p:spPr>
        <p:txBody>
          <a:bodyPr/>
          <a:lstStyle>
            <a:lvl1pPr>
              <a:defRPr/>
            </a:lvl1pPr>
          </a:lstStyle>
          <a:p>
            <a:fld id="{A63036F4-74CF-444E-9CDE-865F49782652}" type="datetime4">
              <a:rPr lang="en-US" smtClean="0"/>
              <a:t>June 9, 2022</a:t>
            </a:fld>
            <a:endParaRPr lang="en-US"/>
          </a:p>
        </p:txBody>
      </p:sp>
      <p:sp>
        <p:nvSpPr>
          <p:cNvPr id="10"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1094901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8" name="Picture 17" descr="A picture containing wall, indoor, sky&#10;&#10;Description automatically generated">
            <a:extLst>
              <a:ext uri="{FF2B5EF4-FFF2-40B4-BE49-F238E27FC236}">
                <a16:creationId xmlns:a16="http://schemas.microsoft.com/office/drawing/2014/main" id="{0C220179-5C7C-BC43-A50E-714EF71B2F03}"/>
              </a:ext>
            </a:extLst>
          </p:cNvPr>
          <p:cNvPicPr>
            <a:picLocks noChangeAspect="1"/>
          </p:cNvPicPr>
          <p:nvPr/>
        </p:nvPicPr>
        <p:blipFill>
          <a:blip r:embed="rId2"/>
          <a:stretch>
            <a:fillRect/>
          </a:stretch>
        </p:blipFill>
        <p:spPr>
          <a:xfrm>
            <a:off x="0" y="393600"/>
            <a:ext cx="12192000" cy="6464401"/>
          </a:xfrm>
          <a:prstGeom prst="rect">
            <a:avLst/>
          </a:prstGeom>
        </p:spPr>
      </p:pic>
      <p:sp>
        <p:nvSpPr>
          <p:cNvPr id="21" name="Content Placeholder 20"/>
          <p:cNvSpPr>
            <a:spLocks noGrp="1"/>
          </p:cNvSpPr>
          <p:nvPr>
            <p:ph sz="quarter" idx="10" hasCustomPrompt="1"/>
          </p:nvPr>
        </p:nvSpPr>
        <p:spPr>
          <a:xfrm>
            <a:off x="914400" y="2057767"/>
            <a:ext cx="10363200" cy="1821339"/>
          </a:xfrm>
        </p:spPr>
        <p:txBody>
          <a:bodyPr anchor="b">
            <a:noAutofit/>
          </a:bodyPr>
          <a:lstStyle>
            <a:lvl1pPr marL="0" indent="0">
              <a:buFontTx/>
              <a:buNone/>
              <a:defRPr sz="4400" b="0" baseline="0">
                <a:solidFill>
                  <a:schemeClr val="tx2"/>
                </a:solidFill>
              </a:defRPr>
            </a:lvl1pPr>
            <a:lvl2pPr>
              <a:defRPr sz="3200" b="1"/>
            </a:lvl2pPr>
            <a:lvl3pPr>
              <a:defRPr sz="3200" b="1"/>
            </a:lvl3pPr>
            <a:lvl4pPr>
              <a:defRPr sz="3200" b="1"/>
            </a:lvl4pPr>
            <a:lvl5pPr>
              <a:defRPr sz="3200" b="1"/>
            </a:lvl5pPr>
          </a:lstStyle>
          <a:p>
            <a:pPr lvl="0"/>
            <a:r>
              <a:rPr lang="en-US" dirty="0"/>
              <a:t>Slide Title Header — Calibri 44pt</a:t>
            </a:r>
          </a:p>
        </p:txBody>
      </p:sp>
      <p:sp>
        <p:nvSpPr>
          <p:cNvPr id="23" name="Content Placeholder 22"/>
          <p:cNvSpPr>
            <a:spLocks noGrp="1"/>
          </p:cNvSpPr>
          <p:nvPr>
            <p:ph sz="quarter" idx="11" hasCustomPrompt="1"/>
          </p:nvPr>
        </p:nvSpPr>
        <p:spPr>
          <a:xfrm>
            <a:off x="914400" y="4025694"/>
            <a:ext cx="10363200" cy="1821339"/>
          </a:xfrm>
        </p:spPr>
        <p:txBody>
          <a:bodyPr>
            <a:normAutofit/>
          </a:bodyPr>
          <a:lstStyle>
            <a:lvl1pPr marL="0" indent="0">
              <a:buNone/>
              <a:defRPr sz="2400" baseline="0">
                <a:solidFill>
                  <a:schemeClr val="bg2"/>
                </a:solidFill>
                <a:latin typeface="+mj-lt"/>
              </a:defRPr>
            </a:lvl1pPr>
          </a:lstStyle>
          <a:p>
            <a:pPr lvl="0"/>
            <a:r>
              <a:rPr lang="en-US" dirty="0"/>
              <a:t>Subtitle for </a:t>
            </a:r>
            <a:r>
              <a:rPr lang="en-US" dirty="0" err="1"/>
              <a:t>Powerpoint</a:t>
            </a:r>
            <a:r>
              <a:rPr lang="en-US" dirty="0"/>
              <a:t> Slideshow – 24 </a:t>
            </a:r>
            <a:r>
              <a:rPr lang="en-US" dirty="0" err="1"/>
              <a:t>pt</a:t>
            </a:r>
            <a:endParaRPr lang="en-US" dirty="0"/>
          </a:p>
        </p:txBody>
      </p:sp>
      <p:sp>
        <p:nvSpPr>
          <p:cNvPr id="12" name="Rectangle 11">
            <a:extLst>
              <a:ext uri="{FF2B5EF4-FFF2-40B4-BE49-F238E27FC236}">
                <a16:creationId xmlns:a16="http://schemas.microsoft.com/office/drawing/2014/main" id="{0D187346-4F83-104C-949C-280F41E6F702}"/>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D166EDFF-2C04-204E-BCA9-5DF492799A8F}"/>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95693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3775" y="2165008"/>
            <a:ext cx="10515600"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Driving innovation, health and value for organizations and communities across the country</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To be a recognized force in leading constructive and collaborative change that enables higher value in the healthcare marketplace</a:t>
            </a:r>
          </a:p>
        </p:txBody>
      </p:sp>
      <p:sp>
        <p:nvSpPr>
          <p:cNvPr id="21" name="Content Placeholder 20"/>
          <p:cNvSpPr>
            <a:spLocks noGrp="1"/>
          </p:cNvSpPr>
          <p:nvPr>
            <p:ph sz="quarter" idx="12" hasCustomPrompt="1"/>
          </p:nvPr>
        </p:nvSpPr>
        <p:spPr>
          <a:xfrm>
            <a:off x="783167" y="1720851"/>
            <a:ext cx="10515600" cy="4445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4" name="Content Placeholder 13"/>
          <p:cNvSpPr>
            <a:spLocks noGrp="1"/>
          </p:cNvSpPr>
          <p:nvPr>
            <p:ph sz="quarter" idx="13" hasCustomPrompt="1"/>
          </p:nvPr>
        </p:nvSpPr>
        <p:spPr>
          <a:xfrm>
            <a:off x="783167" y="844550"/>
            <a:ext cx="10515600" cy="776288"/>
          </a:xfrm>
        </p:spPr>
        <p:txBody>
          <a:bodyPr>
            <a:normAutofit/>
          </a:bodyPr>
          <a:lstStyle>
            <a:lvl1pPr marL="0" indent="0">
              <a:buFontTx/>
              <a:buNone/>
              <a:defRPr sz="3200" b="0" baseline="0">
                <a:solidFill>
                  <a:schemeClr val="bg2"/>
                </a:solidFill>
              </a:defRPr>
            </a:lvl1pPr>
          </a:lstStyle>
          <a:p>
            <a:pPr lvl="0"/>
            <a:r>
              <a:rPr lang="en-US" dirty="0"/>
              <a:t>Page One Header — Calibri 32</a:t>
            </a:r>
          </a:p>
        </p:txBody>
      </p:sp>
      <p:sp>
        <p:nvSpPr>
          <p:cNvPr id="8" name="Rectangle 7">
            <a:extLst>
              <a:ext uri="{FF2B5EF4-FFF2-40B4-BE49-F238E27FC236}">
                <a16:creationId xmlns:a16="http://schemas.microsoft.com/office/drawing/2014/main" id="{CF149B8D-B0E4-1D49-9076-0C008DF6DA46}"/>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C7386C6-C382-6C43-9B6F-A9C01445056A}"/>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45214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8" name="Picture 17" descr="A picture containing wall, indoor, sky&#10;&#10;Description automatically generated">
            <a:extLst>
              <a:ext uri="{FF2B5EF4-FFF2-40B4-BE49-F238E27FC236}">
                <a16:creationId xmlns:a16="http://schemas.microsoft.com/office/drawing/2014/main" id="{0C220179-5C7C-BC43-A50E-714EF71B2F03}"/>
              </a:ext>
            </a:extLst>
          </p:cNvPr>
          <p:cNvPicPr>
            <a:picLocks noChangeAspect="1"/>
          </p:cNvPicPr>
          <p:nvPr/>
        </p:nvPicPr>
        <p:blipFill>
          <a:blip r:embed="rId2"/>
          <a:stretch>
            <a:fillRect/>
          </a:stretch>
        </p:blipFill>
        <p:spPr>
          <a:xfrm>
            <a:off x="0" y="393600"/>
            <a:ext cx="12192000" cy="6464401"/>
          </a:xfrm>
          <a:prstGeom prst="rect">
            <a:avLst/>
          </a:prstGeom>
        </p:spPr>
      </p:pic>
      <p:sp>
        <p:nvSpPr>
          <p:cNvPr id="21" name="Content Placeholder 20"/>
          <p:cNvSpPr>
            <a:spLocks noGrp="1"/>
          </p:cNvSpPr>
          <p:nvPr>
            <p:ph sz="quarter" idx="10" hasCustomPrompt="1"/>
          </p:nvPr>
        </p:nvSpPr>
        <p:spPr>
          <a:xfrm>
            <a:off x="914400" y="2057767"/>
            <a:ext cx="10363200" cy="1821339"/>
          </a:xfrm>
        </p:spPr>
        <p:txBody>
          <a:bodyPr anchor="b">
            <a:noAutofit/>
          </a:bodyPr>
          <a:lstStyle>
            <a:lvl1pPr marL="0" indent="0">
              <a:buFontTx/>
              <a:buNone/>
              <a:defRPr sz="4400" b="0" baseline="0">
                <a:solidFill>
                  <a:schemeClr val="tx2"/>
                </a:solidFill>
              </a:defRPr>
            </a:lvl1pPr>
            <a:lvl2pPr>
              <a:defRPr sz="3200" b="1"/>
            </a:lvl2pPr>
            <a:lvl3pPr>
              <a:defRPr sz="3200" b="1"/>
            </a:lvl3pPr>
            <a:lvl4pPr>
              <a:defRPr sz="3200" b="1"/>
            </a:lvl4pPr>
            <a:lvl5pPr>
              <a:defRPr sz="3200" b="1"/>
            </a:lvl5pPr>
          </a:lstStyle>
          <a:p>
            <a:pPr lvl="0"/>
            <a:r>
              <a:rPr lang="en-US" dirty="0"/>
              <a:t>Slide Title Header — Calibri 44pt</a:t>
            </a:r>
          </a:p>
        </p:txBody>
      </p:sp>
      <p:sp>
        <p:nvSpPr>
          <p:cNvPr id="23" name="Content Placeholder 22"/>
          <p:cNvSpPr>
            <a:spLocks noGrp="1"/>
          </p:cNvSpPr>
          <p:nvPr>
            <p:ph sz="quarter" idx="11" hasCustomPrompt="1"/>
          </p:nvPr>
        </p:nvSpPr>
        <p:spPr>
          <a:xfrm>
            <a:off x="914400" y="4025694"/>
            <a:ext cx="10363200" cy="1821339"/>
          </a:xfrm>
        </p:spPr>
        <p:txBody>
          <a:bodyPr>
            <a:normAutofit/>
          </a:bodyPr>
          <a:lstStyle>
            <a:lvl1pPr marL="0" indent="0">
              <a:buNone/>
              <a:defRPr sz="2400" baseline="0">
                <a:solidFill>
                  <a:schemeClr val="bg2"/>
                </a:solidFill>
                <a:latin typeface="+mj-lt"/>
              </a:defRPr>
            </a:lvl1pPr>
          </a:lstStyle>
          <a:p>
            <a:pPr lvl="0"/>
            <a:r>
              <a:rPr lang="en-US" dirty="0"/>
              <a:t>Subtitle for </a:t>
            </a:r>
            <a:r>
              <a:rPr lang="en-US" dirty="0" err="1"/>
              <a:t>Powerpoint</a:t>
            </a:r>
            <a:r>
              <a:rPr lang="en-US" dirty="0"/>
              <a:t> Slideshow – 24 </a:t>
            </a:r>
            <a:r>
              <a:rPr lang="en-US" dirty="0" err="1"/>
              <a:t>pt</a:t>
            </a:r>
            <a:endParaRPr lang="en-US" dirty="0"/>
          </a:p>
        </p:txBody>
      </p:sp>
      <p:sp>
        <p:nvSpPr>
          <p:cNvPr id="12" name="Rectangle 11">
            <a:extLst>
              <a:ext uri="{FF2B5EF4-FFF2-40B4-BE49-F238E27FC236}">
                <a16:creationId xmlns:a16="http://schemas.microsoft.com/office/drawing/2014/main" id="{0D187346-4F83-104C-949C-280F41E6F702}"/>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D166EDFF-2C04-204E-BCA9-5DF492799A8F}"/>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descr="Text&#10;&#10;Description automatically generated">
            <a:extLst>
              <a:ext uri="{FF2B5EF4-FFF2-40B4-BE49-F238E27FC236}">
                <a16:creationId xmlns:a16="http://schemas.microsoft.com/office/drawing/2014/main" id="{DEEA72E5-47B9-4124-8E6C-F22B63569F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 y="5596424"/>
            <a:ext cx="3481177" cy="794393"/>
          </a:xfrm>
          <a:prstGeom prst="rect">
            <a:avLst/>
          </a:prstGeom>
        </p:spPr>
      </p:pic>
    </p:spTree>
    <p:extLst>
      <p:ext uri="{BB962C8B-B14F-4D97-AF65-F5344CB8AC3E}">
        <p14:creationId xmlns:p14="http://schemas.microsoft.com/office/powerpoint/2010/main" val="331171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3775" y="2165008"/>
            <a:ext cx="10515600"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Driving innovation, health and value for organizations and communities across the country</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To be a recognized force in leading constructive and collaborative change that enables higher value in the healthcare marketplace</a:t>
            </a:r>
          </a:p>
        </p:txBody>
      </p:sp>
      <p:sp>
        <p:nvSpPr>
          <p:cNvPr id="21" name="Content Placeholder 20"/>
          <p:cNvSpPr>
            <a:spLocks noGrp="1"/>
          </p:cNvSpPr>
          <p:nvPr>
            <p:ph sz="quarter" idx="12" hasCustomPrompt="1"/>
          </p:nvPr>
        </p:nvSpPr>
        <p:spPr>
          <a:xfrm>
            <a:off x="783167" y="1720851"/>
            <a:ext cx="10515600" cy="4445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4" name="Content Placeholder 13"/>
          <p:cNvSpPr>
            <a:spLocks noGrp="1"/>
          </p:cNvSpPr>
          <p:nvPr>
            <p:ph sz="quarter" idx="13" hasCustomPrompt="1"/>
          </p:nvPr>
        </p:nvSpPr>
        <p:spPr>
          <a:xfrm>
            <a:off x="783167" y="844550"/>
            <a:ext cx="10515600" cy="776288"/>
          </a:xfrm>
        </p:spPr>
        <p:txBody>
          <a:bodyPr>
            <a:normAutofit/>
          </a:bodyPr>
          <a:lstStyle>
            <a:lvl1pPr marL="0" indent="0">
              <a:buFontTx/>
              <a:buNone/>
              <a:defRPr sz="3200" b="0" baseline="0">
                <a:solidFill>
                  <a:schemeClr val="bg2"/>
                </a:solidFill>
              </a:defRPr>
            </a:lvl1pPr>
          </a:lstStyle>
          <a:p>
            <a:pPr lvl="0"/>
            <a:r>
              <a:rPr lang="en-US" dirty="0"/>
              <a:t>Page One Header — Calibri 32</a:t>
            </a:r>
          </a:p>
        </p:txBody>
      </p:sp>
      <p:sp>
        <p:nvSpPr>
          <p:cNvPr id="8" name="Rectangle 7">
            <a:extLst>
              <a:ext uri="{FF2B5EF4-FFF2-40B4-BE49-F238E27FC236}">
                <a16:creationId xmlns:a16="http://schemas.microsoft.com/office/drawing/2014/main" id="{CF149B8D-B0E4-1D49-9076-0C008DF6DA46}"/>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C7386C6-C382-6C43-9B6F-A9C01445056A}"/>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3506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783775" y="2165009"/>
            <a:ext cx="10515600" cy="3443312"/>
          </a:xfrm>
          <a:ln>
            <a:noFill/>
          </a:ln>
        </p:spPr>
        <p:txBody>
          <a:bodyPr numCol="2">
            <a:normAutofit/>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marL="219456" indent="-201168">
              <a:buSzPct val="100000"/>
              <a:buFont typeface="Wingdings" pitchFamily="2" charset="2"/>
              <a:buChar char="§"/>
              <a:defRPr sz="18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lvl="1"/>
            <a:r>
              <a:rPr lang="en-US" dirty="0"/>
              <a:t>First level–Normal case, Calibri Light, 18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lvl="1"/>
            <a:r>
              <a:rPr lang="en-US" dirty="0"/>
              <a:t>First level–Normal case, Calibri Light, 18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lvl="1"/>
            <a:r>
              <a:rPr lang="en-US" dirty="0"/>
              <a:t>First level–Normal case, Calibri Light, 18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lvl="1"/>
            <a:r>
              <a:rPr lang="en-US" dirty="0"/>
              <a:t>First level–Normal case, Calibri Light, 18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p:txBody>
      </p:sp>
      <p:sp>
        <p:nvSpPr>
          <p:cNvPr id="10" name="Content Placeholder 13"/>
          <p:cNvSpPr>
            <a:spLocks noGrp="1"/>
          </p:cNvSpPr>
          <p:nvPr>
            <p:ph sz="quarter" idx="13" hasCustomPrompt="1"/>
          </p:nvPr>
        </p:nvSpPr>
        <p:spPr>
          <a:xfrm>
            <a:off x="783167" y="844550"/>
            <a:ext cx="10515600" cy="651712"/>
          </a:xfrm>
        </p:spPr>
        <p:txBody>
          <a:bodyPr>
            <a:normAutofit/>
          </a:bodyPr>
          <a:lstStyle>
            <a:lvl1pPr marL="0" indent="0">
              <a:buFontTx/>
              <a:buNone/>
              <a:defRPr sz="2800" b="0" baseline="0">
                <a:solidFill>
                  <a:schemeClr val="accent1"/>
                </a:solidFill>
                <a:latin typeface="+mn-lt"/>
              </a:defRPr>
            </a:lvl1pPr>
          </a:lstStyle>
          <a:p>
            <a:pPr lvl="0"/>
            <a:r>
              <a:rPr lang="en-US" dirty="0"/>
              <a:t>Alternate Page Header — Calibri 28</a:t>
            </a:r>
          </a:p>
        </p:txBody>
      </p:sp>
      <p:sp>
        <p:nvSpPr>
          <p:cNvPr id="14" name="Rectangle 13">
            <a:extLst>
              <a:ext uri="{FF2B5EF4-FFF2-40B4-BE49-F238E27FC236}">
                <a16:creationId xmlns:a16="http://schemas.microsoft.com/office/drawing/2014/main" id="{5E05E2DF-D7FA-0A45-8FB3-DA49096EA17F}"/>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E61E203F-21E7-BD41-9DDE-5CF9E954FABE}"/>
              </a:ext>
            </a:extLst>
          </p:cNvPr>
          <p:cNvSpPr/>
          <p:nvPr/>
        </p:nvSpPr>
        <p:spPr>
          <a:xfrm>
            <a:off x="-3" y="396241"/>
            <a:ext cx="12192000" cy="923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Content Placeholder 13">
            <a:extLst>
              <a:ext uri="{FF2B5EF4-FFF2-40B4-BE49-F238E27FC236}">
                <a16:creationId xmlns:a16="http://schemas.microsoft.com/office/drawing/2014/main" id="{981AAAF9-C5D6-8B4A-A645-1A61FFB999EE}"/>
              </a:ext>
            </a:extLst>
          </p:cNvPr>
          <p:cNvSpPr>
            <a:spLocks noGrp="1"/>
          </p:cNvSpPr>
          <p:nvPr>
            <p:ph sz="quarter" idx="14" hasCustomPrompt="1"/>
          </p:nvPr>
        </p:nvSpPr>
        <p:spPr>
          <a:xfrm>
            <a:off x="783167" y="1588634"/>
            <a:ext cx="10515600" cy="484005"/>
          </a:xfrm>
        </p:spPr>
        <p:txBody>
          <a:bodyPr>
            <a:normAutofit/>
          </a:bodyPr>
          <a:lstStyle>
            <a:lvl1pPr marL="0" indent="0">
              <a:buFontTx/>
              <a:buNone/>
              <a:defRPr sz="2200" b="0" baseline="0">
                <a:solidFill>
                  <a:schemeClr val="bg2"/>
                </a:solidFill>
                <a:latin typeface="+mn-lt"/>
              </a:defRPr>
            </a:lvl1pPr>
          </a:lstStyle>
          <a:p>
            <a:pPr lvl="0"/>
            <a:r>
              <a:rPr lang="en-US" dirty="0"/>
              <a:t>Alternate Page </a:t>
            </a:r>
            <a:r>
              <a:rPr lang="en-US" dirty="0" err="1"/>
              <a:t>subheader</a:t>
            </a:r>
            <a:r>
              <a:rPr lang="en-US" dirty="0"/>
              <a:t> — Calibri 22</a:t>
            </a:r>
          </a:p>
        </p:txBody>
      </p:sp>
    </p:spTree>
    <p:extLst>
      <p:ext uri="{BB962C8B-B14F-4D97-AF65-F5344CB8AC3E}">
        <p14:creationId xmlns:p14="http://schemas.microsoft.com/office/powerpoint/2010/main" val="834204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783772" y="2194504"/>
            <a:ext cx="6780511"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p:txBody>
      </p:sp>
      <p:sp>
        <p:nvSpPr>
          <p:cNvPr id="10" name="Rectangle 9"/>
          <p:cNvSpPr/>
          <p:nvPr/>
        </p:nvSpPr>
        <p:spPr>
          <a:xfrm>
            <a:off x="7975635" y="792481"/>
            <a:ext cx="3747632" cy="56692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Content Placeholder 15"/>
          <p:cNvSpPr>
            <a:spLocks noGrp="1"/>
          </p:cNvSpPr>
          <p:nvPr>
            <p:ph sz="quarter" idx="12" hasCustomPrompt="1"/>
          </p:nvPr>
        </p:nvSpPr>
        <p:spPr>
          <a:xfrm>
            <a:off x="783508" y="1767277"/>
            <a:ext cx="5797551" cy="64135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1" name="Content Placeholder 13"/>
          <p:cNvSpPr>
            <a:spLocks noGrp="1"/>
          </p:cNvSpPr>
          <p:nvPr>
            <p:ph sz="quarter" idx="13" hasCustomPrompt="1"/>
          </p:nvPr>
        </p:nvSpPr>
        <p:spPr>
          <a:xfrm>
            <a:off x="783168" y="844550"/>
            <a:ext cx="6933289" cy="775906"/>
          </a:xfrm>
        </p:spPr>
        <p:txBody>
          <a:bodyPr>
            <a:normAutofit/>
          </a:bodyPr>
          <a:lstStyle>
            <a:lvl1pPr marL="0" indent="0">
              <a:buFontTx/>
              <a:buNone/>
              <a:defRPr sz="2800" b="0" baseline="0">
                <a:solidFill>
                  <a:schemeClr val="accent1"/>
                </a:solidFill>
                <a:latin typeface="+mn-lt"/>
              </a:defRPr>
            </a:lvl1pPr>
          </a:lstStyle>
          <a:p>
            <a:pPr lvl="0"/>
            <a:r>
              <a:rPr lang="en-US" dirty="0"/>
              <a:t>Page with Box</a:t>
            </a:r>
          </a:p>
        </p:txBody>
      </p:sp>
      <p:sp>
        <p:nvSpPr>
          <p:cNvPr id="13" name="Content Placeholder 2"/>
          <p:cNvSpPr>
            <a:spLocks noGrp="1"/>
          </p:cNvSpPr>
          <p:nvPr>
            <p:ph sz="quarter" idx="4294967295"/>
          </p:nvPr>
        </p:nvSpPr>
        <p:spPr>
          <a:xfrm>
            <a:off x="8127808" y="884852"/>
            <a:ext cx="3432595" cy="6707529"/>
          </a:xfrm>
        </p:spPr>
        <p:txBody>
          <a:bodyPr/>
          <a:lstStyle>
            <a:lvl1pPr>
              <a:defRPr>
                <a:latin typeface="+mj-l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Click to edit Master text styles</a:t>
            </a:r>
          </a:p>
          <a:p>
            <a:pPr marL="0" marR="0" lvl="1"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Second level</a:t>
            </a:r>
          </a:p>
          <a:p>
            <a:pPr marL="0" marR="0" lvl="2"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Third level</a:t>
            </a:r>
          </a:p>
          <a:p>
            <a:pPr marL="0" marR="0" lvl="3"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Fourth level</a:t>
            </a:r>
          </a:p>
          <a:p>
            <a:pPr marL="0" marR="0" lvl="4"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Fifth level</a:t>
            </a:r>
            <a:endParaRPr lang="en-US" sz="1600" dirty="0">
              <a:solidFill>
                <a:schemeClr val="bg1"/>
              </a:solidFill>
            </a:endParaRPr>
          </a:p>
        </p:txBody>
      </p:sp>
      <p:sp>
        <p:nvSpPr>
          <p:cNvPr id="14" name="Rectangle 13">
            <a:extLst>
              <a:ext uri="{FF2B5EF4-FFF2-40B4-BE49-F238E27FC236}">
                <a16:creationId xmlns:a16="http://schemas.microsoft.com/office/drawing/2014/main" id="{9D2E32B5-1B8C-C242-99FD-A847A77538D5}"/>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675F7D3-1590-C245-A3A5-CA7A11BEDC88}"/>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50114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3672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
        <p:nvSpPr>
          <p:cNvPr id="7" name="Rectangle 6">
            <a:extLst>
              <a:ext uri="{FF2B5EF4-FFF2-40B4-BE49-F238E27FC236}">
                <a16:creationId xmlns:a16="http://schemas.microsoft.com/office/drawing/2014/main" id="{1F35A5BD-B93E-CA4A-A602-AC1E6EC95E19}"/>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C8D731D3-61D7-E74F-BB08-463C980CDFD3}"/>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4097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xfrm>
            <a:off x="11176000" y="6400800"/>
            <a:ext cx="711200" cy="228600"/>
          </a:xfrm>
          <a:prstGeom prst="rect">
            <a:avLst/>
          </a:prstGeom>
          <a:extLst>
            <a:ext uri="{FAA26D3D-D897-4be2-8F04-BA451C77F1D7}">
              <ma14:placeholderFlag xmlns="" xmlns:ma14="http://schemas.microsoft.com/office/mac/drawingml/2011/main" val="1"/>
            </a:ext>
          </a:extLst>
        </p:spPr>
        <p:txBody>
          <a:bodyPr/>
          <a:lstStyle>
            <a:lvl1pPr>
              <a:defRPr>
                <a:solidFill>
                  <a:srgbClr val="898989"/>
                </a:solidFill>
              </a:defRPr>
            </a:lvl1pPr>
          </a:lstStyle>
          <a:p>
            <a:fld id="{8202EFDA-022F-41CF-980E-F688C355F9C4}" type="slidenum">
              <a:rPr lang="en-US" altLang="en-US" smtClean="0"/>
              <a:pPr/>
              <a:t>‹#›</a:t>
            </a:fld>
            <a:endParaRPr lang="en-US" altLang="en-US"/>
          </a:p>
        </p:txBody>
      </p:sp>
      <p:sp>
        <p:nvSpPr>
          <p:cNvPr id="5" name="Date Placeholder 4"/>
          <p:cNvSpPr>
            <a:spLocks noGrp="1"/>
          </p:cNvSpPr>
          <p:nvPr>
            <p:ph type="dt" sz="half" idx="11"/>
          </p:nvPr>
        </p:nvSpPr>
        <p:spPr>
          <a:xfrm>
            <a:off x="304800" y="6356351"/>
            <a:ext cx="1828800" cy="365125"/>
          </a:xfrm>
        </p:spPr>
        <p:txBody>
          <a:bodyPr/>
          <a:lstStyle>
            <a:lvl1pPr>
              <a:defRPr/>
            </a:lvl1pPr>
          </a:lstStyle>
          <a:p>
            <a:fld id="{4CC5513F-D37F-4A32-A10B-1796F22AF9C6}" type="datetime4">
              <a:rPr lang="en-US" smtClean="0"/>
              <a:t>June 9, 2022</a:t>
            </a:fld>
            <a:endParaRPr lang="en-US"/>
          </a:p>
        </p:txBody>
      </p:sp>
      <p:sp>
        <p:nvSpPr>
          <p:cNvPr id="6"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3868925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4156312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190742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1136105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2544599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3621822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2134268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pic>
        <p:nvPicPr>
          <p:cNvPr id="12" name="Picture 11">
            <a:extLst>
              <a:ext uri="{FF2B5EF4-FFF2-40B4-BE49-F238E27FC236}">
                <a16:creationId xmlns:a16="http://schemas.microsoft.com/office/drawing/2014/main" id="{DF1DD841-0802-47BA-826D-75E5C797C2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66" t="16667" r="8668" b="20370"/>
          <a:stretch/>
        </p:blipFill>
        <p:spPr>
          <a:xfrm>
            <a:off x="8026400" y="5871586"/>
            <a:ext cx="3860800" cy="793955"/>
          </a:xfrm>
          <a:prstGeom prst="rect">
            <a:avLst/>
          </a:prstGeom>
        </p:spPr>
      </p:pic>
    </p:spTree>
    <p:extLst>
      <p:ext uri="{BB962C8B-B14F-4D97-AF65-F5344CB8AC3E}">
        <p14:creationId xmlns:p14="http://schemas.microsoft.com/office/powerpoint/2010/main" val="905732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380224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
        <p:nvSpPr>
          <p:cNvPr id="11" name="Slide Number Placeholder 5"/>
          <p:cNvSpPr txBox="1">
            <a:spLocks/>
          </p:cNvSpPr>
          <p:nvPr userDrawn="1"/>
        </p:nvSpPr>
        <p:spPr>
          <a:xfrm>
            <a:off x="5080000" y="6477000"/>
            <a:ext cx="2036064" cy="152400"/>
          </a:xfrm>
          <a:prstGeom prst="rect">
            <a:avLst/>
          </a:prstGeom>
        </p:spPr>
        <p:txBody>
          <a:bodyPr vert="horz" lIns="0" tIns="0" rIns="0" bIns="0" rtlCol="0" anchor="t" anchorCtr="0">
            <a:noAutofit/>
          </a:bodyPr>
          <a:lstStyle>
            <a:defPPr>
              <a:defRPr lang="en-US"/>
            </a:defPPr>
            <a:lvl1pPr marL="0" algn="ctr" defTabSz="914400" rtl="0" eaLnBrk="1" latinLnBrk="0" hangingPunct="1">
              <a:defRPr sz="1000"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BD5762-3BDC-484D-9503-7EA6D5A9A8CE}" type="slidenum">
              <a:rPr lang="en-US" sz="1000" smtClean="0"/>
              <a:pPr/>
              <a:t>‹#›</a:t>
            </a:fld>
            <a:endParaRPr lang="en-US" sz="1000" dirty="0"/>
          </a:p>
        </p:txBody>
      </p:sp>
    </p:spTree>
    <p:extLst>
      <p:ext uri="{BB962C8B-B14F-4D97-AF65-F5344CB8AC3E}">
        <p14:creationId xmlns:p14="http://schemas.microsoft.com/office/powerpoint/2010/main" val="3436001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8" name="Picture 17" descr="A picture containing wall, indoor, sky&#10;&#10;Description automatically generated">
            <a:extLst>
              <a:ext uri="{FF2B5EF4-FFF2-40B4-BE49-F238E27FC236}">
                <a16:creationId xmlns:a16="http://schemas.microsoft.com/office/drawing/2014/main" id="{0C220179-5C7C-BC43-A50E-714EF71B2F03}"/>
              </a:ext>
            </a:extLst>
          </p:cNvPr>
          <p:cNvPicPr>
            <a:picLocks noChangeAspect="1"/>
          </p:cNvPicPr>
          <p:nvPr userDrawn="1"/>
        </p:nvPicPr>
        <p:blipFill>
          <a:blip r:embed="rId2"/>
          <a:stretch>
            <a:fillRect/>
          </a:stretch>
        </p:blipFill>
        <p:spPr>
          <a:xfrm>
            <a:off x="1" y="393601"/>
            <a:ext cx="12192000" cy="6464401"/>
          </a:xfrm>
          <a:prstGeom prst="rect">
            <a:avLst/>
          </a:prstGeom>
        </p:spPr>
      </p:pic>
      <p:sp>
        <p:nvSpPr>
          <p:cNvPr id="21" name="Content Placeholder 20"/>
          <p:cNvSpPr>
            <a:spLocks noGrp="1"/>
          </p:cNvSpPr>
          <p:nvPr>
            <p:ph sz="quarter" idx="10" hasCustomPrompt="1"/>
          </p:nvPr>
        </p:nvSpPr>
        <p:spPr>
          <a:xfrm>
            <a:off x="914401" y="2057771"/>
            <a:ext cx="10363200" cy="1821339"/>
          </a:xfrm>
        </p:spPr>
        <p:txBody>
          <a:bodyPr anchor="b">
            <a:noAutofit/>
          </a:bodyPr>
          <a:lstStyle>
            <a:lvl1pPr marL="0" indent="0">
              <a:buFontTx/>
              <a:buNone/>
              <a:defRPr sz="4399" b="0" baseline="0">
                <a:solidFill>
                  <a:schemeClr val="tx2"/>
                </a:solidFill>
              </a:defRPr>
            </a:lvl1pPr>
            <a:lvl2pPr>
              <a:defRPr sz="3199" b="1"/>
            </a:lvl2pPr>
            <a:lvl3pPr>
              <a:defRPr sz="3199" b="1"/>
            </a:lvl3pPr>
            <a:lvl4pPr>
              <a:defRPr sz="3199" b="1"/>
            </a:lvl4pPr>
            <a:lvl5pPr>
              <a:defRPr sz="3199" b="1"/>
            </a:lvl5pPr>
          </a:lstStyle>
          <a:p>
            <a:pPr lvl="0"/>
            <a:r>
              <a:rPr lang="en-US" dirty="0"/>
              <a:t>Slide Title Header — Calibri 44pt</a:t>
            </a:r>
          </a:p>
        </p:txBody>
      </p:sp>
      <p:sp>
        <p:nvSpPr>
          <p:cNvPr id="23" name="Content Placeholder 22"/>
          <p:cNvSpPr>
            <a:spLocks noGrp="1"/>
          </p:cNvSpPr>
          <p:nvPr>
            <p:ph sz="quarter" idx="11" hasCustomPrompt="1"/>
          </p:nvPr>
        </p:nvSpPr>
        <p:spPr>
          <a:xfrm>
            <a:off x="914401" y="4025698"/>
            <a:ext cx="10363200" cy="1821339"/>
          </a:xfrm>
        </p:spPr>
        <p:txBody>
          <a:bodyPr>
            <a:normAutofit/>
          </a:bodyPr>
          <a:lstStyle>
            <a:lvl1pPr marL="0" indent="0">
              <a:buNone/>
              <a:defRPr sz="2399" baseline="0">
                <a:solidFill>
                  <a:schemeClr val="bg2"/>
                </a:solidFill>
                <a:latin typeface="+mj-lt"/>
              </a:defRPr>
            </a:lvl1pPr>
          </a:lstStyle>
          <a:p>
            <a:pPr lvl="0"/>
            <a:r>
              <a:rPr lang="en-US" dirty="0"/>
              <a:t>Subtitle for </a:t>
            </a:r>
            <a:r>
              <a:rPr lang="en-US" dirty="0" err="1"/>
              <a:t>Powerpoint</a:t>
            </a:r>
            <a:r>
              <a:rPr lang="en-US" dirty="0"/>
              <a:t> Slideshow – 24 </a:t>
            </a:r>
            <a:r>
              <a:rPr lang="en-US" dirty="0" err="1"/>
              <a:t>pt</a:t>
            </a:r>
            <a:endParaRPr lang="en-US" dirty="0"/>
          </a:p>
        </p:txBody>
      </p:sp>
      <p:sp>
        <p:nvSpPr>
          <p:cNvPr id="12" name="Rectangle 11">
            <a:extLst>
              <a:ext uri="{FF2B5EF4-FFF2-40B4-BE49-F238E27FC236}">
                <a16:creationId xmlns:a16="http://schemas.microsoft.com/office/drawing/2014/main" id="{0D187346-4F83-104C-949C-280F41E6F702}"/>
              </a:ext>
            </a:extLst>
          </p:cNvPr>
          <p:cNvSpPr/>
          <p:nvPr userDrawn="1"/>
        </p:nvSpPr>
        <p:spPr>
          <a:xfrm>
            <a:off x="1"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6" name="Rectangle 15">
            <a:extLst>
              <a:ext uri="{FF2B5EF4-FFF2-40B4-BE49-F238E27FC236}">
                <a16:creationId xmlns:a16="http://schemas.microsoft.com/office/drawing/2014/main" id="{D166EDFF-2C04-204E-BCA9-5DF492799A8F}"/>
              </a:ext>
            </a:extLst>
          </p:cNvPr>
          <p:cNvSpPr/>
          <p:nvPr userDrawn="1"/>
        </p:nvSpPr>
        <p:spPr>
          <a:xfrm>
            <a:off x="-3" y="396243"/>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25" name="Picture 24">
            <a:extLst>
              <a:ext uri="{FF2B5EF4-FFF2-40B4-BE49-F238E27FC236}">
                <a16:creationId xmlns:a16="http://schemas.microsoft.com/office/drawing/2014/main" id="{C5B62DAB-ED19-7F4F-95DD-D6DFC95C9B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2628" y="5759779"/>
            <a:ext cx="3307927" cy="701983"/>
          </a:xfrm>
          <a:prstGeom prst="rect">
            <a:avLst/>
          </a:prstGeom>
        </p:spPr>
      </p:pic>
    </p:spTree>
    <p:extLst>
      <p:ext uri="{BB962C8B-B14F-4D97-AF65-F5344CB8AC3E}">
        <p14:creationId xmlns:p14="http://schemas.microsoft.com/office/powerpoint/2010/main" val="254002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8" name="Rectangle 6"/>
          <p:cNvSpPr>
            <a:spLocks noGrp="1" noChangeArrowheads="1"/>
          </p:cNvSpPr>
          <p:nvPr>
            <p:ph type="sldNum" sz="quarter" idx="10"/>
          </p:nvPr>
        </p:nvSpPr>
        <p:spPr>
          <a:xfrm>
            <a:off x="11176000" y="6400800"/>
            <a:ext cx="711200" cy="228600"/>
          </a:xfrm>
          <a:prstGeom prst="rect">
            <a:avLst/>
          </a:prstGeom>
          <a:extLst>
            <a:ext uri="{FAA26D3D-D897-4be2-8F04-BA451C77F1D7}">
              <ma14:placeholderFlag xmlns="" xmlns:ma14="http://schemas.microsoft.com/office/mac/drawingml/2011/main" val="1"/>
            </a:ext>
          </a:extLst>
        </p:spPr>
        <p:txBody>
          <a:bodyPr/>
          <a:lstStyle>
            <a:lvl1pPr>
              <a:defRPr>
                <a:solidFill>
                  <a:srgbClr val="898989"/>
                </a:solidFill>
              </a:defRPr>
            </a:lvl1pPr>
          </a:lstStyle>
          <a:p>
            <a:fld id="{8202EFDA-022F-41CF-980E-F688C355F9C4}" type="slidenum">
              <a:rPr lang="en-US" altLang="en-US" smtClean="0"/>
              <a:pPr/>
              <a:t>‹#›</a:t>
            </a:fld>
            <a:endParaRPr lang="en-US" altLang="en-US"/>
          </a:p>
        </p:txBody>
      </p:sp>
      <p:sp>
        <p:nvSpPr>
          <p:cNvPr id="7" name="Date Placeholder 4"/>
          <p:cNvSpPr>
            <a:spLocks noGrp="1"/>
          </p:cNvSpPr>
          <p:nvPr>
            <p:ph type="dt" sz="half" idx="11"/>
          </p:nvPr>
        </p:nvSpPr>
        <p:spPr>
          <a:xfrm>
            <a:off x="304800" y="6356351"/>
            <a:ext cx="1828800" cy="365125"/>
          </a:xfrm>
        </p:spPr>
        <p:txBody>
          <a:bodyPr/>
          <a:lstStyle>
            <a:lvl1pPr>
              <a:defRPr/>
            </a:lvl1pPr>
          </a:lstStyle>
          <a:p>
            <a:fld id="{C5D2DDC1-0158-4703-9EE3-B47C4BCBD83F}" type="datetime4">
              <a:rPr lang="en-US" smtClean="0"/>
              <a:t>June 9, 2022</a:t>
            </a:fld>
            <a:endParaRPr lang="en-US"/>
          </a:p>
        </p:txBody>
      </p:sp>
      <p:sp>
        <p:nvSpPr>
          <p:cNvPr id="11"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610425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3775" y="2165008"/>
            <a:ext cx="10515600"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Driving innovation, health and value for organizations and communities across the country</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To be a recognized force in leading constructive and collaborative change that enables higher value in the healthcare marketplace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626" y="5715000"/>
            <a:ext cx="3307927" cy="746760"/>
          </a:xfrm>
          <a:prstGeom prst="rect">
            <a:avLst/>
          </a:prstGeom>
        </p:spPr>
      </p:pic>
      <p:sp>
        <p:nvSpPr>
          <p:cNvPr id="21" name="Content Placeholder 20"/>
          <p:cNvSpPr>
            <a:spLocks noGrp="1"/>
          </p:cNvSpPr>
          <p:nvPr>
            <p:ph sz="quarter" idx="12" hasCustomPrompt="1"/>
          </p:nvPr>
        </p:nvSpPr>
        <p:spPr>
          <a:xfrm>
            <a:off x="783167" y="1720851"/>
            <a:ext cx="10515600" cy="4445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4" name="Content Placeholder 13"/>
          <p:cNvSpPr>
            <a:spLocks noGrp="1"/>
          </p:cNvSpPr>
          <p:nvPr>
            <p:ph sz="quarter" idx="13" hasCustomPrompt="1"/>
          </p:nvPr>
        </p:nvSpPr>
        <p:spPr>
          <a:xfrm>
            <a:off x="783167" y="844550"/>
            <a:ext cx="10515600" cy="776288"/>
          </a:xfrm>
        </p:spPr>
        <p:txBody>
          <a:bodyPr>
            <a:normAutofit/>
          </a:bodyPr>
          <a:lstStyle>
            <a:lvl1pPr marL="0" indent="0">
              <a:buFontTx/>
              <a:buNone/>
              <a:defRPr sz="3200" b="0" baseline="0">
                <a:solidFill>
                  <a:schemeClr val="bg2"/>
                </a:solidFill>
              </a:defRPr>
            </a:lvl1pPr>
          </a:lstStyle>
          <a:p>
            <a:pPr lvl="0"/>
            <a:r>
              <a:rPr lang="en-US" dirty="0"/>
              <a:t>Page One Header — Calibri 32</a:t>
            </a:r>
          </a:p>
        </p:txBody>
      </p:sp>
      <p:sp>
        <p:nvSpPr>
          <p:cNvPr id="8" name="Rectangle 7">
            <a:extLst>
              <a:ext uri="{FF2B5EF4-FFF2-40B4-BE49-F238E27FC236}">
                <a16:creationId xmlns:a16="http://schemas.microsoft.com/office/drawing/2014/main" id="{CF149B8D-B0E4-1D49-9076-0C008DF6DA46}"/>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C7386C6-C382-6C43-9B6F-A9C01445056A}"/>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93104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010230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8" name="Picture 17" descr="A picture containing wall, indoor, sky&#10;&#10;Description automatically generated">
            <a:extLst>
              <a:ext uri="{FF2B5EF4-FFF2-40B4-BE49-F238E27FC236}">
                <a16:creationId xmlns:a16="http://schemas.microsoft.com/office/drawing/2014/main" id="{0C220179-5C7C-BC43-A50E-714EF71B2F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3600"/>
            <a:ext cx="12192000" cy="6464401"/>
          </a:xfrm>
          <a:prstGeom prst="rect">
            <a:avLst/>
          </a:prstGeom>
        </p:spPr>
      </p:pic>
      <p:sp>
        <p:nvSpPr>
          <p:cNvPr id="21" name="Content Placeholder 20"/>
          <p:cNvSpPr>
            <a:spLocks noGrp="1"/>
          </p:cNvSpPr>
          <p:nvPr>
            <p:ph sz="quarter" idx="10" hasCustomPrompt="1"/>
          </p:nvPr>
        </p:nvSpPr>
        <p:spPr>
          <a:xfrm>
            <a:off x="914400" y="2057767"/>
            <a:ext cx="10363200" cy="1821339"/>
          </a:xfrm>
        </p:spPr>
        <p:txBody>
          <a:bodyPr anchor="b">
            <a:noAutofit/>
          </a:bodyPr>
          <a:lstStyle>
            <a:lvl1pPr marL="0" indent="0">
              <a:buFontTx/>
              <a:buNone/>
              <a:defRPr sz="4400" b="0" baseline="0">
                <a:solidFill>
                  <a:schemeClr val="tx2"/>
                </a:solidFill>
              </a:defRPr>
            </a:lvl1pPr>
            <a:lvl2pPr>
              <a:defRPr sz="3200" b="1"/>
            </a:lvl2pPr>
            <a:lvl3pPr>
              <a:defRPr sz="3200" b="1"/>
            </a:lvl3pPr>
            <a:lvl4pPr>
              <a:defRPr sz="3200" b="1"/>
            </a:lvl4pPr>
            <a:lvl5pPr>
              <a:defRPr sz="3200" b="1"/>
            </a:lvl5pPr>
          </a:lstStyle>
          <a:p>
            <a:pPr lvl="0"/>
            <a:r>
              <a:rPr lang="en-US" dirty="0"/>
              <a:t>Slide Title Header — Calibri 44pt</a:t>
            </a:r>
          </a:p>
        </p:txBody>
      </p:sp>
      <p:sp>
        <p:nvSpPr>
          <p:cNvPr id="23" name="Content Placeholder 22"/>
          <p:cNvSpPr>
            <a:spLocks noGrp="1"/>
          </p:cNvSpPr>
          <p:nvPr>
            <p:ph sz="quarter" idx="11" hasCustomPrompt="1"/>
          </p:nvPr>
        </p:nvSpPr>
        <p:spPr>
          <a:xfrm>
            <a:off x="914400" y="4025694"/>
            <a:ext cx="10363200" cy="1821339"/>
          </a:xfrm>
        </p:spPr>
        <p:txBody>
          <a:bodyPr>
            <a:normAutofit/>
          </a:bodyPr>
          <a:lstStyle>
            <a:lvl1pPr marL="0" indent="0">
              <a:buNone/>
              <a:defRPr sz="2400" baseline="0">
                <a:solidFill>
                  <a:schemeClr val="bg2"/>
                </a:solidFill>
                <a:latin typeface="+mj-lt"/>
              </a:defRPr>
            </a:lvl1pPr>
          </a:lstStyle>
          <a:p>
            <a:pPr lvl="0"/>
            <a:r>
              <a:rPr lang="en-US" dirty="0"/>
              <a:t>Subtitle for </a:t>
            </a:r>
            <a:r>
              <a:rPr lang="en-US" dirty="0" err="1"/>
              <a:t>Powerpoint</a:t>
            </a:r>
            <a:r>
              <a:rPr lang="en-US" dirty="0"/>
              <a:t> Slideshow – 24 </a:t>
            </a:r>
            <a:r>
              <a:rPr lang="en-US" dirty="0" err="1"/>
              <a:t>pt</a:t>
            </a:r>
            <a:endParaRPr lang="en-US" dirty="0"/>
          </a:p>
        </p:txBody>
      </p:sp>
      <p:sp>
        <p:nvSpPr>
          <p:cNvPr id="12" name="Rectangle 11">
            <a:extLst>
              <a:ext uri="{FF2B5EF4-FFF2-40B4-BE49-F238E27FC236}">
                <a16:creationId xmlns:a16="http://schemas.microsoft.com/office/drawing/2014/main" id="{0D187346-4F83-104C-949C-280F41E6F702}"/>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D166EDFF-2C04-204E-BCA9-5DF492799A8F}"/>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descr="A picture containing text&#10;&#10;Description automatically generated">
            <a:extLst>
              <a:ext uri="{FF2B5EF4-FFF2-40B4-BE49-F238E27FC236}">
                <a16:creationId xmlns:a16="http://schemas.microsoft.com/office/drawing/2014/main" id="{8CA5AB4F-DE62-2D42-855B-04E09AA6B2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5984814"/>
            <a:ext cx="2983769" cy="676647"/>
          </a:xfrm>
          <a:prstGeom prst="rect">
            <a:avLst/>
          </a:prstGeom>
        </p:spPr>
      </p:pic>
    </p:spTree>
    <p:extLst>
      <p:ext uri="{BB962C8B-B14F-4D97-AF65-F5344CB8AC3E}">
        <p14:creationId xmlns:p14="http://schemas.microsoft.com/office/powerpoint/2010/main" val="2343613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3775" y="2165008"/>
            <a:ext cx="10515600"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Driving innovation, health and value for organizations and communities across the country</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To be a recognized force in leading constructive and collaborative change that enables higher value in the healthcare marketplace</a:t>
            </a:r>
          </a:p>
        </p:txBody>
      </p:sp>
      <p:sp>
        <p:nvSpPr>
          <p:cNvPr id="21" name="Content Placeholder 20"/>
          <p:cNvSpPr>
            <a:spLocks noGrp="1"/>
          </p:cNvSpPr>
          <p:nvPr>
            <p:ph sz="quarter" idx="12" hasCustomPrompt="1"/>
          </p:nvPr>
        </p:nvSpPr>
        <p:spPr>
          <a:xfrm>
            <a:off x="783167" y="1720851"/>
            <a:ext cx="10515600" cy="4445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4" name="Content Placeholder 13"/>
          <p:cNvSpPr>
            <a:spLocks noGrp="1"/>
          </p:cNvSpPr>
          <p:nvPr>
            <p:ph sz="quarter" idx="13" hasCustomPrompt="1"/>
          </p:nvPr>
        </p:nvSpPr>
        <p:spPr>
          <a:xfrm>
            <a:off x="783167" y="844550"/>
            <a:ext cx="10515600" cy="776288"/>
          </a:xfrm>
        </p:spPr>
        <p:txBody>
          <a:bodyPr>
            <a:normAutofit/>
          </a:bodyPr>
          <a:lstStyle>
            <a:lvl1pPr marL="0" indent="0">
              <a:buFontTx/>
              <a:buNone/>
              <a:defRPr sz="3200" b="0" baseline="0">
                <a:solidFill>
                  <a:schemeClr val="bg2"/>
                </a:solidFill>
              </a:defRPr>
            </a:lvl1pPr>
          </a:lstStyle>
          <a:p>
            <a:pPr lvl="0"/>
            <a:r>
              <a:rPr lang="en-US" dirty="0"/>
              <a:t>Page One Header — Calibri 32</a:t>
            </a:r>
          </a:p>
        </p:txBody>
      </p:sp>
      <p:sp>
        <p:nvSpPr>
          <p:cNvPr id="8" name="Rectangle 7">
            <a:extLst>
              <a:ext uri="{FF2B5EF4-FFF2-40B4-BE49-F238E27FC236}">
                <a16:creationId xmlns:a16="http://schemas.microsoft.com/office/drawing/2014/main" id="{CF149B8D-B0E4-1D49-9076-0C008DF6DA46}"/>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C7386C6-C382-6C43-9B6F-A9C01445056A}"/>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descr="A picture containing text&#10;&#10;Description automatically generated">
            <a:extLst>
              <a:ext uri="{FF2B5EF4-FFF2-40B4-BE49-F238E27FC236}">
                <a16:creationId xmlns:a16="http://schemas.microsoft.com/office/drawing/2014/main" id="{FCC9A1DE-DF67-E040-970C-A72CAC00F1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 y="5984814"/>
            <a:ext cx="2983769" cy="676647"/>
          </a:xfrm>
          <a:prstGeom prst="rect">
            <a:avLst/>
          </a:prstGeom>
        </p:spPr>
      </p:pic>
    </p:spTree>
    <p:extLst>
      <p:ext uri="{BB962C8B-B14F-4D97-AF65-F5344CB8AC3E}">
        <p14:creationId xmlns:p14="http://schemas.microsoft.com/office/powerpoint/2010/main" val="1062337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783775" y="2165009"/>
            <a:ext cx="10515600" cy="3443312"/>
          </a:xfrm>
          <a:ln>
            <a:noFill/>
          </a:ln>
        </p:spPr>
        <p:txBody>
          <a:bodyPr numCol="2">
            <a:normAutofit/>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marL="219456" indent="-201168">
              <a:buSzPct val="100000"/>
              <a:buFont typeface="Wingdings" pitchFamily="2" charset="2"/>
              <a:buChar char="§"/>
              <a:defRPr sz="18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lvl="1"/>
            <a:r>
              <a:rPr lang="en-US" dirty="0"/>
              <a:t>First level–Normal case, Calibri Light, 18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lvl="1"/>
            <a:r>
              <a:rPr lang="en-US" dirty="0"/>
              <a:t>First level–Normal case, Calibri Light, 18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lvl="1"/>
            <a:r>
              <a:rPr lang="en-US" dirty="0"/>
              <a:t>First level–Normal case, Calibri Light, 18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lvl="1"/>
            <a:r>
              <a:rPr lang="en-US" dirty="0"/>
              <a:t>First level–Normal case, Calibri Light, 18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p:txBody>
      </p:sp>
      <p:sp>
        <p:nvSpPr>
          <p:cNvPr id="10" name="Content Placeholder 13"/>
          <p:cNvSpPr>
            <a:spLocks noGrp="1"/>
          </p:cNvSpPr>
          <p:nvPr>
            <p:ph sz="quarter" idx="13" hasCustomPrompt="1"/>
          </p:nvPr>
        </p:nvSpPr>
        <p:spPr>
          <a:xfrm>
            <a:off x="783167" y="844550"/>
            <a:ext cx="10515600" cy="651712"/>
          </a:xfrm>
        </p:spPr>
        <p:txBody>
          <a:bodyPr>
            <a:normAutofit/>
          </a:bodyPr>
          <a:lstStyle>
            <a:lvl1pPr marL="0" indent="0">
              <a:buFontTx/>
              <a:buNone/>
              <a:defRPr sz="2800" b="0" baseline="0">
                <a:solidFill>
                  <a:schemeClr val="accent1"/>
                </a:solidFill>
                <a:latin typeface="+mn-lt"/>
              </a:defRPr>
            </a:lvl1pPr>
          </a:lstStyle>
          <a:p>
            <a:pPr lvl="0"/>
            <a:r>
              <a:rPr lang="en-US" dirty="0"/>
              <a:t>Alternate Page Header — Calibri 28</a:t>
            </a:r>
          </a:p>
        </p:txBody>
      </p:sp>
      <p:sp>
        <p:nvSpPr>
          <p:cNvPr id="14" name="Rectangle 13">
            <a:extLst>
              <a:ext uri="{FF2B5EF4-FFF2-40B4-BE49-F238E27FC236}">
                <a16:creationId xmlns:a16="http://schemas.microsoft.com/office/drawing/2014/main" id="{5E05E2DF-D7FA-0A45-8FB3-DA49096EA17F}"/>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E61E203F-21E7-BD41-9DDE-5CF9E954FABE}"/>
              </a:ext>
            </a:extLst>
          </p:cNvPr>
          <p:cNvSpPr/>
          <p:nvPr/>
        </p:nvSpPr>
        <p:spPr>
          <a:xfrm>
            <a:off x="-3" y="396241"/>
            <a:ext cx="12192000" cy="923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Content Placeholder 13">
            <a:extLst>
              <a:ext uri="{FF2B5EF4-FFF2-40B4-BE49-F238E27FC236}">
                <a16:creationId xmlns:a16="http://schemas.microsoft.com/office/drawing/2014/main" id="{981AAAF9-C5D6-8B4A-A645-1A61FFB999EE}"/>
              </a:ext>
            </a:extLst>
          </p:cNvPr>
          <p:cNvSpPr>
            <a:spLocks noGrp="1"/>
          </p:cNvSpPr>
          <p:nvPr>
            <p:ph sz="quarter" idx="14" hasCustomPrompt="1"/>
          </p:nvPr>
        </p:nvSpPr>
        <p:spPr>
          <a:xfrm>
            <a:off x="783167" y="1588634"/>
            <a:ext cx="10515600" cy="484005"/>
          </a:xfrm>
        </p:spPr>
        <p:txBody>
          <a:bodyPr>
            <a:normAutofit/>
          </a:bodyPr>
          <a:lstStyle>
            <a:lvl1pPr marL="0" indent="0">
              <a:buFontTx/>
              <a:buNone/>
              <a:defRPr sz="2200" b="0" baseline="0">
                <a:solidFill>
                  <a:schemeClr val="bg2"/>
                </a:solidFill>
                <a:latin typeface="+mn-lt"/>
              </a:defRPr>
            </a:lvl1pPr>
          </a:lstStyle>
          <a:p>
            <a:pPr lvl="0"/>
            <a:r>
              <a:rPr lang="en-US" dirty="0"/>
              <a:t>Alternate Page </a:t>
            </a:r>
            <a:r>
              <a:rPr lang="en-US" dirty="0" err="1"/>
              <a:t>subheader</a:t>
            </a:r>
            <a:r>
              <a:rPr lang="en-US" dirty="0"/>
              <a:t> — Calibri 22</a:t>
            </a:r>
          </a:p>
        </p:txBody>
      </p:sp>
      <p:pic>
        <p:nvPicPr>
          <p:cNvPr id="8" name="Picture 7" descr="A picture containing text&#10;&#10;Description automatically generated">
            <a:extLst>
              <a:ext uri="{FF2B5EF4-FFF2-40B4-BE49-F238E27FC236}">
                <a16:creationId xmlns:a16="http://schemas.microsoft.com/office/drawing/2014/main" id="{6D31876C-5E28-4E42-936C-A69E38398A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 y="5984814"/>
            <a:ext cx="2983769" cy="676647"/>
          </a:xfrm>
          <a:prstGeom prst="rect">
            <a:avLst/>
          </a:prstGeom>
        </p:spPr>
      </p:pic>
    </p:spTree>
    <p:extLst>
      <p:ext uri="{BB962C8B-B14F-4D97-AF65-F5344CB8AC3E}">
        <p14:creationId xmlns:p14="http://schemas.microsoft.com/office/powerpoint/2010/main" val="1046363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783772" y="2194504"/>
            <a:ext cx="6780511"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p:txBody>
      </p:sp>
      <p:sp>
        <p:nvSpPr>
          <p:cNvPr id="10" name="Rectangle 9"/>
          <p:cNvSpPr/>
          <p:nvPr/>
        </p:nvSpPr>
        <p:spPr>
          <a:xfrm>
            <a:off x="7975635" y="792481"/>
            <a:ext cx="3747632" cy="56692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Content Placeholder 15"/>
          <p:cNvSpPr>
            <a:spLocks noGrp="1"/>
          </p:cNvSpPr>
          <p:nvPr>
            <p:ph sz="quarter" idx="12" hasCustomPrompt="1"/>
          </p:nvPr>
        </p:nvSpPr>
        <p:spPr>
          <a:xfrm>
            <a:off x="783508" y="1767277"/>
            <a:ext cx="5797551" cy="64135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1" name="Content Placeholder 13"/>
          <p:cNvSpPr>
            <a:spLocks noGrp="1"/>
          </p:cNvSpPr>
          <p:nvPr>
            <p:ph sz="quarter" idx="13" hasCustomPrompt="1"/>
          </p:nvPr>
        </p:nvSpPr>
        <p:spPr>
          <a:xfrm>
            <a:off x="783168" y="844550"/>
            <a:ext cx="6933289" cy="775906"/>
          </a:xfrm>
        </p:spPr>
        <p:txBody>
          <a:bodyPr>
            <a:normAutofit/>
          </a:bodyPr>
          <a:lstStyle>
            <a:lvl1pPr marL="0" indent="0">
              <a:buFontTx/>
              <a:buNone/>
              <a:defRPr sz="2800" b="0" baseline="0">
                <a:solidFill>
                  <a:schemeClr val="accent1"/>
                </a:solidFill>
                <a:latin typeface="+mn-lt"/>
              </a:defRPr>
            </a:lvl1pPr>
          </a:lstStyle>
          <a:p>
            <a:pPr lvl="0"/>
            <a:r>
              <a:rPr lang="en-US" dirty="0"/>
              <a:t>Page with Box</a:t>
            </a:r>
          </a:p>
        </p:txBody>
      </p:sp>
      <p:sp>
        <p:nvSpPr>
          <p:cNvPr id="13" name="Content Placeholder 2"/>
          <p:cNvSpPr>
            <a:spLocks noGrp="1"/>
          </p:cNvSpPr>
          <p:nvPr>
            <p:ph sz="quarter" idx="4294967295"/>
          </p:nvPr>
        </p:nvSpPr>
        <p:spPr>
          <a:xfrm>
            <a:off x="8127808" y="884852"/>
            <a:ext cx="3432595" cy="6707529"/>
          </a:xfrm>
        </p:spPr>
        <p:txBody>
          <a:bodyPr/>
          <a:lstStyle>
            <a:lvl1pPr>
              <a:defRPr>
                <a:latin typeface="+mj-l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Click to edit Master text styles</a:t>
            </a:r>
          </a:p>
          <a:p>
            <a:pPr marL="0" marR="0" lvl="1"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Second level</a:t>
            </a:r>
          </a:p>
          <a:p>
            <a:pPr marL="0" marR="0" lvl="2"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Third level</a:t>
            </a:r>
          </a:p>
          <a:p>
            <a:pPr marL="0" marR="0" lvl="3"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Fourth level</a:t>
            </a:r>
          </a:p>
          <a:p>
            <a:pPr marL="0" marR="0" lvl="4"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Fifth level</a:t>
            </a:r>
            <a:endParaRPr lang="en-US" sz="1600" dirty="0">
              <a:solidFill>
                <a:schemeClr val="bg1"/>
              </a:solidFill>
            </a:endParaRPr>
          </a:p>
        </p:txBody>
      </p:sp>
      <p:sp>
        <p:nvSpPr>
          <p:cNvPr id="14" name="Rectangle 13">
            <a:extLst>
              <a:ext uri="{FF2B5EF4-FFF2-40B4-BE49-F238E27FC236}">
                <a16:creationId xmlns:a16="http://schemas.microsoft.com/office/drawing/2014/main" id="{9D2E32B5-1B8C-C242-99FD-A847A77538D5}"/>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675F7D3-1590-C245-A3A5-CA7A11BEDC88}"/>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descr="A picture containing text&#10;&#10;Description automatically generated">
            <a:extLst>
              <a:ext uri="{FF2B5EF4-FFF2-40B4-BE49-F238E27FC236}">
                <a16:creationId xmlns:a16="http://schemas.microsoft.com/office/drawing/2014/main" id="{7162C5D7-EACD-9843-ABA9-F7EB3CC406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 y="5984814"/>
            <a:ext cx="2983769" cy="676647"/>
          </a:xfrm>
          <a:prstGeom prst="rect">
            <a:avLst/>
          </a:prstGeom>
        </p:spPr>
      </p:pic>
    </p:spTree>
    <p:extLst>
      <p:ext uri="{BB962C8B-B14F-4D97-AF65-F5344CB8AC3E}">
        <p14:creationId xmlns:p14="http://schemas.microsoft.com/office/powerpoint/2010/main" val="1825430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3672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
        <p:nvSpPr>
          <p:cNvPr id="7" name="Rectangle 6">
            <a:extLst>
              <a:ext uri="{FF2B5EF4-FFF2-40B4-BE49-F238E27FC236}">
                <a16:creationId xmlns:a16="http://schemas.microsoft.com/office/drawing/2014/main" id="{1F35A5BD-B93E-CA4A-A602-AC1E6EC95E19}"/>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C8D731D3-61D7-E74F-BB08-463C980CDFD3}"/>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26228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1943254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2558151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4288614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85900"/>
            <a:ext cx="5384799" cy="4114800"/>
          </a:xfrm>
        </p:spPr>
        <p:txBody>
          <a:bodyPr/>
          <a:lstStyle>
            <a:lvl1pPr>
              <a:defRPr sz="2800"/>
            </a:lvl1pPr>
            <a:lvl2pPr>
              <a:defRPr sz="2400"/>
            </a:lvl2pPr>
            <a:lvl3pPr>
              <a:defRPr sz="2000"/>
            </a:lvl3pPr>
            <a:lvl4pPr>
              <a:defRPr sz="16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3517" y="1485900"/>
            <a:ext cx="5585883" cy="4114800"/>
          </a:xfrm>
        </p:spPr>
        <p:txBody>
          <a:bodyPr/>
          <a:lstStyle>
            <a:lvl1pPr>
              <a:defRPr sz="2800"/>
            </a:lvl1pPr>
            <a:lvl2pPr>
              <a:defRPr sz="2400"/>
            </a:lvl2pPr>
            <a:lvl3pPr>
              <a:defRPr sz="2000"/>
            </a:lvl3pPr>
            <a:lvl4pPr>
              <a:defRPr sz="16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xfrm>
            <a:off x="11176000" y="6400800"/>
            <a:ext cx="711200" cy="228600"/>
          </a:xfrm>
          <a:prstGeom prst="rect">
            <a:avLst/>
          </a:prstGeom>
          <a:ln/>
        </p:spPr>
        <p:txBody>
          <a:bodyPr/>
          <a:lstStyle>
            <a:lvl1pPr>
              <a:defRPr/>
            </a:lvl1pPr>
          </a:lstStyle>
          <a:p>
            <a:fld id="{5513C606-EAC7-4D1C-9331-6FBCEA5FBD72}" type="slidenum">
              <a:rPr lang="en-US" altLang="en-US"/>
              <a:pPr/>
              <a:t>‹#›</a:t>
            </a:fld>
            <a:endParaRPr lang="en-US" altLang="en-US"/>
          </a:p>
        </p:txBody>
      </p:sp>
      <p:sp>
        <p:nvSpPr>
          <p:cNvPr id="8" name="Date Placeholder 4"/>
          <p:cNvSpPr>
            <a:spLocks noGrp="1"/>
          </p:cNvSpPr>
          <p:nvPr>
            <p:ph type="dt" sz="half" idx="11"/>
          </p:nvPr>
        </p:nvSpPr>
        <p:spPr>
          <a:xfrm>
            <a:off x="304800" y="6356351"/>
            <a:ext cx="1828800" cy="365125"/>
          </a:xfrm>
        </p:spPr>
        <p:txBody>
          <a:bodyPr/>
          <a:lstStyle>
            <a:lvl1pPr>
              <a:defRPr/>
            </a:lvl1pPr>
          </a:lstStyle>
          <a:p>
            <a:fld id="{33B6A6D9-D986-4E1E-B06F-94ACE4FBE04B}" type="datetime4">
              <a:rPr lang="en-US" smtClean="0"/>
              <a:t>June 9, 2022</a:t>
            </a:fld>
            <a:endParaRPr lang="en-US"/>
          </a:p>
        </p:txBody>
      </p:sp>
      <p:sp>
        <p:nvSpPr>
          <p:cNvPr id="9"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4257064092"/>
      </p:ext>
    </p:extLst>
  </p:cSld>
  <p:clrMapOvr>
    <a:masterClrMapping/>
  </p:clrMapOvr>
  <p:extLst>
    <p:ext uri="{DCECCB84-F9BA-43D5-87BE-67443E8EF086}">
      <p15:sldGuideLst xmlns:p15="http://schemas.microsoft.com/office/powerpoint/2012/main">
        <p15:guide id="1" pos="3840">
          <p15:clr>
            <a:srgbClr val="FBAE40"/>
          </p15:clr>
        </p15:guide>
        <p15:guide id="2" pos="320">
          <p15:clr>
            <a:srgbClr val="FBAE40"/>
          </p15:clr>
        </p15:guide>
        <p15:guide id="3" orient="horz" pos="2160">
          <p15:clr>
            <a:srgbClr val="FBAE40"/>
          </p15:clr>
        </p15:guide>
        <p15:guide id="4" orient="horz" pos="9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18562571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3794987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255526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30C0D42F-DD43-5E48-94D7-1EB93A2353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91600" y="5943600"/>
            <a:ext cx="2983769" cy="676647"/>
          </a:xfrm>
          <a:prstGeom prst="rect">
            <a:avLst/>
          </a:prstGeom>
        </p:spPr>
      </p:pic>
    </p:spTree>
    <p:extLst>
      <p:ext uri="{BB962C8B-B14F-4D97-AF65-F5344CB8AC3E}">
        <p14:creationId xmlns:p14="http://schemas.microsoft.com/office/powerpoint/2010/main" val="15420493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69B96B73-3D59-C345-B59D-5BDFC2BEE2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91600" y="5943600"/>
            <a:ext cx="2983769" cy="676647"/>
          </a:xfrm>
          <a:prstGeom prst="rect">
            <a:avLst/>
          </a:prstGeom>
        </p:spPr>
      </p:pic>
    </p:spTree>
    <p:extLst>
      <p:ext uri="{BB962C8B-B14F-4D97-AF65-F5344CB8AC3E}">
        <p14:creationId xmlns:p14="http://schemas.microsoft.com/office/powerpoint/2010/main" val="706640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
        <p:nvSpPr>
          <p:cNvPr id="11" name="Slide Number Placeholder 5"/>
          <p:cNvSpPr txBox="1">
            <a:spLocks/>
          </p:cNvSpPr>
          <p:nvPr userDrawn="1"/>
        </p:nvSpPr>
        <p:spPr>
          <a:xfrm>
            <a:off x="5080000" y="6477000"/>
            <a:ext cx="2036064" cy="152400"/>
          </a:xfrm>
          <a:prstGeom prst="rect">
            <a:avLst/>
          </a:prstGeom>
        </p:spPr>
        <p:txBody>
          <a:bodyPr vert="horz" lIns="0" tIns="0" rIns="0" bIns="0" rtlCol="0" anchor="t" anchorCtr="0">
            <a:noAutofit/>
          </a:bodyPr>
          <a:lstStyle>
            <a:defPPr>
              <a:defRPr lang="en-US"/>
            </a:defPPr>
            <a:lvl1pPr marL="0" algn="ctr" defTabSz="914400" rtl="0" eaLnBrk="1" latinLnBrk="0" hangingPunct="1">
              <a:defRPr sz="1000"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BD5762-3BDC-484D-9503-7EA6D5A9A8CE}" type="slidenum">
              <a:rPr lang="en-US" sz="1000" smtClean="0"/>
              <a:pPr/>
              <a:t>‹#›</a:t>
            </a:fld>
            <a:endParaRPr lang="en-US" sz="1000" dirty="0"/>
          </a:p>
        </p:txBody>
      </p:sp>
    </p:spTree>
    <p:extLst>
      <p:ext uri="{BB962C8B-B14F-4D97-AF65-F5344CB8AC3E}">
        <p14:creationId xmlns:p14="http://schemas.microsoft.com/office/powerpoint/2010/main" val="35515690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
        <p:nvSpPr>
          <p:cNvPr id="11" name="Slide Number Placeholder 5"/>
          <p:cNvSpPr txBox="1">
            <a:spLocks/>
          </p:cNvSpPr>
          <p:nvPr userDrawn="1"/>
        </p:nvSpPr>
        <p:spPr>
          <a:xfrm>
            <a:off x="5080000" y="6477000"/>
            <a:ext cx="2036064" cy="152400"/>
          </a:xfrm>
          <a:prstGeom prst="rect">
            <a:avLst/>
          </a:prstGeom>
        </p:spPr>
        <p:txBody>
          <a:bodyPr vert="horz" lIns="0" tIns="0" rIns="0" bIns="0" rtlCol="0" anchor="t" anchorCtr="0">
            <a:noAutofit/>
          </a:bodyPr>
          <a:lstStyle>
            <a:defPPr>
              <a:defRPr lang="en-US"/>
            </a:defPPr>
            <a:lvl1pPr marL="0" algn="ctr" defTabSz="914400" rtl="0" eaLnBrk="1" latinLnBrk="0" hangingPunct="1">
              <a:defRPr sz="1000"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BD5762-3BDC-484D-9503-7EA6D5A9A8CE}" type="slidenum">
              <a:rPr lang="en-US" sz="1000" smtClean="0"/>
              <a:pPr/>
              <a:t>‹#›</a:t>
            </a:fld>
            <a:endParaRPr lang="en-US" sz="1000" dirty="0"/>
          </a:p>
        </p:txBody>
      </p:sp>
    </p:spTree>
    <p:extLst>
      <p:ext uri="{BB962C8B-B14F-4D97-AF65-F5344CB8AC3E}">
        <p14:creationId xmlns:p14="http://schemas.microsoft.com/office/powerpoint/2010/main" val="1286488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64014AE8-046F-42D8-9AAB-C0D03BC7CA47}" type="datetimeFigureOut">
              <a:rPr lang="en-US" smtClean="0"/>
              <a:pPr/>
              <a:t>6/9/22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F5350-7079-49F9-B19E-5B94C38B1C91}" type="slidenum">
              <a:rPr lang="en-US" smtClean="0"/>
              <a:pPr/>
              <a:t>‹#›</a:t>
            </a:fld>
            <a:endParaRPr lang="en-US" dirty="0"/>
          </a:p>
        </p:txBody>
      </p:sp>
      <p:sp>
        <p:nvSpPr>
          <p:cNvPr id="11" name="Slide Number Placeholder 5"/>
          <p:cNvSpPr txBox="1">
            <a:spLocks/>
          </p:cNvSpPr>
          <p:nvPr userDrawn="1"/>
        </p:nvSpPr>
        <p:spPr>
          <a:xfrm>
            <a:off x="5080000" y="6477000"/>
            <a:ext cx="2036064" cy="152400"/>
          </a:xfrm>
          <a:prstGeom prst="rect">
            <a:avLst/>
          </a:prstGeom>
        </p:spPr>
        <p:txBody>
          <a:bodyPr vert="horz" lIns="0" tIns="0" rIns="0" bIns="0" rtlCol="0" anchor="t" anchorCtr="0">
            <a:noAutofit/>
          </a:bodyPr>
          <a:lstStyle>
            <a:defPPr>
              <a:defRPr lang="en-US"/>
            </a:defPPr>
            <a:lvl1pPr marL="0" algn="ctr" defTabSz="914400" rtl="0" eaLnBrk="1" latinLnBrk="0" hangingPunct="1">
              <a:defRPr sz="1000"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BD5762-3BDC-484D-9503-7EA6D5A9A8CE}" type="slidenum">
              <a:rPr lang="en-US" sz="1000" smtClean="0"/>
              <a:pPr/>
              <a:t>‹#›</a:t>
            </a:fld>
            <a:endParaRPr lang="en-US" sz="1000" dirty="0"/>
          </a:p>
        </p:txBody>
      </p:sp>
    </p:spTree>
    <p:extLst>
      <p:ext uri="{BB962C8B-B14F-4D97-AF65-F5344CB8AC3E}">
        <p14:creationId xmlns:p14="http://schemas.microsoft.com/office/powerpoint/2010/main" val="17915507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8" name="Picture 17" descr="A picture containing wall, indoor, sky&#10;&#10;Description automatically generated">
            <a:extLst>
              <a:ext uri="{FF2B5EF4-FFF2-40B4-BE49-F238E27FC236}">
                <a16:creationId xmlns:a16="http://schemas.microsoft.com/office/drawing/2014/main" id="{0C220179-5C7C-BC43-A50E-714EF71B2F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93601"/>
            <a:ext cx="12192000" cy="6464401"/>
          </a:xfrm>
          <a:prstGeom prst="rect">
            <a:avLst/>
          </a:prstGeom>
        </p:spPr>
      </p:pic>
      <p:sp>
        <p:nvSpPr>
          <p:cNvPr id="21" name="Content Placeholder 20"/>
          <p:cNvSpPr>
            <a:spLocks noGrp="1"/>
          </p:cNvSpPr>
          <p:nvPr>
            <p:ph sz="quarter" idx="10" hasCustomPrompt="1"/>
          </p:nvPr>
        </p:nvSpPr>
        <p:spPr>
          <a:xfrm>
            <a:off x="914401" y="2057771"/>
            <a:ext cx="10363200" cy="1821339"/>
          </a:xfrm>
        </p:spPr>
        <p:txBody>
          <a:bodyPr anchor="b">
            <a:noAutofit/>
          </a:bodyPr>
          <a:lstStyle>
            <a:lvl1pPr marL="0" indent="0">
              <a:buFontTx/>
              <a:buNone/>
              <a:defRPr sz="4399" b="0" baseline="0">
                <a:solidFill>
                  <a:schemeClr val="tx2"/>
                </a:solidFill>
              </a:defRPr>
            </a:lvl1pPr>
            <a:lvl2pPr>
              <a:defRPr sz="3199" b="1"/>
            </a:lvl2pPr>
            <a:lvl3pPr>
              <a:defRPr sz="3199" b="1"/>
            </a:lvl3pPr>
            <a:lvl4pPr>
              <a:defRPr sz="3199" b="1"/>
            </a:lvl4pPr>
            <a:lvl5pPr>
              <a:defRPr sz="3199" b="1"/>
            </a:lvl5pPr>
          </a:lstStyle>
          <a:p>
            <a:pPr lvl="0"/>
            <a:r>
              <a:rPr lang="en-US" dirty="0"/>
              <a:t>Slide Title Header — Calibri 44pt</a:t>
            </a:r>
          </a:p>
        </p:txBody>
      </p:sp>
      <p:sp>
        <p:nvSpPr>
          <p:cNvPr id="23" name="Content Placeholder 22"/>
          <p:cNvSpPr>
            <a:spLocks noGrp="1"/>
          </p:cNvSpPr>
          <p:nvPr>
            <p:ph sz="quarter" idx="11" hasCustomPrompt="1"/>
          </p:nvPr>
        </p:nvSpPr>
        <p:spPr>
          <a:xfrm>
            <a:off x="914401" y="4025698"/>
            <a:ext cx="10363200" cy="1821339"/>
          </a:xfrm>
        </p:spPr>
        <p:txBody>
          <a:bodyPr>
            <a:normAutofit/>
          </a:bodyPr>
          <a:lstStyle>
            <a:lvl1pPr marL="0" indent="0">
              <a:buNone/>
              <a:defRPr sz="2399" baseline="0">
                <a:solidFill>
                  <a:schemeClr val="bg2"/>
                </a:solidFill>
                <a:latin typeface="+mj-lt"/>
              </a:defRPr>
            </a:lvl1pPr>
          </a:lstStyle>
          <a:p>
            <a:pPr lvl="0"/>
            <a:r>
              <a:rPr lang="en-US" dirty="0"/>
              <a:t>Subtitle for </a:t>
            </a:r>
            <a:r>
              <a:rPr lang="en-US" dirty="0" err="1"/>
              <a:t>Powerpoint</a:t>
            </a:r>
            <a:r>
              <a:rPr lang="en-US" dirty="0"/>
              <a:t> Slideshow – 24 </a:t>
            </a:r>
            <a:r>
              <a:rPr lang="en-US" dirty="0" err="1"/>
              <a:t>pt</a:t>
            </a:r>
            <a:endParaRPr lang="en-US" dirty="0"/>
          </a:p>
        </p:txBody>
      </p:sp>
      <p:sp>
        <p:nvSpPr>
          <p:cNvPr id="12" name="Rectangle 11">
            <a:extLst>
              <a:ext uri="{FF2B5EF4-FFF2-40B4-BE49-F238E27FC236}">
                <a16:creationId xmlns:a16="http://schemas.microsoft.com/office/drawing/2014/main" id="{0D187346-4F83-104C-949C-280F41E6F702}"/>
              </a:ext>
            </a:extLst>
          </p:cNvPr>
          <p:cNvSpPr/>
          <p:nvPr userDrawn="1"/>
        </p:nvSpPr>
        <p:spPr>
          <a:xfrm>
            <a:off x="1"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6" name="Rectangle 15">
            <a:extLst>
              <a:ext uri="{FF2B5EF4-FFF2-40B4-BE49-F238E27FC236}">
                <a16:creationId xmlns:a16="http://schemas.microsoft.com/office/drawing/2014/main" id="{D166EDFF-2C04-204E-BCA9-5DF492799A8F}"/>
              </a:ext>
            </a:extLst>
          </p:cNvPr>
          <p:cNvSpPr/>
          <p:nvPr userDrawn="1"/>
        </p:nvSpPr>
        <p:spPr>
          <a:xfrm>
            <a:off x="-3" y="396243"/>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25" name="Picture 24">
            <a:extLst>
              <a:ext uri="{FF2B5EF4-FFF2-40B4-BE49-F238E27FC236}">
                <a16:creationId xmlns:a16="http://schemas.microsoft.com/office/drawing/2014/main" id="{C5B62DAB-ED19-7F4F-95DD-D6DFC95C9B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2628" y="5759779"/>
            <a:ext cx="3307927" cy="701983"/>
          </a:xfrm>
          <a:prstGeom prst="rect">
            <a:avLst/>
          </a:prstGeom>
        </p:spPr>
      </p:pic>
    </p:spTree>
    <p:extLst>
      <p:ext uri="{BB962C8B-B14F-4D97-AF65-F5344CB8AC3E}">
        <p14:creationId xmlns:p14="http://schemas.microsoft.com/office/powerpoint/2010/main" val="2150303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3775" y="2165008"/>
            <a:ext cx="10515600"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Driving innovation, health and value for organizations and communities across the country</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To be a recognized force in leading constructive and collaborative change that enables higher value in the healthcare marketplace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626" y="5715000"/>
            <a:ext cx="3307927" cy="746760"/>
          </a:xfrm>
          <a:prstGeom prst="rect">
            <a:avLst/>
          </a:prstGeom>
        </p:spPr>
      </p:pic>
      <p:sp>
        <p:nvSpPr>
          <p:cNvPr id="21" name="Content Placeholder 20"/>
          <p:cNvSpPr>
            <a:spLocks noGrp="1"/>
          </p:cNvSpPr>
          <p:nvPr>
            <p:ph sz="quarter" idx="12" hasCustomPrompt="1"/>
          </p:nvPr>
        </p:nvSpPr>
        <p:spPr>
          <a:xfrm>
            <a:off x="783167" y="1720851"/>
            <a:ext cx="10515600" cy="4445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4" name="Content Placeholder 13"/>
          <p:cNvSpPr>
            <a:spLocks noGrp="1"/>
          </p:cNvSpPr>
          <p:nvPr>
            <p:ph sz="quarter" idx="13" hasCustomPrompt="1"/>
          </p:nvPr>
        </p:nvSpPr>
        <p:spPr>
          <a:xfrm>
            <a:off x="783167" y="844550"/>
            <a:ext cx="10515600" cy="776288"/>
          </a:xfrm>
        </p:spPr>
        <p:txBody>
          <a:bodyPr>
            <a:normAutofit/>
          </a:bodyPr>
          <a:lstStyle>
            <a:lvl1pPr marL="0" indent="0">
              <a:buFontTx/>
              <a:buNone/>
              <a:defRPr sz="3200" b="0" baseline="0">
                <a:solidFill>
                  <a:schemeClr val="bg2"/>
                </a:solidFill>
              </a:defRPr>
            </a:lvl1pPr>
          </a:lstStyle>
          <a:p>
            <a:pPr lvl="0"/>
            <a:r>
              <a:rPr lang="en-US" dirty="0"/>
              <a:t>Page One Header — Calibri 32</a:t>
            </a:r>
          </a:p>
        </p:txBody>
      </p:sp>
      <p:sp>
        <p:nvSpPr>
          <p:cNvPr id="8" name="Rectangle 7">
            <a:extLst>
              <a:ext uri="{FF2B5EF4-FFF2-40B4-BE49-F238E27FC236}">
                <a16:creationId xmlns:a16="http://schemas.microsoft.com/office/drawing/2014/main" id="{CF149B8D-B0E4-1D49-9076-0C008DF6DA46}"/>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C7386C6-C382-6C43-9B6F-A9C01445056A}"/>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11531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0700" y="1498600"/>
            <a:ext cx="5386917" cy="63976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20700" y="2138364"/>
            <a:ext cx="5386917" cy="3616325"/>
          </a:xfrm>
        </p:spPr>
        <p:txBody>
          <a:bodyPr/>
          <a:lstStyle>
            <a:lvl1pPr>
              <a:defRPr sz="24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4467" y="1498600"/>
            <a:ext cx="5389033" cy="63976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4467" y="2138364"/>
            <a:ext cx="5389033" cy="3616325"/>
          </a:xfrm>
        </p:spPr>
        <p:txBody>
          <a:bodyPr/>
          <a:lstStyle>
            <a:lvl1pPr>
              <a:defRPr sz="2400"/>
            </a:lvl1pPr>
            <a:lvl2pPr>
              <a:defRPr sz="21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406400" y="76200"/>
            <a:ext cx="11379200" cy="654288"/>
          </a:xfrm>
        </p:spPr>
        <p:txBody>
          <a:bodyPr/>
          <a:lstStyle/>
          <a:p>
            <a:r>
              <a:rPr lang="en-US"/>
              <a:t>Click to edit Master title style</a:t>
            </a:r>
          </a:p>
        </p:txBody>
      </p:sp>
      <p:sp>
        <p:nvSpPr>
          <p:cNvPr id="10" name="Rectangle 6"/>
          <p:cNvSpPr>
            <a:spLocks noGrp="1" noChangeArrowheads="1"/>
          </p:cNvSpPr>
          <p:nvPr>
            <p:ph type="sldNum" sz="quarter" idx="10"/>
          </p:nvPr>
        </p:nvSpPr>
        <p:spPr>
          <a:xfrm>
            <a:off x="11176000" y="6400800"/>
            <a:ext cx="711200" cy="228600"/>
          </a:xfrm>
          <a:prstGeom prst="rect">
            <a:avLst/>
          </a:prstGeom>
          <a:extLst>
            <a:ext uri="{FAA26D3D-D897-4be2-8F04-BA451C77F1D7}">
              <ma14:placeholderFlag xmlns="" xmlns:ma14="http://schemas.microsoft.com/office/mac/drawingml/2011/main" val="1"/>
            </a:ext>
          </a:extLst>
        </p:spPr>
        <p:txBody>
          <a:bodyPr/>
          <a:lstStyle>
            <a:lvl1pPr>
              <a:defRPr>
                <a:solidFill>
                  <a:srgbClr val="898989"/>
                </a:solidFill>
              </a:defRPr>
            </a:lvl1pPr>
          </a:lstStyle>
          <a:p>
            <a:fld id="{8202EFDA-022F-41CF-980E-F688C355F9C4}" type="slidenum">
              <a:rPr lang="en-US" altLang="en-US" smtClean="0"/>
              <a:pPr/>
              <a:t>‹#›</a:t>
            </a:fld>
            <a:endParaRPr lang="en-US" altLang="en-US"/>
          </a:p>
        </p:txBody>
      </p:sp>
      <p:sp>
        <p:nvSpPr>
          <p:cNvPr id="13" name="Date Placeholder 4"/>
          <p:cNvSpPr>
            <a:spLocks noGrp="1"/>
          </p:cNvSpPr>
          <p:nvPr>
            <p:ph type="dt" sz="half" idx="11"/>
          </p:nvPr>
        </p:nvSpPr>
        <p:spPr>
          <a:xfrm>
            <a:off x="304800" y="6356351"/>
            <a:ext cx="1828800" cy="365125"/>
          </a:xfrm>
        </p:spPr>
        <p:txBody>
          <a:bodyPr/>
          <a:lstStyle>
            <a:lvl1pPr>
              <a:defRPr/>
            </a:lvl1pPr>
          </a:lstStyle>
          <a:p>
            <a:fld id="{C0BDA1FA-961A-4839-85DC-18C76A518942}" type="datetime4">
              <a:rPr lang="en-US" smtClean="0"/>
              <a:t>June 9, 2022</a:t>
            </a:fld>
            <a:endParaRPr lang="en-US"/>
          </a:p>
        </p:txBody>
      </p:sp>
      <p:sp>
        <p:nvSpPr>
          <p:cNvPr id="14"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1773887840"/>
      </p:ext>
    </p:extLst>
  </p:cSld>
  <p:clrMapOvr>
    <a:masterClrMapping/>
  </p:clrMapOvr>
  <p:extLst>
    <p:ext uri="{DCECCB84-F9BA-43D5-87BE-67443E8EF086}">
      <p15:sldGuideLst xmlns:p15="http://schemas.microsoft.com/office/powerpoint/2012/main">
        <p15:guide id="1" orient="horz" pos="936">
          <p15:clr>
            <a:srgbClr val="FBAE40"/>
          </p15:clr>
        </p15:guide>
        <p15:guide id="2" pos="320">
          <p15:clr>
            <a:srgbClr val="FBAE40"/>
          </p15:clr>
        </p15:guide>
        <p15:guide id="3" pos="3720">
          <p15:clr>
            <a:srgbClr val="FBAE40"/>
          </p15:clr>
        </p15:guide>
        <p15:guide id="4"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94251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783772" y="2194504"/>
            <a:ext cx="6780511"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p:txBody>
      </p:sp>
      <p:sp>
        <p:nvSpPr>
          <p:cNvPr id="10" name="Rectangle 9"/>
          <p:cNvSpPr/>
          <p:nvPr userDrawn="1"/>
        </p:nvSpPr>
        <p:spPr>
          <a:xfrm>
            <a:off x="7975635" y="792481"/>
            <a:ext cx="3747632" cy="5669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ent Placeholder 15"/>
          <p:cNvSpPr>
            <a:spLocks noGrp="1"/>
          </p:cNvSpPr>
          <p:nvPr>
            <p:ph sz="quarter" idx="12" hasCustomPrompt="1"/>
          </p:nvPr>
        </p:nvSpPr>
        <p:spPr>
          <a:xfrm>
            <a:off x="783508" y="1767277"/>
            <a:ext cx="5797551" cy="64135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1" name="Content Placeholder 13"/>
          <p:cNvSpPr>
            <a:spLocks noGrp="1"/>
          </p:cNvSpPr>
          <p:nvPr>
            <p:ph sz="quarter" idx="13" hasCustomPrompt="1"/>
          </p:nvPr>
        </p:nvSpPr>
        <p:spPr>
          <a:xfrm>
            <a:off x="783169" y="844550"/>
            <a:ext cx="6933289" cy="775906"/>
          </a:xfrm>
        </p:spPr>
        <p:txBody>
          <a:bodyPr>
            <a:normAutofit/>
          </a:bodyPr>
          <a:lstStyle>
            <a:lvl1pPr marL="0" indent="0">
              <a:buFontTx/>
              <a:buNone/>
              <a:defRPr sz="2800" b="0" baseline="0">
                <a:solidFill>
                  <a:schemeClr val="accent1"/>
                </a:solidFill>
                <a:latin typeface="+mn-lt"/>
              </a:defRPr>
            </a:lvl1pPr>
          </a:lstStyle>
          <a:p>
            <a:pPr lvl="0"/>
            <a:r>
              <a:rPr lang="en-US" dirty="0"/>
              <a:t>Page with Box</a:t>
            </a:r>
          </a:p>
        </p:txBody>
      </p:sp>
      <p:sp>
        <p:nvSpPr>
          <p:cNvPr id="13" name="Content Placeholder 2"/>
          <p:cNvSpPr>
            <a:spLocks noGrp="1"/>
          </p:cNvSpPr>
          <p:nvPr>
            <p:ph sz="quarter" idx="4294967295"/>
          </p:nvPr>
        </p:nvSpPr>
        <p:spPr>
          <a:xfrm>
            <a:off x="8127809" y="884854"/>
            <a:ext cx="3432595" cy="6707529"/>
          </a:xfrm>
        </p:spPr>
        <p:txBody>
          <a:bodyPr/>
          <a:lstStyle>
            <a:lvl1pPr>
              <a:lnSpc>
                <a:spcPct val="100000"/>
              </a:lnSpc>
              <a:spcBef>
                <a:spcPts val="0"/>
              </a:spcBef>
              <a:buClrTx/>
              <a:buFont typeface="Arial" charset="0"/>
              <a:buChar char="•"/>
              <a:defRPr>
                <a:latin typeface="+mj-l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bg1"/>
                </a:solidFill>
              </a:rPr>
              <a:t>Box title goes here.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R="0" lvl="0" defTabSz="914400" eaLnBrk="1" fontAlgn="auto" latinLnBrk="0" hangingPunct="1">
              <a:lnSpc>
                <a:spcPct val="100000"/>
              </a:lnSpc>
              <a:spcBef>
                <a:spcPts val="0"/>
              </a:spcBef>
              <a:spcAft>
                <a:spcPts val="0"/>
              </a:spcAft>
              <a:buClrTx/>
              <a:buSzTx/>
              <a:buFont typeface="Arial" charset="0"/>
              <a:buChar char="•"/>
              <a:tabLst/>
              <a:defRPr/>
            </a:pPr>
            <a:r>
              <a:rPr lang="en-US" sz="1600" dirty="0">
                <a:solidFill>
                  <a:schemeClr val="bg1"/>
                </a:solidFill>
              </a:rPr>
              <a:t>Text for box</a:t>
            </a:r>
          </a:p>
          <a:p>
            <a:pPr>
              <a:lnSpc>
                <a:spcPct val="100000"/>
              </a:lnSpc>
              <a:spcBef>
                <a:spcPts val="0"/>
              </a:spcBef>
              <a:buClrTx/>
              <a:buFont typeface="Arial" charset="0"/>
              <a:buChar char="•"/>
              <a:defRPr/>
            </a:pPr>
            <a:r>
              <a:rPr lang="en-US" sz="1600" dirty="0">
                <a:solidFill>
                  <a:schemeClr val="bg1"/>
                </a:solidFill>
              </a:rPr>
              <a:t>Text for box</a:t>
            </a:r>
          </a:p>
          <a:p>
            <a:pPr>
              <a:lnSpc>
                <a:spcPct val="100000"/>
              </a:lnSpc>
              <a:spcBef>
                <a:spcPts val="0"/>
              </a:spcBef>
              <a:buClrTx/>
              <a:buFont typeface="Arial" charset="0"/>
              <a:buChar char="•"/>
              <a:defRPr/>
            </a:pPr>
            <a:r>
              <a:rPr lang="en-US" sz="1600" dirty="0">
                <a:solidFill>
                  <a:schemeClr val="bg1"/>
                </a:solidFill>
              </a:rPr>
              <a:t>Text for box</a:t>
            </a:r>
          </a:p>
          <a:p>
            <a:pPr>
              <a:lnSpc>
                <a:spcPct val="100000"/>
              </a:lnSpc>
              <a:spcBef>
                <a:spcPts val="0"/>
              </a:spcBef>
              <a:buClrTx/>
              <a:buFont typeface="Arial" charset="0"/>
              <a:buChar char="•"/>
              <a:defRPr/>
            </a:pPr>
            <a:r>
              <a:rPr lang="en-US" sz="1600" dirty="0">
                <a:solidFill>
                  <a:schemeClr val="bg1"/>
                </a:solidFill>
              </a:rPr>
              <a:t>Text for box</a:t>
            </a:r>
          </a:p>
          <a:p>
            <a:pPr>
              <a:lnSpc>
                <a:spcPct val="100000"/>
              </a:lnSpc>
              <a:spcBef>
                <a:spcPts val="0"/>
              </a:spcBef>
              <a:buClrTx/>
              <a:buFont typeface="Arial" charset="0"/>
              <a:buChar char="•"/>
              <a:defRPr/>
            </a:pPr>
            <a:r>
              <a:rPr lang="en-US" sz="1600" dirty="0">
                <a:solidFill>
                  <a:schemeClr val="bg1"/>
                </a:solidFill>
              </a:rPr>
              <a:t>Text for box</a:t>
            </a:r>
          </a:p>
          <a:p>
            <a:pPr>
              <a:lnSpc>
                <a:spcPct val="100000"/>
              </a:lnSpc>
              <a:spcBef>
                <a:spcPts val="0"/>
              </a:spcBef>
              <a:buClrTx/>
              <a:buFont typeface="Arial" charset="0"/>
              <a:buChar char="•"/>
              <a:defRPr/>
            </a:pPr>
            <a:r>
              <a:rPr lang="en-US" sz="1600" dirty="0">
                <a:solidFill>
                  <a:schemeClr val="bg1"/>
                </a:solidFill>
              </a:rPr>
              <a:t>Text for box</a:t>
            </a:r>
          </a:p>
          <a:p>
            <a:pPr marL="0" marR="0" lvl="0" indent="0" defTabSz="91440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p:txBody>
      </p:sp>
      <p:pic>
        <p:nvPicPr>
          <p:cNvPr id="12" name="Picture 11">
            <a:extLst>
              <a:ext uri="{FF2B5EF4-FFF2-40B4-BE49-F238E27FC236}">
                <a16:creationId xmlns:a16="http://schemas.microsoft.com/office/drawing/2014/main" id="{88A2E506-CE49-D044-9482-2119D79553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8442" y="5750351"/>
            <a:ext cx="3307927" cy="711409"/>
          </a:xfrm>
          <a:prstGeom prst="rect">
            <a:avLst/>
          </a:prstGeom>
        </p:spPr>
      </p:pic>
      <p:sp>
        <p:nvSpPr>
          <p:cNvPr id="14" name="Rectangle 13">
            <a:extLst>
              <a:ext uri="{FF2B5EF4-FFF2-40B4-BE49-F238E27FC236}">
                <a16:creationId xmlns:a16="http://schemas.microsoft.com/office/drawing/2014/main" id="{9D2E32B5-1B8C-C242-99FD-A847A77538D5}"/>
              </a:ext>
            </a:extLst>
          </p:cNvPr>
          <p:cNvSpPr/>
          <p:nvPr userDrawn="1"/>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A675F7D3-1590-C245-A3A5-CA7A11BEDC88}"/>
              </a:ext>
            </a:extLst>
          </p:cNvPr>
          <p:cNvSpPr/>
          <p:nvPr userDrawn="1"/>
        </p:nvSpPr>
        <p:spPr>
          <a:xfrm>
            <a:off x="-3" y="396243"/>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16528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3774" y="2165008"/>
            <a:ext cx="10515600" cy="4052296"/>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18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18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Driving innovation, health and value for organizations and communities across the country</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To be a recognized force in leading constructive and collaborative change that enables higher value in the healthcare marketplace</a:t>
            </a:r>
          </a:p>
        </p:txBody>
      </p:sp>
      <p:sp>
        <p:nvSpPr>
          <p:cNvPr id="14" name="Content Placeholder 13"/>
          <p:cNvSpPr>
            <a:spLocks noGrp="1"/>
          </p:cNvSpPr>
          <p:nvPr>
            <p:ph sz="quarter" idx="13" hasCustomPrompt="1"/>
          </p:nvPr>
        </p:nvSpPr>
        <p:spPr>
          <a:xfrm>
            <a:off x="783166" y="844550"/>
            <a:ext cx="10515600" cy="776288"/>
          </a:xfrm>
        </p:spPr>
        <p:txBody>
          <a:bodyPr>
            <a:normAutofit/>
          </a:bodyPr>
          <a:lstStyle>
            <a:lvl1pPr marL="0" indent="0">
              <a:buFontTx/>
              <a:buNone/>
              <a:defRPr sz="3200" b="0" baseline="0">
                <a:solidFill>
                  <a:srgbClr val="002060"/>
                </a:solidFill>
              </a:defRPr>
            </a:lvl1pPr>
          </a:lstStyle>
          <a:p>
            <a:pPr lvl="0"/>
            <a:r>
              <a:rPr lang="en-US" dirty="0"/>
              <a:t>Page One Header — Calibri 32</a:t>
            </a:r>
          </a:p>
        </p:txBody>
      </p:sp>
      <p:sp>
        <p:nvSpPr>
          <p:cNvPr id="8" name="Rectangle 7">
            <a:extLst>
              <a:ext uri="{FF2B5EF4-FFF2-40B4-BE49-F238E27FC236}">
                <a16:creationId xmlns:a16="http://schemas.microsoft.com/office/drawing/2014/main" id="{CF149B8D-B0E4-1D49-9076-0C008DF6DA46}"/>
              </a:ext>
            </a:extLst>
          </p:cNvPr>
          <p:cNvSpPr/>
          <p:nvPr/>
        </p:nvSpPr>
        <p:spPr>
          <a:xfrm>
            <a:off x="1"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C7386C6-C382-6C43-9B6F-A9C01445056A}"/>
              </a:ext>
            </a:extLst>
          </p:cNvPr>
          <p:cNvSpPr/>
          <p:nvPr/>
        </p:nvSpPr>
        <p:spPr>
          <a:xfrm>
            <a:off x="-3" y="396243"/>
            <a:ext cx="12192000" cy="92371"/>
          </a:xfrm>
          <a:prstGeom prst="rect">
            <a:avLst/>
          </a:prstGeom>
          <a:solidFill>
            <a:srgbClr val="008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9861321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4000">
                <a:solidFill>
                  <a:srgbClr val="FAAF3B"/>
                </a:solidFill>
                <a:latin typeface="Coolvetica Rg" panose="020B0603030602020004"/>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solidFill>
                  <a:srgbClr val="005196"/>
                </a:solidFill>
                <a:latin typeface="Coolvetica Rg" panose="020B0603030602020004"/>
              </a:defRPr>
            </a:lvl1pPr>
            <a:lvl2pPr>
              <a:defRPr>
                <a:solidFill>
                  <a:srgbClr val="005196"/>
                </a:solidFill>
                <a:latin typeface="Coolvetica Rg" panose="020B0603030602020004"/>
              </a:defRPr>
            </a:lvl2pPr>
            <a:lvl3pPr>
              <a:defRPr>
                <a:solidFill>
                  <a:srgbClr val="005196"/>
                </a:solidFill>
                <a:latin typeface="Coolvetica Rg" panose="020B0603030602020004"/>
              </a:defRPr>
            </a:lvl3pPr>
            <a:lvl4pPr>
              <a:defRPr>
                <a:solidFill>
                  <a:srgbClr val="005196"/>
                </a:solidFill>
                <a:latin typeface="Coolvetica Rg" panose="020B0603030602020004"/>
              </a:defRPr>
            </a:lvl4pPr>
            <a:lvl5pPr>
              <a:defRPr>
                <a:solidFill>
                  <a:srgbClr val="005196"/>
                </a:solidFill>
                <a:latin typeface="Coolvetica Rg" panose="020B0603030602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solidFill>
                  <a:srgbClr val="005196"/>
                </a:solidFill>
                <a:latin typeface="Coolvetica Rg" panose="020B0603030602020004"/>
              </a:defRPr>
            </a:lvl1pPr>
            <a:lvl2pPr>
              <a:defRPr>
                <a:solidFill>
                  <a:srgbClr val="005196"/>
                </a:solidFill>
                <a:latin typeface="Coolvetica Rg" panose="020B0603030602020004"/>
              </a:defRPr>
            </a:lvl2pPr>
            <a:lvl3pPr>
              <a:defRPr>
                <a:solidFill>
                  <a:srgbClr val="005196"/>
                </a:solidFill>
                <a:latin typeface="Coolvetica Rg" panose="020B0603030602020004"/>
              </a:defRPr>
            </a:lvl3pPr>
            <a:lvl4pPr>
              <a:defRPr>
                <a:solidFill>
                  <a:srgbClr val="005196"/>
                </a:solidFill>
                <a:latin typeface="Coolvetica Rg" panose="020B0603030602020004"/>
              </a:defRPr>
            </a:lvl4pPr>
            <a:lvl5pPr>
              <a:defRPr>
                <a:solidFill>
                  <a:srgbClr val="005196"/>
                </a:solidFill>
                <a:latin typeface="Coolvetica Rg" panose="020B0603030602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sz="1200">
                <a:solidFill>
                  <a:srgbClr val="5C9FD3"/>
                </a:solidFill>
                <a:latin typeface="Coolvetica Rg" panose="020B0603030602020004"/>
              </a:defRPr>
            </a:lvl1pPr>
          </a:lstStyle>
          <a:p>
            <a:fld id="{0BA302E0-A56A-46E4-B8FD-FB2459CE9156}" type="datetimeFigureOut">
              <a:rPr lang="en-US" smtClean="0"/>
              <a:pPr/>
              <a:t>6/9/22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sz="1200">
                <a:solidFill>
                  <a:srgbClr val="5C9FD3"/>
                </a:solidFill>
                <a:latin typeface="Coolvetica Rg" panose="020B0603030602020004"/>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sz="1200">
                <a:solidFill>
                  <a:srgbClr val="5C9FD3"/>
                </a:solidFill>
                <a:latin typeface="Coolvetica Rg" panose="020B0603030602020004"/>
              </a:defRPr>
            </a:lvl1pPr>
          </a:lstStyle>
          <a:p>
            <a:fld id="{B2FE9B60-6007-4358-92C5-822B27159085}" type="slidenum">
              <a:rPr lang="en-US" smtClean="0"/>
              <a:pPr/>
              <a:t>‹#›</a:t>
            </a:fld>
            <a:endParaRPr lang="en-US"/>
          </a:p>
        </p:txBody>
      </p:sp>
    </p:spTree>
    <p:extLst>
      <p:ext uri="{BB962C8B-B14F-4D97-AF65-F5344CB8AC3E}">
        <p14:creationId xmlns:p14="http://schemas.microsoft.com/office/powerpoint/2010/main" val="16259808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3774" y="2165008"/>
            <a:ext cx="10515600" cy="4052296"/>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18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18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Driving innovation, health and value for organizations and communities across the country</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To be a recognized force in leading constructive and collaborative change that enables higher value in the healthcare marketplace</a:t>
            </a:r>
          </a:p>
        </p:txBody>
      </p:sp>
      <p:sp>
        <p:nvSpPr>
          <p:cNvPr id="14" name="Content Placeholder 13"/>
          <p:cNvSpPr>
            <a:spLocks noGrp="1"/>
          </p:cNvSpPr>
          <p:nvPr>
            <p:ph sz="quarter" idx="13" hasCustomPrompt="1"/>
          </p:nvPr>
        </p:nvSpPr>
        <p:spPr>
          <a:xfrm>
            <a:off x="783166" y="844550"/>
            <a:ext cx="10515600" cy="776288"/>
          </a:xfrm>
        </p:spPr>
        <p:txBody>
          <a:bodyPr>
            <a:normAutofit/>
          </a:bodyPr>
          <a:lstStyle>
            <a:lvl1pPr marL="0" indent="0">
              <a:buFontTx/>
              <a:buNone/>
              <a:defRPr sz="3200" b="0" baseline="0">
                <a:solidFill>
                  <a:srgbClr val="002060"/>
                </a:solidFill>
              </a:defRPr>
            </a:lvl1pPr>
          </a:lstStyle>
          <a:p>
            <a:pPr lvl="0"/>
            <a:r>
              <a:rPr lang="en-US" dirty="0"/>
              <a:t>Page One Header — Calibri 32</a:t>
            </a:r>
          </a:p>
        </p:txBody>
      </p:sp>
      <p:sp>
        <p:nvSpPr>
          <p:cNvPr id="8" name="Rectangle 7">
            <a:extLst>
              <a:ext uri="{FF2B5EF4-FFF2-40B4-BE49-F238E27FC236}">
                <a16:creationId xmlns:a16="http://schemas.microsoft.com/office/drawing/2014/main" id="{CF149B8D-B0E4-1D49-9076-0C008DF6DA46}"/>
              </a:ext>
            </a:extLst>
          </p:cNvPr>
          <p:cNvSpPr/>
          <p:nvPr/>
        </p:nvSpPr>
        <p:spPr>
          <a:xfrm>
            <a:off x="1"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C7386C6-C382-6C43-9B6F-A9C01445056A}"/>
              </a:ext>
            </a:extLst>
          </p:cNvPr>
          <p:cNvSpPr/>
          <p:nvPr/>
        </p:nvSpPr>
        <p:spPr>
          <a:xfrm>
            <a:off x="-3" y="396243"/>
            <a:ext cx="12192000" cy="92371"/>
          </a:xfrm>
          <a:prstGeom prst="rect">
            <a:avLst/>
          </a:prstGeom>
          <a:solidFill>
            <a:srgbClr val="008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80679909"/>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DDBB-BE9E-C947-BBA0-790A31B038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2D70F-32DA-1640-940D-98C9F029B8A8}"/>
              </a:ext>
            </a:extLst>
          </p:cNvPr>
          <p:cNvSpPr>
            <a:spLocks noGrp="1"/>
          </p:cNvSpPr>
          <p:nvPr>
            <p:ph type="dt" sz="half" idx="10"/>
          </p:nvPr>
        </p:nvSpPr>
        <p:spPr/>
        <p:txBody>
          <a:bodyPr/>
          <a:lstStyle/>
          <a:p>
            <a:fld id="{B6033C99-4B3B-2544-B3D1-9119A9C545B6}" type="datetime1">
              <a:rPr lang="en-US" smtClean="0"/>
              <a:t>6/9/22</a:t>
            </a:fld>
            <a:endParaRPr lang="en-US"/>
          </a:p>
        </p:txBody>
      </p:sp>
      <p:sp>
        <p:nvSpPr>
          <p:cNvPr id="4" name="Footer Placeholder 3">
            <a:extLst>
              <a:ext uri="{FF2B5EF4-FFF2-40B4-BE49-F238E27FC236}">
                <a16:creationId xmlns:a16="http://schemas.microsoft.com/office/drawing/2014/main" id="{126F6FDF-2C8C-E04E-8140-AB30F85BE775}"/>
              </a:ext>
            </a:extLst>
          </p:cNvPr>
          <p:cNvSpPr>
            <a:spLocks noGrp="1"/>
          </p:cNvSpPr>
          <p:nvPr>
            <p:ph type="ftr" sz="quarter" idx="11"/>
          </p:nvPr>
        </p:nvSpPr>
        <p:spPr/>
        <p:txBody>
          <a:bodyPr/>
          <a:lstStyle/>
          <a:p>
            <a:r>
              <a:rPr lang="en-US"/>
              <a:t>Preliminary findings, please do not cite or distribute</a:t>
            </a:r>
          </a:p>
        </p:txBody>
      </p:sp>
      <p:sp>
        <p:nvSpPr>
          <p:cNvPr id="5" name="Slide Number Placeholder 4">
            <a:extLst>
              <a:ext uri="{FF2B5EF4-FFF2-40B4-BE49-F238E27FC236}">
                <a16:creationId xmlns:a16="http://schemas.microsoft.com/office/drawing/2014/main" id="{79BBFC20-16AB-6041-9B8F-CB7FD8EB4A91}"/>
              </a:ext>
            </a:extLst>
          </p:cNvPr>
          <p:cNvSpPr>
            <a:spLocks noGrp="1"/>
          </p:cNvSpPr>
          <p:nvPr>
            <p:ph type="sldNum" sz="quarter" idx="12"/>
          </p:nvPr>
        </p:nvSpPr>
        <p:spPr/>
        <p:txBody>
          <a:bodyPr/>
          <a:lstStyle/>
          <a:p>
            <a:fld id="{BC5A90CC-AD8B-0449-AA0D-FC3A6C80A4EB}" type="slidenum">
              <a:rPr lang="en-US" smtClean="0"/>
              <a:t>‹#›</a:t>
            </a:fld>
            <a:endParaRPr lang="en-US"/>
          </a:p>
        </p:txBody>
      </p:sp>
    </p:spTree>
    <p:extLst>
      <p:ext uri="{BB962C8B-B14F-4D97-AF65-F5344CB8AC3E}">
        <p14:creationId xmlns:p14="http://schemas.microsoft.com/office/powerpoint/2010/main" val="1579713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04437-F97F-754A-9EE2-A2080C047E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61CC9F-26B2-9D42-9BF8-72C0629C4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B7CAE-234B-5348-88C4-68F9811A09FD}"/>
              </a:ext>
            </a:extLst>
          </p:cNvPr>
          <p:cNvSpPr>
            <a:spLocks noGrp="1"/>
          </p:cNvSpPr>
          <p:nvPr>
            <p:ph type="dt" sz="half" idx="10"/>
          </p:nvPr>
        </p:nvSpPr>
        <p:spPr/>
        <p:txBody>
          <a:bodyPr/>
          <a:lstStyle/>
          <a:p>
            <a:fld id="{416DB87E-EDD2-034A-90B5-4D6340C8E2AB}" type="datetime1">
              <a:rPr lang="en-US" smtClean="0"/>
              <a:t>6/9/22</a:t>
            </a:fld>
            <a:endParaRPr lang="en-US"/>
          </a:p>
        </p:txBody>
      </p:sp>
      <p:sp>
        <p:nvSpPr>
          <p:cNvPr id="5" name="Footer Placeholder 4">
            <a:extLst>
              <a:ext uri="{FF2B5EF4-FFF2-40B4-BE49-F238E27FC236}">
                <a16:creationId xmlns:a16="http://schemas.microsoft.com/office/drawing/2014/main" id="{02E1FD8E-DDCB-F54F-B0FA-9B9E2C69D82A}"/>
              </a:ext>
            </a:extLst>
          </p:cNvPr>
          <p:cNvSpPr>
            <a:spLocks noGrp="1"/>
          </p:cNvSpPr>
          <p:nvPr>
            <p:ph type="ftr" sz="quarter" idx="11"/>
          </p:nvPr>
        </p:nvSpPr>
        <p:spPr/>
        <p:txBody>
          <a:bodyPr/>
          <a:lstStyle/>
          <a:p>
            <a:r>
              <a:rPr lang="en-US"/>
              <a:t>Preliminary findings, please do not cite or distribute</a:t>
            </a:r>
          </a:p>
        </p:txBody>
      </p:sp>
      <p:sp>
        <p:nvSpPr>
          <p:cNvPr id="6" name="Slide Number Placeholder 5">
            <a:extLst>
              <a:ext uri="{FF2B5EF4-FFF2-40B4-BE49-F238E27FC236}">
                <a16:creationId xmlns:a16="http://schemas.microsoft.com/office/drawing/2014/main" id="{224FE224-C0FF-E849-AD36-CD816F2E8CD7}"/>
              </a:ext>
            </a:extLst>
          </p:cNvPr>
          <p:cNvSpPr>
            <a:spLocks noGrp="1"/>
          </p:cNvSpPr>
          <p:nvPr>
            <p:ph type="sldNum" sz="quarter" idx="12"/>
          </p:nvPr>
        </p:nvSpPr>
        <p:spPr/>
        <p:txBody>
          <a:bodyPr/>
          <a:lstStyle/>
          <a:p>
            <a:fld id="{BC5A90CC-AD8B-0449-AA0D-FC3A6C80A4EB}" type="slidenum">
              <a:rPr lang="en-US" smtClean="0"/>
              <a:t>‹#›</a:t>
            </a:fld>
            <a:endParaRPr lang="en-US"/>
          </a:p>
        </p:txBody>
      </p:sp>
    </p:spTree>
    <p:extLst>
      <p:ext uri="{BB962C8B-B14F-4D97-AF65-F5344CB8AC3E}">
        <p14:creationId xmlns:p14="http://schemas.microsoft.com/office/powerpoint/2010/main" val="3635417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364011-410D-6A4B-B346-0DAEC200EF9B}"/>
              </a:ext>
            </a:extLst>
          </p:cNvPr>
          <p:cNvSpPr>
            <a:spLocks noGrp="1"/>
          </p:cNvSpPr>
          <p:nvPr>
            <p:ph type="dt" sz="half" idx="10"/>
          </p:nvPr>
        </p:nvSpPr>
        <p:spPr/>
        <p:txBody>
          <a:bodyPr/>
          <a:lstStyle/>
          <a:p>
            <a:fld id="{1480880D-4502-4D4E-A92D-66533C8B066E}" type="datetime1">
              <a:rPr lang="en-US" smtClean="0"/>
              <a:t>6/9/22</a:t>
            </a:fld>
            <a:endParaRPr lang="en-US"/>
          </a:p>
        </p:txBody>
      </p:sp>
      <p:sp>
        <p:nvSpPr>
          <p:cNvPr id="3" name="Footer Placeholder 2">
            <a:extLst>
              <a:ext uri="{FF2B5EF4-FFF2-40B4-BE49-F238E27FC236}">
                <a16:creationId xmlns:a16="http://schemas.microsoft.com/office/drawing/2014/main" id="{17CAF363-A158-7441-A73B-4FB7290D99FF}"/>
              </a:ext>
            </a:extLst>
          </p:cNvPr>
          <p:cNvSpPr>
            <a:spLocks noGrp="1"/>
          </p:cNvSpPr>
          <p:nvPr>
            <p:ph type="ftr" sz="quarter" idx="11"/>
          </p:nvPr>
        </p:nvSpPr>
        <p:spPr/>
        <p:txBody>
          <a:bodyPr/>
          <a:lstStyle/>
          <a:p>
            <a:r>
              <a:rPr lang="en-US"/>
              <a:t>Preliminary findings, please do not cite or distribute</a:t>
            </a:r>
          </a:p>
        </p:txBody>
      </p:sp>
      <p:sp>
        <p:nvSpPr>
          <p:cNvPr id="4" name="Slide Number Placeholder 3">
            <a:extLst>
              <a:ext uri="{FF2B5EF4-FFF2-40B4-BE49-F238E27FC236}">
                <a16:creationId xmlns:a16="http://schemas.microsoft.com/office/drawing/2014/main" id="{FD84F795-1C7B-AC48-A0B2-67503937FF04}"/>
              </a:ext>
            </a:extLst>
          </p:cNvPr>
          <p:cNvSpPr>
            <a:spLocks noGrp="1"/>
          </p:cNvSpPr>
          <p:nvPr>
            <p:ph type="sldNum" sz="quarter" idx="12"/>
          </p:nvPr>
        </p:nvSpPr>
        <p:spPr/>
        <p:txBody>
          <a:bodyPr/>
          <a:lstStyle/>
          <a:p>
            <a:fld id="{BC5A90CC-AD8B-0449-AA0D-FC3A6C80A4EB}" type="slidenum">
              <a:rPr lang="en-US" smtClean="0"/>
              <a:t>‹#›</a:t>
            </a:fld>
            <a:endParaRPr lang="en-US"/>
          </a:p>
        </p:txBody>
      </p:sp>
    </p:spTree>
    <p:extLst>
      <p:ext uri="{BB962C8B-B14F-4D97-AF65-F5344CB8AC3E}">
        <p14:creationId xmlns:p14="http://schemas.microsoft.com/office/powerpoint/2010/main" val="3753703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F8136-AD0F-B846-BF60-A191A85CAD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4979CA-E65B-8744-A995-B32123EE4D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A30E9B-45A0-6D4D-A9AB-7081EA451993}"/>
              </a:ext>
            </a:extLst>
          </p:cNvPr>
          <p:cNvSpPr>
            <a:spLocks noGrp="1"/>
          </p:cNvSpPr>
          <p:nvPr>
            <p:ph type="dt" sz="half" idx="10"/>
          </p:nvPr>
        </p:nvSpPr>
        <p:spPr/>
        <p:txBody>
          <a:bodyPr/>
          <a:lstStyle/>
          <a:p>
            <a:fld id="{459BD2F0-4A15-ED48-A572-0DBE21A9A07F}" type="datetime1">
              <a:rPr lang="en-US" smtClean="0"/>
              <a:t>6/9/22</a:t>
            </a:fld>
            <a:endParaRPr lang="en-US"/>
          </a:p>
        </p:txBody>
      </p:sp>
      <p:sp>
        <p:nvSpPr>
          <p:cNvPr id="5" name="Footer Placeholder 4">
            <a:extLst>
              <a:ext uri="{FF2B5EF4-FFF2-40B4-BE49-F238E27FC236}">
                <a16:creationId xmlns:a16="http://schemas.microsoft.com/office/drawing/2014/main" id="{AABC252A-FD8F-CC48-AFCF-ACF86FEFDE6E}"/>
              </a:ext>
            </a:extLst>
          </p:cNvPr>
          <p:cNvSpPr>
            <a:spLocks noGrp="1"/>
          </p:cNvSpPr>
          <p:nvPr>
            <p:ph type="ftr" sz="quarter" idx="11"/>
          </p:nvPr>
        </p:nvSpPr>
        <p:spPr/>
        <p:txBody>
          <a:bodyPr/>
          <a:lstStyle/>
          <a:p>
            <a:r>
              <a:rPr lang="en-US"/>
              <a:t>Preliminary findings, please do not cite or distribute</a:t>
            </a:r>
          </a:p>
        </p:txBody>
      </p:sp>
      <p:sp>
        <p:nvSpPr>
          <p:cNvPr id="6" name="Slide Number Placeholder 5">
            <a:extLst>
              <a:ext uri="{FF2B5EF4-FFF2-40B4-BE49-F238E27FC236}">
                <a16:creationId xmlns:a16="http://schemas.microsoft.com/office/drawing/2014/main" id="{B1C0083F-C387-0144-9E49-09DE75C37D02}"/>
              </a:ext>
            </a:extLst>
          </p:cNvPr>
          <p:cNvSpPr>
            <a:spLocks noGrp="1"/>
          </p:cNvSpPr>
          <p:nvPr>
            <p:ph type="sldNum" sz="quarter" idx="12"/>
          </p:nvPr>
        </p:nvSpPr>
        <p:spPr/>
        <p:txBody>
          <a:bodyPr/>
          <a:lstStyle/>
          <a:p>
            <a:fld id="{BC5A90CC-AD8B-0449-AA0D-FC3A6C80A4EB}" type="slidenum">
              <a:rPr lang="en-US" smtClean="0"/>
              <a:t>‹#›</a:t>
            </a:fld>
            <a:endParaRPr lang="en-US"/>
          </a:p>
        </p:txBody>
      </p:sp>
    </p:spTree>
    <p:extLst>
      <p:ext uri="{BB962C8B-B14F-4D97-AF65-F5344CB8AC3E}">
        <p14:creationId xmlns:p14="http://schemas.microsoft.com/office/powerpoint/2010/main" val="2944396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783772" y="2194504"/>
            <a:ext cx="6780511"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p:txBody>
      </p:sp>
      <p:sp>
        <p:nvSpPr>
          <p:cNvPr id="10" name="Rectangle 9"/>
          <p:cNvSpPr/>
          <p:nvPr/>
        </p:nvSpPr>
        <p:spPr>
          <a:xfrm>
            <a:off x="7975635" y="792481"/>
            <a:ext cx="3747632" cy="56692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Content Placeholder 15"/>
          <p:cNvSpPr>
            <a:spLocks noGrp="1"/>
          </p:cNvSpPr>
          <p:nvPr>
            <p:ph sz="quarter" idx="12" hasCustomPrompt="1"/>
          </p:nvPr>
        </p:nvSpPr>
        <p:spPr>
          <a:xfrm>
            <a:off x="783508" y="1767277"/>
            <a:ext cx="5797551" cy="64135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1" name="Content Placeholder 13"/>
          <p:cNvSpPr>
            <a:spLocks noGrp="1"/>
          </p:cNvSpPr>
          <p:nvPr>
            <p:ph sz="quarter" idx="13" hasCustomPrompt="1"/>
          </p:nvPr>
        </p:nvSpPr>
        <p:spPr>
          <a:xfrm>
            <a:off x="783168" y="844550"/>
            <a:ext cx="6933289" cy="775906"/>
          </a:xfrm>
        </p:spPr>
        <p:txBody>
          <a:bodyPr>
            <a:normAutofit/>
          </a:bodyPr>
          <a:lstStyle>
            <a:lvl1pPr marL="0" indent="0">
              <a:buFontTx/>
              <a:buNone/>
              <a:defRPr sz="2800" b="0" baseline="0">
                <a:solidFill>
                  <a:schemeClr val="accent1"/>
                </a:solidFill>
                <a:latin typeface="+mn-lt"/>
              </a:defRPr>
            </a:lvl1pPr>
          </a:lstStyle>
          <a:p>
            <a:pPr lvl="0"/>
            <a:r>
              <a:rPr lang="en-US" dirty="0"/>
              <a:t>Page with Box</a:t>
            </a:r>
          </a:p>
        </p:txBody>
      </p:sp>
      <p:sp>
        <p:nvSpPr>
          <p:cNvPr id="13" name="Content Placeholder 2"/>
          <p:cNvSpPr>
            <a:spLocks noGrp="1"/>
          </p:cNvSpPr>
          <p:nvPr>
            <p:ph sz="quarter" idx="4294967295"/>
          </p:nvPr>
        </p:nvSpPr>
        <p:spPr>
          <a:xfrm>
            <a:off x="8127808" y="884852"/>
            <a:ext cx="3432595" cy="6707529"/>
          </a:xfrm>
        </p:spPr>
        <p:txBody>
          <a:bodyPr/>
          <a:lstStyle>
            <a:lvl1pPr>
              <a:defRPr>
                <a:latin typeface="+mj-lt"/>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Click to edit Master text styles</a:t>
            </a:r>
          </a:p>
          <a:p>
            <a:pPr marL="0" marR="0" lvl="1"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Second level</a:t>
            </a:r>
          </a:p>
          <a:p>
            <a:pPr marL="0" marR="0" lvl="2"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Third level</a:t>
            </a:r>
          </a:p>
          <a:p>
            <a:pPr marL="0" marR="0" lvl="3"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Fourth level</a:t>
            </a:r>
          </a:p>
          <a:p>
            <a:pPr marL="0" marR="0" lvl="4" indent="0" defTabSz="914400" eaLnBrk="1" fontAlgn="auto" latinLnBrk="0" hangingPunct="1">
              <a:lnSpc>
                <a:spcPct val="100000"/>
              </a:lnSpc>
              <a:spcBef>
                <a:spcPts val="0"/>
              </a:spcBef>
              <a:spcAft>
                <a:spcPts val="0"/>
              </a:spcAft>
              <a:buClrTx/>
              <a:buSzTx/>
              <a:buFontTx/>
              <a:buNone/>
              <a:tabLst/>
              <a:defRPr/>
            </a:pPr>
            <a:r>
              <a:rPr lang="en-US">
                <a:solidFill>
                  <a:schemeClr val="bg1"/>
                </a:solidFill>
              </a:rPr>
              <a:t>Fifth level</a:t>
            </a:r>
            <a:endParaRPr lang="en-US" sz="1600" dirty="0">
              <a:solidFill>
                <a:schemeClr val="bg1"/>
              </a:solidFill>
            </a:endParaRPr>
          </a:p>
        </p:txBody>
      </p:sp>
      <p:sp>
        <p:nvSpPr>
          <p:cNvPr id="14" name="Rectangle 13">
            <a:extLst>
              <a:ext uri="{FF2B5EF4-FFF2-40B4-BE49-F238E27FC236}">
                <a16:creationId xmlns:a16="http://schemas.microsoft.com/office/drawing/2014/main" id="{9D2E32B5-1B8C-C242-99FD-A847A77538D5}"/>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675F7D3-1590-C245-A3A5-CA7A11BEDC88}"/>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descr="A picture containing text&#10;&#10;Description automatically generated">
            <a:extLst>
              <a:ext uri="{FF2B5EF4-FFF2-40B4-BE49-F238E27FC236}">
                <a16:creationId xmlns:a16="http://schemas.microsoft.com/office/drawing/2014/main" id="{C89E3B6C-BA94-E54A-B3CF-86845AB8B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 y="5984814"/>
            <a:ext cx="2983769" cy="676647"/>
          </a:xfrm>
          <a:prstGeom prst="rect">
            <a:avLst/>
          </a:prstGeom>
        </p:spPr>
      </p:pic>
    </p:spTree>
    <p:extLst>
      <p:ext uri="{BB962C8B-B14F-4D97-AF65-F5344CB8AC3E}">
        <p14:creationId xmlns:p14="http://schemas.microsoft.com/office/powerpoint/2010/main" val="167960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843619" y="2676527"/>
            <a:ext cx="1847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2400"/>
          </a:p>
        </p:txBody>
      </p:sp>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10"/>
          </p:nvPr>
        </p:nvSpPr>
        <p:spPr>
          <a:xfrm>
            <a:off x="11176000" y="6400800"/>
            <a:ext cx="711200" cy="228600"/>
          </a:xfrm>
          <a:prstGeom prst="rect">
            <a:avLst/>
          </a:prstGeom>
          <a:extLst>
            <a:ext uri="{FAA26D3D-D897-4be2-8F04-BA451C77F1D7}">
              <ma14:placeholderFlag xmlns="" xmlns:ma14="http://schemas.microsoft.com/office/mac/drawingml/2011/main" val="1"/>
            </a:ext>
          </a:extLst>
        </p:spPr>
        <p:txBody>
          <a:bodyPr/>
          <a:lstStyle>
            <a:lvl1pPr>
              <a:defRPr/>
            </a:lvl1pPr>
          </a:lstStyle>
          <a:p>
            <a:fld id="{6FA2B3E3-6456-4850-BD99-98521F0C7E10}" type="slidenum">
              <a:rPr lang="en-US" altLang="en-US"/>
              <a:pPr/>
              <a:t>‹#›</a:t>
            </a:fld>
            <a:endParaRPr lang="en-US" altLang="en-US"/>
          </a:p>
        </p:txBody>
      </p:sp>
      <p:sp>
        <p:nvSpPr>
          <p:cNvPr id="7" name="Date Placeholder 4"/>
          <p:cNvSpPr>
            <a:spLocks noGrp="1"/>
          </p:cNvSpPr>
          <p:nvPr>
            <p:ph type="dt" sz="half" idx="11"/>
          </p:nvPr>
        </p:nvSpPr>
        <p:spPr>
          <a:xfrm>
            <a:off x="304800" y="6356351"/>
            <a:ext cx="1828800" cy="365125"/>
          </a:xfrm>
        </p:spPr>
        <p:txBody>
          <a:bodyPr/>
          <a:lstStyle>
            <a:lvl1pPr>
              <a:defRPr/>
            </a:lvl1pPr>
          </a:lstStyle>
          <a:p>
            <a:fld id="{EBEF399E-0E87-462D-AEA7-56DF44D21DC5}" type="datetime4">
              <a:rPr lang="en-US" smtClean="0"/>
              <a:t>June 9, 2022</a:t>
            </a:fld>
            <a:endParaRPr lang="en-US"/>
          </a:p>
        </p:txBody>
      </p:sp>
      <p:sp>
        <p:nvSpPr>
          <p:cNvPr id="8"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19047405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3775" y="2165008"/>
            <a:ext cx="10515600"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Driving innovation, health and value for organizations and communities across the country</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To be a recognized force in leading constructive and collaborative change that enables higher value in the healthcare marketplace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626" y="5715000"/>
            <a:ext cx="3307927" cy="746760"/>
          </a:xfrm>
          <a:prstGeom prst="rect">
            <a:avLst/>
          </a:prstGeom>
        </p:spPr>
      </p:pic>
      <p:sp>
        <p:nvSpPr>
          <p:cNvPr id="21" name="Content Placeholder 20"/>
          <p:cNvSpPr>
            <a:spLocks noGrp="1"/>
          </p:cNvSpPr>
          <p:nvPr>
            <p:ph sz="quarter" idx="12" hasCustomPrompt="1"/>
          </p:nvPr>
        </p:nvSpPr>
        <p:spPr>
          <a:xfrm>
            <a:off x="783167" y="1720851"/>
            <a:ext cx="10515600" cy="4445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4" name="Content Placeholder 13"/>
          <p:cNvSpPr>
            <a:spLocks noGrp="1"/>
          </p:cNvSpPr>
          <p:nvPr>
            <p:ph sz="quarter" idx="13" hasCustomPrompt="1"/>
          </p:nvPr>
        </p:nvSpPr>
        <p:spPr>
          <a:xfrm>
            <a:off x="783167" y="844550"/>
            <a:ext cx="10515600" cy="776288"/>
          </a:xfrm>
        </p:spPr>
        <p:txBody>
          <a:bodyPr>
            <a:normAutofit/>
          </a:bodyPr>
          <a:lstStyle>
            <a:lvl1pPr marL="0" indent="0">
              <a:buFontTx/>
              <a:buNone/>
              <a:defRPr sz="3200" b="0" baseline="0">
                <a:solidFill>
                  <a:schemeClr val="bg2"/>
                </a:solidFill>
              </a:defRPr>
            </a:lvl1pPr>
          </a:lstStyle>
          <a:p>
            <a:pPr lvl="0"/>
            <a:r>
              <a:rPr lang="en-US" dirty="0"/>
              <a:t>Page One Header — Calibri 32</a:t>
            </a:r>
          </a:p>
        </p:txBody>
      </p:sp>
      <p:sp>
        <p:nvSpPr>
          <p:cNvPr id="8" name="Rectangle 7">
            <a:extLst>
              <a:ext uri="{FF2B5EF4-FFF2-40B4-BE49-F238E27FC236}">
                <a16:creationId xmlns:a16="http://schemas.microsoft.com/office/drawing/2014/main" id="{CF149B8D-B0E4-1D49-9076-0C008DF6DA46}"/>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C7386C6-C382-6C43-9B6F-A9C01445056A}"/>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8340284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cSld name="2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89000" y="5689600"/>
            <a:ext cx="3314700" cy="7747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12192000" cy="393700"/>
          </a:xfrm>
          <a:custGeom>
            <a:avLst/>
            <a:gdLst/>
            <a:ahLst/>
            <a:cxnLst/>
            <a:rect l="l" t="t" r="r" b="b"/>
            <a:pathLst>
              <a:path w="12192000" h="393700">
                <a:moveTo>
                  <a:pt x="0" y="0"/>
                </a:moveTo>
                <a:lnTo>
                  <a:pt x="12192000" y="0"/>
                </a:lnTo>
                <a:lnTo>
                  <a:pt x="12192000" y="393700"/>
                </a:lnTo>
                <a:lnTo>
                  <a:pt x="0" y="393700"/>
                </a:lnTo>
                <a:lnTo>
                  <a:pt x="0" y="0"/>
                </a:lnTo>
                <a:close/>
              </a:path>
            </a:pathLst>
          </a:custGeom>
          <a:solidFill>
            <a:srgbClr val="1F3358"/>
          </a:solidFill>
        </p:spPr>
        <p:txBody>
          <a:bodyPr wrap="square" lIns="0" tIns="0" rIns="0" bIns="0" rtlCol="0"/>
          <a:lstStyle/>
          <a:p>
            <a:endParaRPr/>
          </a:p>
        </p:txBody>
      </p:sp>
      <p:sp>
        <p:nvSpPr>
          <p:cNvPr id="18" name="bk object 18"/>
          <p:cNvSpPr/>
          <p:nvPr/>
        </p:nvSpPr>
        <p:spPr>
          <a:xfrm>
            <a:off x="0" y="393700"/>
            <a:ext cx="12192000" cy="88900"/>
          </a:xfrm>
          <a:custGeom>
            <a:avLst/>
            <a:gdLst/>
            <a:ahLst/>
            <a:cxnLst/>
            <a:rect l="l" t="t" r="r" b="b"/>
            <a:pathLst>
              <a:path w="12192000" h="88900">
                <a:moveTo>
                  <a:pt x="0" y="0"/>
                </a:moveTo>
                <a:lnTo>
                  <a:pt x="12192000" y="0"/>
                </a:lnTo>
                <a:lnTo>
                  <a:pt x="12192000" y="88900"/>
                </a:lnTo>
                <a:lnTo>
                  <a:pt x="0" y="88900"/>
                </a:lnTo>
                <a:lnTo>
                  <a:pt x="0" y="0"/>
                </a:lnTo>
                <a:close/>
              </a:path>
            </a:pathLst>
          </a:custGeom>
          <a:solidFill>
            <a:schemeClr val="accent1"/>
          </a:solidFill>
        </p:spPr>
        <p:txBody>
          <a:bodyPr wrap="square" lIns="0" tIns="0" rIns="0" bIns="0" rtlCol="0"/>
          <a:lstStyle/>
          <a:p>
            <a:endParaRPr/>
          </a:p>
        </p:txBody>
      </p:sp>
      <p:sp>
        <p:nvSpPr>
          <p:cNvPr id="2" name="Holder 2"/>
          <p:cNvSpPr>
            <a:spLocks noGrp="1"/>
          </p:cNvSpPr>
          <p:nvPr>
            <p:ph type="title"/>
          </p:nvPr>
        </p:nvSpPr>
        <p:spPr>
          <a:xfrm>
            <a:off x="889000" y="850900"/>
            <a:ext cx="10312400" cy="1054100"/>
          </a:xfrm>
        </p:spPr>
        <p:txBody>
          <a:bodyPr lIns="0" tIns="0" rIns="0" bIns="0"/>
          <a:lstStyle>
            <a:lvl1pPr>
              <a:defRPr sz="1900" b="0" i="0">
                <a:solidFill>
                  <a:schemeClr val="tx1"/>
                </a:solidFill>
                <a:latin typeface="Trebuchet MS"/>
                <a:cs typeface="Trebuchet MS"/>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219700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3775" y="2165008"/>
            <a:ext cx="10515600"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Driving innovation, health and value for organizations and communities across the country</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To be a recognized force in leading constructive and collaborative change that enables higher value in the healthcare marketplace</a:t>
            </a:r>
          </a:p>
        </p:txBody>
      </p:sp>
      <p:sp>
        <p:nvSpPr>
          <p:cNvPr id="21" name="Content Placeholder 20"/>
          <p:cNvSpPr>
            <a:spLocks noGrp="1"/>
          </p:cNvSpPr>
          <p:nvPr>
            <p:ph sz="quarter" idx="12" hasCustomPrompt="1"/>
          </p:nvPr>
        </p:nvSpPr>
        <p:spPr>
          <a:xfrm>
            <a:off x="783167" y="1720851"/>
            <a:ext cx="10515600" cy="4445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4" name="Content Placeholder 13"/>
          <p:cNvSpPr>
            <a:spLocks noGrp="1"/>
          </p:cNvSpPr>
          <p:nvPr>
            <p:ph sz="quarter" idx="13" hasCustomPrompt="1"/>
          </p:nvPr>
        </p:nvSpPr>
        <p:spPr>
          <a:xfrm>
            <a:off x="783167" y="844550"/>
            <a:ext cx="10515600" cy="776288"/>
          </a:xfrm>
        </p:spPr>
        <p:txBody>
          <a:bodyPr>
            <a:normAutofit/>
          </a:bodyPr>
          <a:lstStyle>
            <a:lvl1pPr marL="0" indent="0">
              <a:buFontTx/>
              <a:buNone/>
              <a:defRPr sz="3200" b="0" baseline="0">
                <a:solidFill>
                  <a:schemeClr val="bg2"/>
                </a:solidFill>
              </a:defRPr>
            </a:lvl1pPr>
          </a:lstStyle>
          <a:p>
            <a:pPr lvl="0"/>
            <a:r>
              <a:rPr lang="en-US" dirty="0"/>
              <a:t>Page One Header — Calibri 32</a:t>
            </a:r>
          </a:p>
        </p:txBody>
      </p:sp>
      <p:sp>
        <p:nvSpPr>
          <p:cNvPr id="8" name="Rectangle 7">
            <a:extLst>
              <a:ext uri="{FF2B5EF4-FFF2-40B4-BE49-F238E27FC236}">
                <a16:creationId xmlns:a16="http://schemas.microsoft.com/office/drawing/2014/main" id="{CF149B8D-B0E4-1D49-9076-0C008DF6DA46}"/>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C7386C6-C382-6C43-9B6F-A9C01445056A}"/>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descr="A picture containing text&#10;&#10;Description automatically generated">
            <a:extLst>
              <a:ext uri="{FF2B5EF4-FFF2-40B4-BE49-F238E27FC236}">
                <a16:creationId xmlns:a16="http://schemas.microsoft.com/office/drawing/2014/main" id="{FCC9A1DE-DF67-E040-970C-A72CAC00F1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 y="5984814"/>
            <a:ext cx="2983769" cy="676647"/>
          </a:xfrm>
          <a:prstGeom prst="rect">
            <a:avLst/>
          </a:prstGeom>
        </p:spPr>
      </p:pic>
    </p:spTree>
    <p:extLst>
      <p:ext uri="{BB962C8B-B14F-4D97-AF65-F5344CB8AC3E}">
        <p14:creationId xmlns:p14="http://schemas.microsoft.com/office/powerpoint/2010/main" val="251819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C4AFA9-E539-074F-B1F2-5E27CC33B546}" type="datetimeFigureOut">
              <a:rPr lang="en-US" smtClean="0"/>
              <a:pPr/>
              <a:t>6/9/22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AF086-F194-9E48-86F1-BA391D100748}" type="slidenum">
              <a:rPr lang="uk-UA" smtClean="0"/>
              <a:pPr/>
              <a:t>‹#›</a:t>
            </a:fld>
            <a:endParaRPr lang="uk-UA"/>
          </a:p>
        </p:txBody>
      </p:sp>
    </p:spTree>
    <p:extLst>
      <p:ext uri="{BB962C8B-B14F-4D97-AF65-F5344CB8AC3E}">
        <p14:creationId xmlns:p14="http://schemas.microsoft.com/office/powerpoint/2010/main" val="200857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3775" y="2165008"/>
            <a:ext cx="10515600" cy="405229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spc="0" baseline="0">
                <a:solidFill>
                  <a:schemeClr val="tx1"/>
                </a:solidFill>
                <a:uFill>
                  <a:solidFill>
                    <a:schemeClr val="accent4"/>
                  </a:solidFill>
                </a:uFill>
                <a:latin typeface="Calibri Light" charset="0"/>
                <a:ea typeface="Calibri Light" charset="0"/>
                <a:cs typeface="Calibri Light" charset="0"/>
              </a:defRPr>
            </a:lvl1pPr>
            <a:lvl2pPr>
              <a:buSzPct val="100000"/>
              <a:buFont typeface="Wingdings" pitchFamily="2" charset="2"/>
              <a:buChar char="§"/>
              <a:defRPr sz="2000">
                <a:solidFill>
                  <a:schemeClr val="tx1"/>
                </a:solidFill>
                <a:latin typeface="+mj-lt"/>
              </a:defRPr>
            </a:lvl2pPr>
            <a:lvl3pPr>
              <a:defRPr sz="2000">
                <a:latin typeface="+mj-lt"/>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a:latin typeface="+mj-lt"/>
              </a:defRPr>
            </a:lvl4pPr>
            <a:lvl5pPr>
              <a:defRPr sz="2000">
                <a:latin typeface="+mj-lt"/>
              </a:defRPr>
            </a:lvl5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en-US" sz="2000" dirty="0">
                <a:latin typeface="Calibri Light" charset="0"/>
                <a:ea typeface="Calibri Light" charset="0"/>
                <a:cs typeface="Calibri Light" charset="0"/>
              </a:rPr>
              <a:t>We will consistently act in the collective best interest on purchasers and coalition members while being candid, transparent and, at times, disruptive in our efforts to improve health and healthcare across America</a:t>
            </a:r>
            <a:endParaRPr lang="en-US" dirty="0"/>
          </a:p>
          <a:p>
            <a:pPr lvl="1"/>
            <a:r>
              <a:rPr lang="en-US" dirty="0"/>
              <a:t>First level–Normal case, Calibri Light, 20 pt.</a:t>
            </a:r>
          </a:p>
          <a:p>
            <a:pPr lvl="1">
              <a:buSzPct val="100000"/>
              <a:buFont typeface="Wingdings" pitchFamily="2" charset="2"/>
              <a:buChar char="§"/>
            </a:pPr>
            <a:r>
              <a:rPr lang="en-US" dirty="0">
                <a:latin typeface="Calibri Light" charset="0"/>
                <a:ea typeface="Calibri Light" charset="0"/>
                <a:cs typeface="Calibri Light" charset="0"/>
              </a:rPr>
              <a:t>Approximately across the U.S., serving nearly every major metropolitan area and multiple primarily rural states</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Driving innovation, health and value for organizations and communities across the country</a:t>
            </a:r>
          </a:p>
          <a:p>
            <a:pPr marL="1149350" marR="0" lvl="3"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a:pPr>
            <a:r>
              <a:rPr lang="en-US" sz="2000" dirty="0">
                <a:latin typeface="Calibri Light" charset="0"/>
                <a:ea typeface="Calibri Light" charset="0"/>
                <a:cs typeface="Calibri Light" charset="0"/>
              </a:rPr>
              <a:t>To be a recognized force in leading constructive and collaborative change that enables higher value in the healthcare marketplace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626" y="5715000"/>
            <a:ext cx="3307927" cy="746760"/>
          </a:xfrm>
          <a:prstGeom prst="rect">
            <a:avLst/>
          </a:prstGeom>
        </p:spPr>
      </p:pic>
      <p:sp>
        <p:nvSpPr>
          <p:cNvPr id="21" name="Content Placeholder 20"/>
          <p:cNvSpPr>
            <a:spLocks noGrp="1"/>
          </p:cNvSpPr>
          <p:nvPr>
            <p:ph sz="quarter" idx="12" hasCustomPrompt="1"/>
          </p:nvPr>
        </p:nvSpPr>
        <p:spPr>
          <a:xfrm>
            <a:off x="783167" y="1720851"/>
            <a:ext cx="10515600" cy="4445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1"/>
                </a:solidFill>
                <a:latin typeface="Calibri" charset="0"/>
                <a:ea typeface="Calibri" charset="0"/>
                <a:cs typeface="Calibri" charset="0"/>
              </a:rPr>
              <a:t>HEADER ONE–ALL CAPS, CALIBRI REG, 18 pt.</a:t>
            </a:r>
          </a:p>
        </p:txBody>
      </p:sp>
      <p:sp>
        <p:nvSpPr>
          <p:cNvPr id="14" name="Content Placeholder 13"/>
          <p:cNvSpPr>
            <a:spLocks noGrp="1"/>
          </p:cNvSpPr>
          <p:nvPr>
            <p:ph sz="quarter" idx="13" hasCustomPrompt="1"/>
          </p:nvPr>
        </p:nvSpPr>
        <p:spPr>
          <a:xfrm>
            <a:off x="783167" y="844550"/>
            <a:ext cx="10515600" cy="776288"/>
          </a:xfrm>
        </p:spPr>
        <p:txBody>
          <a:bodyPr>
            <a:normAutofit/>
          </a:bodyPr>
          <a:lstStyle>
            <a:lvl1pPr marL="0" indent="0">
              <a:buFontTx/>
              <a:buNone/>
              <a:defRPr sz="3200" b="0" baseline="0">
                <a:solidFill>
                  <a:schemeClr val="bg2"/>
                </a:solidFill>
              </a:defRPr>
            </a:lvl1pPr>
          </a:lstStyle>
          <a:p>
            <a:pPr lvl="0"/>
            <a:r>
              <a:rPr lang="en-US" dirty="0"/>
              <a:t>Page One Header — Calibri 32</a:t>
            </a:r>
          </a:p>
        </p:txBody>
      </p:sp>
      <p:sp>
        <p:nvSpPr>
          <p:cNvPr id="8" name="Rectangle 7">
            <a:extLst>
              <a:ext uri="{FF2B5EF4-FFF2-40B4-BE49-F238E27FC236}">
                <a16:creationId xmlns:a16="http://schemas.microsoft.com/office/drawing/2014/main" id="{CF149B8D-B0E4-1D49-9076-0C008DF6DA46}"/>
              </a:ext>
            </a:extLst>
          </p:cNvPr>
          <p:cNvSpPr/>
          <p:nvPr/>
        </p:nvSpPr>
        <p:spPr>
          <a:xfrm>
            <a:off x="0" y="0"/>
            <a:ext cx="12192000" cy="396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C7386C6-C382-6C43-9B6F-A9C01445056A}"/>
              </a:ext>
            </a:extLst>
          </p:cNvPr>
          <p:cNvSpPr/>
          <p:nvPr/>
        </p:nvSpPr>
        <p:spPr>
          <a:xfrm>
            <a:off x="-3" y="396241"/>
            <a:ext cx="12192000" cy="92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775161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6/9/22</a:t>
            </a:fld>
            <a:endParaRPr lang="en-US"/>
          </a:p>
        </p:txBody>
      </p:sp>
      <p:sp>
        <p:nvSpPr>
          <p:cNvPr id="6" name="Holder 6"/>
          <p:cNvSpPr>
            <a:spLocks noGrp="1"/>
          </p:cNvSpPr>
          <p:nvPr>
            <p:ph type="sldNum" sz="quarter" idx="7"/>
          </p:nvPr>
        </p:nvSpPr>
        <p:spPr/>
        <p:txBody>
          <a:bodyPr lIns="0" tIns="0" rIns="0" bIns="0"/>
          <a:lstStyle>
            <a:lvl1pPr>
              <a:defRPr sz="1100" b="0" i="0">
                <a:solidFill>
                  <a:srgbClr val="767171"/>
                </a:solidFill>
                <a:latin typeface="Arial"/>
                <a:cs typeface="Arial"/>
              </a:defRPr>
            </a:lvl1pPr>
          </a:lstStyle>
          <a:p>
            <a:pPr marL="99695">
              <a:lnSpc>
                <a:spcPct val="100000"/>
              </a:lnSpc>
            </a:pPr>
            <a:fld id="{81D60167-4931-47E6-BA6A-407CBD079E47}" type="slidenum">
              <a:rPr dirty="0"/>
              <a:t>‹#›</a:t>
            </a:fld>
            <a:endParaRPr dirty="0"/>
          </a:p>
        </p:txBody>
      </p:sp>
    </p:spTree>
    <p:extLst>
      <p:ext uri="{BB962C8B-B14F-4D97-AF65-F5344CB8AC3E}">
        <p14:creationId xmlns:p14="http://schemas.microsoft.com/office/powerpoint/2010/main" val="793074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74CEC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0" i="0">
                <a:solidFill>
                  <a:schemeClr val="tx1"/>
                </a:solidFill>
                <a:latin typeface="Lucida Sans"/>
                <a:cs typeface="Lucida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6/9/22</a:t>
            </a:fld>
            <a:endParaRPr lang="en-US"/>
          </a:p>
        </p:txBody>
      </p:sp>
      <p:sp>
        <p:nvSpPr>
          <p:cNvPr id="6" name="Holder 6"/>
          <p:cNvSpPr>
            <a:spLocks noGrp="1"/>
          </p:cNvSpPr>
          <p:nvPr>
            <p:ph type="sldNum" sz="quarter" idx="7"/>
          </p:nvPr>
        </p:nvSpPr>
        <p:spPr/>
        <p:txBody>
          <a:bodyPr lIns="0" tIns="0" rIns="0" bIns="0"/>
          <a:lstStyle>
            <a:lvl1pPr>
              <a:defRPr sz="1100" b="0" i="0">
                <a:solidFill>
                  <a:srgbClr val="767171"/>
                </a:solidFill>
                <a:latin typeface="Arial"/>
                <a:cs typeface="Arial"/>
              </a:defRPr>
            </a:lvl1pPr>
          </a:lstStyle>
          <a:p>
            <a:pPr marL="99695">
              <a:lnSpc>
                <a:spcPct val="100000"/>
              </a:lnSpc>
            </a:pPr>
            <a:fld id="{81D60167-4931-47E6-BA6A-407CBD079E47}" type="slidenum">
              <a:rPr dirty="0"/>
              <a:t>‹#›</a:t>
            </a:fld>
            <a:endParaRPr dirty="0"/>
          </a:p>
        </p:txBody>
      </p:sp>
    </p:spTree>
    <p:extLst>
      <p:ext uri="{BB962C8B-B14F-4D97-AF65-F5344CB8AC3E}">
        <p14:creationId xmlns:p14="http://schemas.microsoft.com/office/powerpoint/2010/main" val="13229726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74CECA"/>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6/9/22</a:t>
            </a:fld>
            <a:endParaRPr lang="en-US"/>
          </a:p>
        </p:txBody>
      </p:sp>
      <p:sp>
        <p:nvSpPr>
          <p:cNvPr id="7" name="Holder 7"/>
          <p:cNvSpPr>
            <a:spLocks noGrp="1"/>
          </p:cNvSpPr>
          <p:nvPr>
            <p:ph type="sldNum" sz="quarter" idx="7"/>
          </p:nvPr>
        </p:nvSpPr>
        <p:spPr/>
        <p:txBody>
          <a:bodyPr lIns="0" tIns="0" rIns="0" bIns="0"/>
          <a:lstStyle>
            <a:lvl1pPr>
              <a:defRPr sz="1100" b="0" i="0">
                <a:solidFill>
                  <a:srgbClr val="767171"/>
                </a:solidFill>
                <a:latin typeface="Arial"/>
                <a:cs typeface="Arial"/>
              </a:defRPr>
            </a:lvl1pPr>
          </a:lstStyle>
          <a:p>
            <a:pPr marL="99695">
              <a:lnSpc>
                <a:spcPct val="100000"/>
              </a:lnSpc>
            </a:pPr>
            <a:fld id="{81D60167-4931-47E6-BA6A-407CBD079E47}" type="slidenum">
              <a:rPr dirty="0"/>
              <a:t>‹#›</a:t>
            </a:fld>
            <a:endParaRPr dirty="0"/>
          </a:p>
        </p:txBody>
      </p:sp>
    </p:spTree>
    <p:extLst>
      <p:ext uri="{BB962C8B-B14F-4D97-AF65-F5344CB8AC3E}">
        <p14:creationId xmlns:p14="http://schemas.microsoft.com/office/powerpoint/2010/main" val="2132923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74CEC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6/9/22</a:t>
            </a:fld>
            <a:endParaRPr lang="en-US"/>
          </a:p>
        </p:txBody>
      </p:sp>
      <p:sp>
        <p:nvSpPr>
          <p:cNvPr id="5" name="Holder 5"/>
          <p:cNvSpPr>
            <a:spLocks noGrp="1"/>
          </p:cNvSpPr>
          <p:nvPr>
            <p:ph type="sldNum" sz="quarter" idx="7"/>
          </p:nvPr>
        </p:nvSpPr>
        <p:spPr/>
        <p:txBody>
          <a:bodyPr lIns="0" tIns="0" rIns="0" bIns="0"/>
          <a:lstStyle>
            <a:lvl1pPr>
              <a:defRPr sz="1100" b="0" i="0">
                <a:solidFill>
                  <a:srgbClr val="767171"/>
                </a:solidFill>
                <a:latin typeface="Arial"/>
                <a:cs typeface="Arial"/>
              </a:defRPr>
            </a:lvl1pPr>
          </a:lstStyle>
          <a:p>
            <a:pPr marL="99695">
              <a:lnSpc>
                <a:spcPct val="100000"/>
              </a:lnSpc>
            </a:pPr>
            <a:fld id="{81D60167-4931-47E6-BA6A-407CBD079E47}" type="slidenum">
              <a:rPr dirty="0"/>
              <a:t>‹#›</a:t>
            </a:fld>
            <a:endParaRPr dirty="0"/>
          </a:p>
        </p:txBody>
      </p:sp>
    </p:spTree>
    <p:extLst>
      <p:ext uri="{BB962C8B-B14F-4D97-AF65-F5344CB8AC3E}">
        <p14:creationId xmlns:p14="http://schemas.microsoft.com/office/powerpoint/2010/main" val="3392977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6/9/22</a:t>
            </a:fld>
            <a:endParaRPr lang="en-US"/>
          </a:p>
        </p:txBody>
      </p:sp>
      <p:sp>
        <p:nvSpPr>
          <p:cNvPr id="4" name="Holder 4"/>
          <p:cNvSpPr>
            <a:spLocks noGrp="1"/>
          </p:cNvSpPr>
          <p:nvPr>
            <p:ph type="sldNum" sz="quarter" idx="7"/>
          </p:nvPr>
        </p:nvSpPr>
        <p:spPr/>
        <p:txBody>
          <a:bodyPr lIns="0" tIns="0" rIns="0" bIns="0"/>
          <a:lstStyle>
            <a:lvl1pPr>
              <a:defRPr sz="1100" b="0" i="0">
                <a:solidFill>
                  <a:srgbClr val="767171"/>
                </a:solidFill>
                <a:latin typeface="Arial"/>
                <a:cs typeface="Arial"/>
              </a:defRPr>
            </a:lvl1pPr>
          </a:lstStyle>
          <a:p>
            <a:pPr marL="99695">
              <a:lnSpc>
                <a:spcPct val="100000"/>
              </a:lnSpc>
            </a:pPr>
            <a:fld id="{81D60167-4931-47E6-BA6A-407CBD079E47}" type="slidenum">
              <a:rPr dirty="0"/>
              <a:t>‹#›</a:t>
            </a:fld>
            <a:endParaRPr dirty="0"/>
          </a:p>
        </p:txBody>
      </p:sp>
    </p:spTree>
    <p:extLst>
      <p:ext uri="{BB962C8B-B14F-4D97-AF65-F5344CB8AC3E}">
        <p14:creationId xmlns:p14="http://schemas.microsoft.com/office/powerpoint/2010/main" val="352854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xfrm>
            <a:off x="11176000" y="6400800"/>
            <a:ext cx="711200" cy="228600"/>
          </a:xfrm>
          <a:prstGeom prst="rect">
            <a:avLst/>
          </a:prstGeom>
          <a:extLst>
            <a:ext uri="{FAA26D3D-D897-4be2-8F04-BA451C77F1D7}">
              <ma14:placeholderFlag xmlns="" xmlns:ma14="http://schemas.microsoft.com/office/mac/drawingml/2011/main" val="1"/>
            </a:ext>
          </a:extLst>
        </p:spPr>
        <p:txBody>
          <a:bodyPr/>
          <a:lstStyle>
            <a:lvl1pPr>
              <a:defRPr>
                <a:solidFill>
                  <a:srgbClr val="898989"/>
                </a:solidFill>
              </a:defRPr>
            </a:lvl1pPr>
          </a:lstStyle>
          <a:p>
            <a:fld id="{8202EFDA-022F-41CF-980E-F688C355F9C4}" type="slidenum">
              <a:rPr lang="en-US" altLang="en-US" smtClean="0"/>
              <a:pPr/>
              <a:t>‹#›</a:t>
            </a:fld>
            <a:endParaRPr lang="en-US" altLang="en-US"/>
          </a:p>
        </p:txBody>
      </p:sp>
      <p:sp>
        <p:nvSpPr>
          <p:cNvPr id="6" name="Date Placeholder 4"/>
          <p:cNvSpPr>
            <a:spLocks noGrp="1"/>
          </p:cNvSpPr>
          <p:nvPr>
            <p:ph type="dt" sz="half" idx="11"/>
          </p:nvPr>
        </p:nvSpPr>
        <p:spPr>
          <a:xfrm>
            <a:off x="304800" y="6356351"/>
            <a:ext cx="1828800" cy="365125"/>
          </a:xfrm>
        </p:spPr>
        <p:txBody>
          <a:bodyPr/>
          <a:lstStyle>
            <a:lvl1pPr>
              <a:defRPr/>
            </a:lvl1pPr>
          </a:lstStyle>
          <a:p>
            <a:fld id="{C69FBCE1-3E70-456F-A455-190AC9F3A073}" type="datetime4">
              <a:rPr lang="en-US" smtClean="0"/>
              <a:t>June 9, 2022</a:t>
            </a:fld>
            <a:endParaRPr lang="en-US"/>
          </a:p>
        </p:txBody>
      </p:sp>
      <p:sp>
        <p:nvSpPr>
          <p:cNvPr id="7"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32713706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4B98-047C-5C41-99B5-0847F2B7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29E6CD-A4D0-2E4D-8B83-FB9B40EC36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56211-71A0-B047-AE51-2AAF330C422D}"/>
              </a:ext>
            </a:extLst>
          </p:cNvPr>
          <p:cNvSpPr>
            <a:spLocks noGrp="1"/>
          </p:cNvSpPr>
          <p:nvPr>
            <p:ph type="dt" sz="half" idx="10"/>
          </p:nvPr>
        </p:nvSpPr>
        <p:spPr/>
        <p:txBody>
          <a:bodyPr/>
          <a:lstStyle/>
          <a:p>
            <a:fld id="{555E947E-5611-F44E-9012-EEF0F644AA12}" type="datetimeFigureOut">
              <a:rPr lang="en-US" smtClean="0"/>
              <a:t>6/9/22</a:t>
            </a:fld>
            <a:endParaRPr lang="en-US"/>
          </a:p>
        </p:txBody>
      </p:sp>
      <p:sp>
        <p:nvSpPr>
          <p:cNvPr id="5" name="Footer Placeholder 4">
            <a:extLst>
              <a:ext uri="{FF2B5EF4-FFF2-40B4-BE49-F238E27FC236}">
                <a16:creationId xmlns:a16="http://schemas.microsoft.com/office/drawing/2014/main" id="{E234E131-B4E5-7B40-90F3-DC86B73A8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4259D-7377-A14D-B6F5-01DBB319073E}"/>
              </a:ext>
            </a:extLst>
          </p:cNvPr>
          <p:cNvSpPr>
            <a:spLocks noGrp="1"/>
          </p:cNvSpPr>
          <p:nvPr>
            <p:ph type="sldNum" sz="quarter" idx="12"/>
          </p:nvPr>
        </p:nvSpPr>
        <p:spPr/>
        <p:txBody>
          <a:bodyPr/>
          <a:lstStyle/>
          <a:p>
            <a:fld id="{A5C8D715-1BF4-9447-8BE8-0A58A23791C2}" type="slidenum">
              <a:rPr lang="en-US" smtClean="0"/>
              <a:t>‹#›</a:t>
            </a:fld>
            <a:endParaRPr lang="en-US"/>
          </a:p>
        </p:txBody>
      </p:sp>
    </p:spTree>
    <p:extLst>
      <p:ext uri="{BB962C8B-B14F-4D97-AF65-F5344CB8AC3E}">
        <p14:creationId xmlns:p14="http://schemas.microsoft.com/office/powerpoint/2010/main" val="12134880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494285-75F8-C34F-9595-3BA5193783C1}"/>
              </a:ext>
            </a:extLst>
          </p:cNvPr>
          <p:cNvSpPr>
            <a:spLocks noGrp="1"/>
          </p:cNvSpPr>
          <p:nvPr>
            <p:ph type="dt" sz="half" idx="10"/>
          </p:nvPr>
        </p:nvSpPr>
        <p:spPr/>
        <p:txBody>
          <a:bodyPr/>
          <a:lstStyle/>
          <a:p>
            <a:fld id="{555E947E-5611-F44E-9012-EEF0F644AA12}" type="datetimeFigureOut">
              <a:rPr lang="en-US" smtClean="0"/>
              <a:t>6/9/22</a:t>
            </a:fld>
            <a:endParaRPr lang="en-US"/>
          </a:p>
        </p:txBody>
      </p:sp>
      <p:sp>
        <p:nvSpPr>
          <p:cNvPr id="3" name="Footer Placeholder 2">
            <a:extLst>
              <a:ext uri="{FF2B5EF4-FFF2-40B4-BE49-F238E27FC236}">
                <a16:creationId xmlns:a16="http://schemas.microsoft.com/office/drawing/2014/main" id="{A3842898-DC13-C84A-919D-FA8CDC468D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A364D7-F7EB-624E-9002-EC9096E3275E}"/>
              </a:ext>
            </a:extLst>
          </p:cNvPr>
          <p:cNvSpPr>
            <a:spLocks noGrp="1"/>
          </p:cNvSpPr>
          <p:nvPr>
            <p:ph type="sldNum" sz="quarter" idx="12"/>
          </p:nvPr>
        </p:nvSpPr>
        <p:spPr/>
        <p:txBody>
          <a:bodyPr/>
          <a:lstStyle/>
          <a:p>
            <a:fld id="{A5C8D715-1BF4-9447-8BE8-0A58A23791C2}" type="slidenum">
              <a:rPr lang="en-US" smtClean="0"/>
              <a:t>‹#›</a:t>
            </a:fld>
            <a:endParaRPr lang="en-US"/>
          </a:p>
        </p:txBody>
      </p:sp>
    </p:spTree>
    <p:extLst>
      <p:ext uri="{BB962C8B-B14F-4D97-AF65-F5344CB8AC3E}">
        <p14:creationId xmlns:p14="http://schemas.microsoft.com/office/powerpoint/2010/main" val="6420544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E6D7-998F-7D43-98C4-365CE72DC8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4E5642-ED15-6442-8B95-5F5A06F16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714C3E-591D-5243-8E95-AE4C93D2A625}"/>
              </a:ext>
            </a:extLst>
          </p:cNvPr>
          <p:cNvSpPr>
            <a:spLocks noGrp="1"/>
          </p:cNvSpPr>
          <p:nvPr>
            <p:ph type="dt" sz="half" idx="10"/>
          </p:nvPr>
        </p:nvSpPr>
        <p:spPr/>
        <p:txBody>
          <a:bodyPr/>
          <a:lstStyle/>
          <a:p>
            <a:fld id="{555E947E-5611-F44E-9012-EEF0F644AA12}" type="datetimeFigureOut">
              <a:rPr lang="en-US" smtClean="0"/>
              <a:t>6/9/22</a:t>
            </a:fld>
            <a:endParaRPr lang="en-US" dirty="0"/>
          </a:p>
        </p:txBody>
      </p:sp>
      <p:sp>
        <p:nvSpPr>
          <p:cNvPr id="5" name="Footer Placeholder 4">
            <a:extLst>
              <a:ext uri="{FF2B5EF4-FFF2-40B4-BE49-F238E27FC236}">
                <a16:creationId xmlns:a16="http://schemas.microsoft.com/office/drawing/2014/main" id="{E7785B1C-3635-3C4F-B4E3-239A52B486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CF6D16-9195-5246-A697-007FA66B361C}"/>
              </a:ext>
            </a:extLst>
          </p:cNvPr>
          <p:cNvSpPr>
            <a:spLocks noGrp="1"/>
          </p:cNvSpPr>
          <p:nvPr>
            <p:ph type="sldNum" sz="quarter" idx="12"/>
          </p:nvPr>
        </p:nvSpPr>
        <p:spPr/>
        <p:txBody>
          <a:bodyPr/>
          <a:lstStyle/>
          <a:p>
            <a:fld id="{A5C8D715-1BF4-9447-8BE8-0A58A23791C2}" type="slidenum">
              <a:rPr lang="en-US" smtClean="0"/>
              <a:t>‹#›</a:t>
            </a:fld>
            <a:endParaRPr lang="en-US" dirty="0"/>
          </a:p>
        </p:txBody>
      </p:sp>
    </p:spTree>
    <p:extLst>
      <p:ext uri="{BB962C8B-B14F-4D97-AF65-F5344CB8AC3E}">
        <p14:creationId xmlns:p14="http://schemas.microsoft.com/office/powerpoint/2010/main" val="17520197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D0506A8-9267-9241-A334-9354A527C556}"/>
              </a:ext>
            </a:extLst>
          </p:cNvPr>
          <p:cNvSpPr>
            <a:spLocks noGrp="1"/>
          </p:cNvSpPr>
          <p:nvPr>
            <p:ph type="ftr" sz="quarter" idx="11"/>
          </p:nvPr>
        </p:nvSpPr>
        <p:spPr>
          <a:xfrm>
            <a:off x="8772939" y="6488182"/>
            <a:ext cx="2547731" cy="233293"/>
          </a:xfrm>
          <a:prstGeom prst="rect">
            <a:avLst/>
          </a:prstGeom>
        </p:spPr>
        <p:txBody>
          <a:bodyPr/>
          <a:lstStyle>
            <a:lvl1pPr>
              <a:defRPr sz="1050">
                <a:solidFill>
                  <a:srgbClr val="66B5B9"/>
                </a:solidFill>
                <a:latin typeface="Arial" panose="020B0604020202020204" pitchFamily="34" charset="0"/>
                <a:cs typeface="Arial" panose="020B0604020202020204" pitchFamily="34" charset="0"/>
              </a:defRPr>
            </a:lvl1pPr>
          </a:lstStyle>
          <a:p>
            <a:r>
              <a:rPr lang="en-US" dirty="0"/>
              <a:t>TITLE OF PRESENTATION</a:t>
            </a:r>
          </a:p>
        </p:txBody>
      </p:sp>
      <p:sp>
        <p:nvSpPr>
          <p:cNvPr id="6" name="Slide Number Placeholder 5">
            <a:extLst>
              <a:ext uri="{FF2B5EF4-FFF2-40B4-BE49-F238E27FC236}">
                <a16:creationId xmlns:a16="http://schemas.microsoft.com/office/drawing/2014/main" id="{D454AA38-DF15-384C-831B-DD941588046E}"/>
              </a:ext>
            </a:extLst>
          </p:cNvPr>
          <p:cNvSpPr>
            <a:spLocks noGrp="1"/>
          </p:cNvSpPr>
          <p:nvPr>
            <p:ph type="sldNum" sz="quarter" idx="12"/>
          </p:nvPr>
        </p:nvSpPr>
        <p:spPr>
          <a:xfrm>
            <a:off x="11320670" y="6488182"/>
            <a:ext cx="718930" cy="233293"/>
          </a:xfrm>
          <a:prstGeom prst="rect">
            <a:avLst/>
          </a:prstGeom>
        </p:spPr>
        <p:txBody>
          <a:bodyPr/>
          <a:lstStyle>
            <a:lvl1pPr algn="r">
              <a:defRPr sz="1050">
                <a:solidFill>
                  <a:schemeClr val="bg2">
                    <a:lumMod val="50000"/>
                  </a:schemeClr>
                </a:solidFill>
              </a:defRPr>
            </a:lvl1pPr>
          </a:lstStyle>
          <a:p>
            <a:fld id="{412B7114-EA73-2C4C-957F-E6C50B58BF07}" type="slidenum">
              <a:rPr lang="en-US" smtClean="0"/>
              <a:pPr/>
              <a:t>‹#›</a:t>
            </a:fld>
            <a:endParaRPr lang="en-US" dirty="0"/>
          </a:p>
        </p:txBody>
      </p:sp>
      <p:sp>
        <p:nvSpPr>
          <p:cNvPr id="9" name="Text Placeholder 8">
            <a:extLst>
              <a:ext uri="{FF2B5EF4-FFF2-40B4-BE49-F238E27FC236}">
                <a16:creationId xmlns:a16="http://schemas.microsoft.com/office/drawing/2014/main" id="{706BA1B2-353D-1843-B741-A70B64A0674A}"/>
              </a:ext>
            </a:extLst>
          </p:cNvPr>
          <p:cNvSpPr>
            <a:spLocks noGrp="1"/>
          </p:cNvSpPr>
          <p:nvPr>
            <p:ph type="body" sz="quarter" idx="13" hasCustomPrompt="1"/>
          </p:nvPr>
        </p:nvSpPr>
        <p:spPr>
          <a:xfrm>
            <a:off x="386936" y="188981"/>
            <a:ext cx="8936038" cy="655638"/>
          </a:xfrm>
        </p:spPr>
        <p:txBody>
          <a:bodyPr>
            <a:normAutofit/>
          </a:bodyPr>
          <a:lstStyle>
            <a:lvl1pPr marL="0" indent="0">
              <a:buNone/>
              <a:defRPr sz="4000">
                <a:solidFill>
                  <a:schemeClr val="bg1"/>
                </a:solidFill>
              </a:defRPr>
            </a:lvl1pPr>
          </a:lstStyle>
          <a:p>
            <a:pPr lvl="0"/>
            <a:r>
              <a:rPr lang="en-US" dirty="0"/>
              <a:t>Slide Title</a:t>
            </a:r>
          </a:p>
        </p:txBody>
      </p:sp>
      <p:sp>
        <p:nvSpPr>
          <p:cNvPr id="12" name="Content Placeholder 11">
            <a:extLst>
              <a:ext uri="{FF2B5EF4-FFF2-40B4-BE49-F238E27FC236}">
                <a16:creationId xmlns:a16="http://schemas.microsoft.com/office/drawing/2014/main" id="{FBECDCBD-B8B3-1B44-906A-B906998A6E45}"/>
              </a:ext>
            </a:extLst>
          </p:cNvPr>
          <p:cNvSpPr>
            <a:spLocks noGrp="1"/>
          </p:cNvSpPr>
          <p:nvPr>
            <p:ph sz="quarter" idx="14"/>
          </p:nvPr>
        </p:nvSpPr>
        <p:spPr>
          <a:xfrm>
            <a:off x="705335" y="1420536"/>
            <a:ext cx="10754482" cy="418513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56388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6/9/22</a:t>
            </a:fld>
            <a:endParaRPr lang="en-US" dirty="0"/>
          </a:p>
        </p:txBody>
      </p:sp>
      <p:sp>
        <p:nvSpPr>
          <p:cNvPr id="6" name="Footer Placeholder 5"/>
          <p:cNvSpPr>
            <a:spLocks noGrp="1"/>
          </p:cNvSpPr>
          <p:nvPr>
            <p:ph type="ftr" sz="quarter" idx="11"/>
          </p:nvPr>
        </p:nvSpPr>
        <p:spPr/>
        <p:txBody>
          <a:bodyPr/>
          <a:lstStyle/>
          <a:p>
            <a:r>
              <a:rPr lang="en-US" dirty="0"/>
              <a:t>TITLE OF PRESENTATION</a:t>
            </a:r>
          </a:p>
        </p:txBody>
      </p:sp>
      <p:sp>
        <p:nvSpPr>
          <p:cNvPr id="7" name="Slide Number Placeholder 6"/>
          <p:cNvSpPr>
            <a:spLocks noGrp="1"/>
          </p:cNvSpPr>
          <p:nvPr>
            <p:ph type="sldNum" sz="quarter" idx="12"/>
          </p:nvPr>
        </p:nvSpPr>
        <p:spPr/>
        <p:txBody>
          <a:bodyPr/>
          <a:lstStyle/>
          <a:p>
            <a:fld id="{412B7114-EA73-2C4C-957F-E6C50B58BF07}" type="slidenum">
              <a:rPr lang="en-US" smtClean="0"/>
              <a:pPr/>
              <a:t>‹#›</a:t>
            </a:fld>
            <a:endParaRPr lang="en-US" dirty="0"/>
          </a:p>
        </p:txBody>
      </p:sp>
    </p:spTree>
    <p:extLst>
      <p:ext uri="{BB962C8B-B14F-4D97-AF65-F5344CB8AC3E}">
        <p14:creationId xmlns:p14="http://schemas.microsoft.com/office/powerpoint/2010/main" val="14975004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6/9/22</a:t>
            </a:fld>
            <a:endParaRPr lang="en-US" dirty="0"/>
          </a:p>
        </p:txBody>
      </p:sp>
      <p:sp>
        <p:nvSpPr>
          <p:cNvPr id="3" name="Footer Placeholder 2"/>
          <p:cNvSpPr>
            <a:spLocks noGrp="1"/>
          </p:cNvSpPr>
          <p:nvPr>
            <p:ph type="ftr" sz="quarter" idx="11"/>
          </p:nvPr>
        </p:nvSpPr>
        <p:spPr/>
        <p:txBody>
          <a:bodyPr/>
          <a:lstStyle/>
          <a:p>
            <a:r>
              <a:rPr lang="en-US" dirty="0"/>
              <a:t>TITLE OF PRESENTATION</a:t>
            </a:r>
          </a:p>
        </p:txBody>
      </p:sp>
      <p:sp>
        <p:nvSpPr>
          <p:cNvPr id="4" name="Slide Number Placeholder 3"/>
          <p:cNvSpPr>
            <a:spLocks noGrp="1"/>
          </p:cNvSpPr>
          <p:nvPr>
            <p:ph type="sldNum" sz="quarter" idx="12"/>
          </p:nvPr>
        </p:nvSpPr>
        <p:spPr/>
        <p:txBody>
          <a:bodyPr/>
          <a:lstStyle/>
          <a:p>
            <a:fld id="{412B7114-EA73-2C4C-957F-E6C50B58BF07}" type="slidenum">
              <a:rPr lang="en-US" smtClean="0"/>
              <a:pPr/>
              <a:t>‹#›</a:t>
            </a:fld>
            <a:endParaRPr lang="en-US" dirty="0"/>
          </a:p>
        </p:txBody>
      </p:sp>
    </p:spTree>
    <p:extLst>
      <p:ext uri="{BB962C8B-B14F-4D97-AF65-F5344CB8AC3E}">
        <p14:creationId xmlns:p14="http://schemas.microsoft.com/office/powerpoint/2010/main" val="11148801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D0506A8-9267-9241-A334-9354A527C556}"/>
              </a:ext>
            </a:extLst>
          </p:cNvPr>
          <p:cNvSpPr>
            <a:spLocks noGrp="1"/>
          </p:cNvSpPr>
          <p:nvPr>
            <p:ph type="ftr" sz="quarter" idx="11"/>
          </p:nvPr>
        </p:nvSpPr>
        <p:spPr>
          <a:xfrm>
            <a:off x="8772939" y="6488182"/>
            <a:ext cx="2547731" cy="233293"/>
          </a:xfrm>
          <a:prstGeom prst="rect">
            <a:avLst/>
          </a:prstGeom>
        </p:spPr>
        <p:txBody>
          <a:bodyPr/>
          <a:lstStyle>
            <a:lvl1pPr>
              <a:defRPr sz="1050">
                <a:solidFill>
                  <a:srgbClr val="66B5B9"/>
                </a:solidFill>
                <a:latin typeface="Arial" panose="020B0604020202020204" pitchFamily="34" charset="0"/>
                <a:cs typeface="Arial" panose="020B0604020202020204" pitchFamily="34" charset="0"/>
              </a:defRPr>
            </a:lvl1pPr>
          </a:lstStyle>
          <a:p>
            <a:r>
              <a:rPr lang="en-US" dirty="0"/>
              <a:t>TITLE OF PRESENTATION</a:t>
            </a:r>
          </a:p>
        </p:txBody>
      </p:sp>
      <p:sp>
        <p:nvSpPr>
          <p:cNvPr id="6" name="Slide Number Placeholder 5">
            <a:extLst>
              <a:ext uri="{FF2B5EF4-FFF2-40B4-BE49-F238E27FC236}">
                <a16:creationId xmlns:a16="http://schemas.microsoft.com/office/drawing/2014/main" id="{D454AA38-DF15-384C-831B-DD941588046E}"/>
              </a:ext>
            </a:extLst>
          </p:cNvPr>
          <p:cNvSpPr>
            <a:spLocks noGrp="1"/>
          </p:cNvSpPr>
          <p:nvPr>
            <p:ph type="sldNum" sz="quarter" idx="12"/>
          </p:nvPr>
        </p:nvSpPr>
        <p:spPr>
          <a:xfrm>
            <a:off x="11320670" y="6488182"/>
            <a:ext cx="718930" cy="233293"/>
          </a:xfrm>
          <a:prstGeom prst="rect">
            <a:avLst/>
          </a:prstGeom>
        </p:spPr>
        <p:txBody>
          <a:bodyPr/>
          <a:lstStyle>
            <a:lvl1pPr algn="r">
              <a:defRPr sz="1050">
                <a:solidFill>
                  <a:schemeClr val="bg2">
                    <a:lumMod val="50000"/>
                  </a:schemeClr>
                </a:solidFill>
              </a:defRPr>
            </a:lvl1pPr>
          </a:lstStyle>
          <a:p>
            <a:fld id="{412B7114-EA73-2C4C-957F-E6C50B58BF07}" type="slidenum">
              <a:rPr lang="en-US" smtClean="0"/>
              <a:pPr/>
              <a:t>‹#›</a:t>
            </a:fld>
            <a:endParaRPr lang="en-US" dirty="0"/>
          </a:p>
        </p:txBody>
      </p:sp>
      <p:sp>
        <p:nvSpPr>
          <p:cNvPr id="9" name="Text Placeholder 8">
            <a:extLst>
              <a:ext uri="{FF2B5EF4-FFF2-40B4-BE49-F238E27FC236}">
                <a16:creationId xmlns:a16="http://schemas.microsoft.com/office/drawing/2014/main" id="{706BA1B2-353D-1843-B741-A70B64A0674A}"/>
              </a:ext>
            </a:extLst>
          </p:cNvPr>
          <p:cNvSpPr>
            <a:spLocks noGrp="1"/>
          </p:cNvSpPr>
          <p:nvPr>
            <p:ph type="body" sz="quarter" idx="13" hasCustomPrompt="1"/>
          </p:nvPr>
        </p:nvSpPr>
        <p:spPr>
          <a:xfrm>
            <a:off x="386936" y="188981"/>
            <a:ext cx="8936038" cy="655638"/>
          </a:xfrm>
        </p:spPr>
        <p:txBody>
          <a:bodyPr>
            <a:normAutofit/>
          </a:bodyPr>
          <a:lstStyle>
            <a:lvl1pPr marL="0" indent="0">
              <a:buNone/>
              <a:defRPr sz="4000">
                <a:solidFill>
                  <a:schemeClr val="bg1"/>
                </a:solidFill>
              </a:defRPr>
            </a:lvl1pPr>
          </a:lstStyle>
          <a:p>
            <a:pPr lvl="0"/>
            <a:r>
              <a:rPr lang="en-US" dirty="0"/>
              <a:t>Slide Title</a:t>
            </a:r>
          </a:p>
        </p:txBody>
      </p:sp>
      <p:sp>
        <p:nvSpPr>
          <p:cNvPr id="12" name="Content Placeholder 11">
            <a:extLst>
              <a:ext uri="{FF2B5EF4-FFF2-40B4-BE49-F238E27FC236}">
                <a16:creationId xmlns:a16="http://schemas.microsoft.com/office/drawing/2014/main" id="{FBECDCBD-B8B3-1B44-906A-B906998A6E45}"/>
              </a:ext>
            </a:extLst>
          </p:cNvPr>
          <p:cNvSpPr>
            <a:spLocks noGrp="1"/>
          </p:cNvSpPr>
          <p:nvPr>
            <p:ph sz="quarter" idx="14"/>
          </p:nvPr>
        </p:nvSpPr>
        <p:spPr>
          <a:xfrm>
            <a:off x="705335" y="1420536"/>
            <a:ext cx="10754482" cy="418513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32586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blipFill dpi="0" rotWithShape="1">
          <a:blip r:embed="rId2">
            <a:extLst>
              <a:ext uri="{BEBA8EAE-BF5A-486C-A8C5-ECC9F3942E4B}">
                <a14:imgProps xmlns:a14="http://schemas.microsoft.com/office/drawing/2010/main">
                  <a14:imgLayer r:embed="rId3">
                    <a14:imgEffect>
                      <a14:brightnessContrast bright="-3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4B16FA9C-E7B3-4251-9E50-C591E47702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84997" y="1742606"/>
            <a:ext cx="2877528" cy="1686394"/>
          </a:xfrm>
          <a:prstGeom prst="rect">
            <a:avLst/>
          </a:prstGeom>
        </p:spPr>
      </p:pic>
      <p:sp>
        <p:nvSpPr>
          <p:cNvPr id="15" name="Title 1">
            <a:extLst>
              <a:ext uri="{FF2B5EF4-FFF2-40B4-BE49-F238E27FC236}">
                <a16:creationId xmlns:a16="http://schemas.microsoft.com/office/drawing/2014/main" id="{092C6F82-B10A-412B-9C4D-F8F131B2C899}"/>
              </a:ext>
            </a:extLst>
          </p:cNvPr>
          <p:cNvSpPr txBox="1">
            <a:spLocks/>
          </p:cNvSpPr>
          <p:nvPr userDrawn="1"/>
        </p:nvSpPr>
        <p:spPr>
          <a:xfrm>
            <a:off x="2862261" y="3972645"/>
            <a:ext cx="6467478" cy="1024208"/>
          </a:xfrm>
          <a:prstGeom prst="rect">
            <a:avLst/>
          </a:prstGeom>
        </p:spPr>
        <p:txBody>
          <a:bodyPr vert="horz" lIns="91440" tIns="45720" rIns="91440" bIns="45720" rtlCol="0" anchor="ctr">
            <a:normAutofit/>
          </a:bodyPr>
          <a:lstStyle>
            <a:lvl1pPr algn="ctr" defTabSz="623443" rtl="0" eaLnBrk="1" latinLnBrk="0" hangingPunct="1">
              <a:spcBef>
                <a:spcPct val="0"/>
              </a:spcBef>
              <a:buNone/>
              <a:defRPr sz="3000" kern="1200">
                <a:solidFill>
                  <a:schemeClr val="tx1"/>
                </a:solidFill>
                <a:latin typeface="+mj-lt"/>
                <a:ea typeface="+mj-ea"/>
                <a:cs typeface="+mj-cs"/>
              </a:defRPr>
            </a:lvl1pPr>
          </a:lstStyle>
          <a:p>
            <a:pPr marL="0" marR="0" lvl="0" indent="0" algn="ctr" defTabSz="623418"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j-ea"/>
                <a:cs typeface="Segoe UI Light" panose="020B0502040204020203" pitchFamily="34" charset="0"/>
              </a:rPr>
              <a:t>Pharmacy Partnership</a:t>
            </a:r>
          </a:p>
        </p:txBody>
      </p:sp>
      <p:pic>
        <p:nvPicPr>
          <p:cNvPr id="16" name="Picture 4" descr="Walmart – Logos Download">
            <a:extLst>
              <a:ext uri="{FF2B5EF4-FFF2-40B4-BE49-F238E27FC236}">
                <a16:creationId xmlns:a16="http://schemas.microsoft.com/office/drawing/2014/main" id="{48D7CBCC-4D3C-4142-88AD-24D64E4A567A}"/>
              </a:ext>
            </a:extLst>
          </p:cNvPr>
          <p:cNvPicPr>
            <a:picLocks noChangeAspect="1" noChangeArrowheads="1"/>
          </p:cNvPicPr>
          <p:nvPr userDrawn="1"/>
        </p:nvPicPr>
        <p:blipFill>
          <a:blip r:embed="rId6" cstate="print">
            <a:clrChange>
              <a:clrFrom>
                <a:srgbClr val="007CC2"/>
              </a:clrFrom>
              <a:clrTo>
                <a:srgbClr val="007CC2">
                  <a:alpha val="0"/>
                </a:srgbClr>
              </a:clrTo>
            </a:clrChange>
            <a:extLst>
              <a:ext uri="{28A0092B-C50C-407E-A947-70E740481C1C}">
                <a14:useLocalDpi xmlns:a14="http://schemas.microsoft.com/office/drawing/2010/main" val="0"/>
              </a:ext>
            </a:extLst>
          </a:blip>
          <a:srcRect/>
          <a:stretch>
            <a:fillRect/>
          </a:stretch>
        </p:blipFill>
        <p:spPr bwMode="auto">
          <a:xfrm>
            <a:off x="5667376" y="1906522"/>
            <a:ext cx="4962525" cy="13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335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B08DA7-D509-46A0-818C-9BF0E0213099}"/>
              </a:ext>
            </a:extLst>
          </p:cNvPr>
          <p:cNvSpPr/>
          <p:nvPr userDrawn="1"/>
        </p:nvSpPr>
        <p:spPr>
          <a:xfrm>
            <a:off x="0" y="0"/>
            <a:ext cx="12192000" cy="6858000"/>
          </a:xfrm>
          <a:prstGeom prst="rect">
            <a:avLst/>
          </a:prstGeom>
          <a:gradFill>
            <a:gsLst>
              <a:gs pos="0">
                <a:srgbClr val="3CCBDA"/>
              </a:gs>
              <a:gs pos="21000">
                <a:srgbClr val="157B96"/>
              </a:gs>
              <a:gs pos="44000">
                <a:srgbClr val="004F71"/>
              </a:gs>
              <a:gs pos="68000">
                <a:srgbClr val="004F71"/>
              </a:gs>
              <a:gs pos="100000">
                <a:srgbClr val="004F7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21" dirty="0"/>
          </a:p>
        </p:txBody>
      </p:sp>
    </p:spTree>
    <p:extLst>
      <p:ext uri="{BB962C8B-B14F-4D97-AF65-F5344CB8AC3E}">
        <p14:creationId xmlns:p14="http://schemas.microsoft.com/office/powerpoint/2010/main" val="38662258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204412-378C-4839-9DDE-699A70A43CA7}"/>
              </a:ext>
            </a:extLst>
          </p:cNvPr>
          <p:cNvSpPr/>
          <p:nvPr userDrawn="1"/>
        </p:nvSpPr>
        <p:spPr>
          <a:xfrm>
            <a:off x="0" y="0"/>
            <a:ext cx="12192000" cy="1181528"/>
          </a:xfrm>
          <a:prstGeom prst="rect">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21" dirty="0"/>
          </a:p>
        </p:txBody>
      </p:sp>
      <p:pic>
        <p:nvPicPr>
          <p:cNvPr id="10" name="Graphic 9">
            <a:extLst>
              <a:ext uri="{FF2B5EF4-FFF2-40B4-BE49-F238E27FC236}">
                <a16:creationId xmlns:a16="http://schemas.microsoft.com/office/drawing/2014/main" id="{35B3713C-08D5-490C-91A7-23FB32BB4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96487" y="233577"/>
            <a:ext cx="1500188" cy="714375"/>
          </a:xfrm>
          <a:prstGeom prst="rect">
            <a:avLst/>
          </a:prstGeom>
        </p:spPr>
      </p:pic>
    </p:spTree>
    <p:extLst>
      <p:ext uri="{BB962C8B-B14F-4D97-AF65-F5344CB8AC3E}">
        <p14:creationId xmlns:p14="http://schemas.microsoft.com/office/powerpoint/2010/main" val="211307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4" y="1462089"/>
            <a:ext cx="6815668" cy="4633913"/>
          </a:xfrm>
        </p:spPr>
        <p:txBody>
          <a:bodyPr/>
          <a:lstStyle>
            <a:lvl1pPr>
              <a:defRPr sz="3200"/>
            </a:lvl1pPr>
            <a:lvl2pPr>
              <a:defRPr sz="2800"/>
            </a:lvl2pPr>
            <a:lvl3pPr>
              <a:defRPr sz="2400"/>
            </a:lvl3pPr>
            <a:lvl4pPr>
              <a:defRPr sz="20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478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p:nvPr>
        </p:nvSpPr>
        <p:spPr>
          <a:xfrm>
            <a:off x="406400" y="76200"/>
            <a:ext cx="11379200" cy="654288"/>
          </a:xfrm>
        </p:spPr>
        <p:txBody>
          <a:bodyPr/>
          <a:lstStyle/>
          <a:p>
            <a:r>
              <a:rPr lang="en-US"/>
              <a:t>Click to edit Master title style</a:t>
            </a:r>
          </a:p>
        </p:txBody>
      </p:sp>
      <p:sp>
        <p:nvSpPr>
          <p:cNvPr id="7" name="Slide Number Placeholder 6"/>
          <p:cNvSpPr>
            <a:spLocks noGrp="1" noChangeArrowheads="1"/>
          </p:cNvSpPr>
          <p:nvPr>
            <p:ph type="sldNum" sz="quarter" idx="10"/>
          </p:nvPr>
        </p:nvSpPr>
        <p:spPr>
          <a:xfrm>
            <a:off x="11176000" y="6400800"/>
            <a:ext cx="711200" cy="228600"/>
          </a:xfrm>
          <a:prstGeom prst="rect">
            <a:avLst/>
          </a:prstGeom>
          <a:extLst>
            <a:ext uri="{FAA26D3D-D897-4be2-8F04-BA451C77F1D7}">
              <ma14:placeholderFlag xmlns="" xmlns:ma14="http://schemas.microsoft.com/office/mac/drawingml/2011/main" val="1"/>
            </a:ext>
          </a:extLst>
        </p:spPr>
        <p:txBody>
          <a:bodyPr/>
          <a:lstStyle>
            <a:lvl1pPr>
              <a:defRPr>
                <a:solidFill>
                  <a:srgbClr val="898989"/>
                </a:solidFill>
              </a:defRPr>
            </a:lvl1pPr>
          </a:lstStyle>
          <a:p>
            <a:fld id="{8202EFDA-022F-41CF-980E-F688C355F9C4}" type="slidenum">
              <a:rPr lang="en-US" altLang="en-US" smtClean="0"/>
              <a:pPr/>
              <a:t>‹#›</a:t>
            </a:fld>
            <a:endParaRPr lang="en-US" altLang="en-US"/>
          </a:p>
        </p:txBody>
      </p:sp>
      <p:sp>
        <p:nvSpPr>
          <p:cNvPr id="10" name="Date Placeholder 4"/>
          <p:cNvSpPr>
            <a:spLocks noGrp="1"/>
          </p:cNvSpPr>
          <p:nvPr>
            <p:ph type="dt" sz="half" idx="11"/>
          </p:nvPr>
        </p:nvSpPr>
        <p:spPr>
          <a:xfrm>
            <a:off x="304800" y="6356351"/>
            <a:ext cx="1828800" cy="365125"/>
          </a:xfrm>
        </p:spPr>
        <p:txBody>
          <a:bodyPr/>
          <a:lstStyle>
            <a:lvl1pPr>
              <a:defRPr/>
            </a:lvl1pPr>
          </a:lstStyle>
          <a:p>
            <a:fld id="{58BB935F-1C95-46B7-8908-B2C8DC96BBB1}" type="datetime4">
              <a:rPr lang="en-US" smtClean="0"/>
              <a:t>June 9, 2022</a:t>
            </a:fld>
            <a:endParaRPr lang="en-US"/>
          </a:p>
        </p:txBody>
      </p:sp>
      <p:sp>
        <p:nvSpPr>
          <p:cNvPr id="11"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41158839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bg>
      <p:bgPr>
        <a:blipFill dpi="0" rotWithShape="1">
          <a:blip r:embed="rId2">
            <a:extLst>
              <a:ext uri="{BEBA8EAE-BF5A-486C-A8C5-ECC9F3942E4B}">
                <a14:imgProps xmlns:a14="http://schemas.microsoft.com/office/drawing/2010/main">
                  <a14:imgLayer r:embed="rId3">
                    <a14:imgEffect>
                      <a14:brightnessContrast bright="-3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5467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两栏内容">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5E45D4-1CA9-4699-83AC-D4F676023C3C}"/>
              </a:ext>
            </a:extLst>
          </p:cNvPr>
          <p:cNvSpPr/>
          <p:nvPr userDrawn="1"/>
        </p:nvSpPr>
        <p:spPr>
          <a:xfrm>
            <a:off x="0" y="0"/>
            <a:ext cx="12192000" cy="1181528"/>
          </a:xfrm>
          <a:prstGeom prst="rect">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21" dirty="0"/>
          </a:p>
        </p:txBody>
      </p:sp>
      <p:pic>
        <p:nvPicPr>
          <p:cNvPr id="9" name="Graphic 8">
            <a:extLst>
              <a:ext uri="{FF2B5EF4-FFF2-40B4-BE49-F238E27FC236}">
                <a16:creationId xmlns:a16="http://schemas.microsoft.com/office/drawing/2014/main" id="{ED090F5D-B543-40EF-BBD5-3E219D8E89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53960" y="200493"/>
            <a:ext cx="1331854" cy="780542"/>
          </a:xfrm>
          <a:prstGeom prst="rect">
            <a:avLst/>
          </a:prstGeom>
        </p:spPr>
      </p:pic>
    </p:spTree>
    <p:extLst>
      <p:ext uri="{BB962C8B-B14F-4D97-AF65-F5344CB8AC3E}">
        <p14:creationId xmlns:p14="http://schemas.microsoft.com/office/powerpoint/2010/main" val="17790925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BFE6C-6FC9-4A57-94CC-2E603335EA50}"/>
              </a:ext>
            </a:extLst>
          </p:cNvPr>
          <p:cNvPicPr>
            <a:picLocks noChangeAspect="1"/>
          </p:cNvPicPr>
          <p:nvPr userDrawn="1"/>
        </p:nvPicPr>
        <p:blipFill rotWithShape="1">
          <a:blip r:embed="rId2">
            <a:clrChange>
              <a:clrFrom>
                <a:srgbClr val="FAFAFA"/>
              </a:clrFrom>
              <a:clrTo>
                <a:srgbClr val="FAFAFA">
                  <a:alpha val="0"/>
                </a:srgbClr>
              </a:clrTo>
            </a:clrChange>
            <a:lum bright="-20000" contrast="40000"/>
          </a:blip>
          <a:srcRect l="9458" r="15160"/>
          <a:stretch/>
        </p:blipFill>
        <p:spPr>
          <a:xfrm>
            <a:off x="-1" y="0"/>
            <a:ext cx="7439024" cy="6858001"/>
          </a:xfrm>
          <a:prstGeom prst="rect">
            <a:avLst/>
          </a:prstGeom>
        </p:spPr>
      </p:pic>
      <p:sp>
        <p:nvSpPr>
          <p:cNvPr id="8" name="Rectangle 7">
            <a:extLst>
              <a:ext uri="{FF2B5EF4-FFF2-40B4-BE49-F238E27FC236}">
                <a16:creationId xmlns:a16="http://schemas.microsoft.com/office/drawing/2014/main" id="{F3F69F77-C070-4D38-B5CC-D9DF12569078}"/>
              </a:ext>
            </a:extLst>
          </p:cNvPr>
          <p:cNvSpPr/>
          <p:nvPr userDrawn="1"/>
        </p:nvSpPr>
        <p:spPr>
          <a:xfrm>
            <a:off x="0" y="5204064"/>
            <a:ext cx="11216314" cy="987186"/>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Diamond 10">
            <a:extLst>
              <a:ext uri="{FF2B5EF4-FFF2-40B4-BE49-F238E27FC236}">
                <a16:creationId xmlns:a16="http://schemas.microsoft.com/office/drawing/2014/main" id="{DAA52D9F-7C05-4814-AC89-D52270217835}"/>
              </a:ext>
            </a:extLst>
          </p:cNvPr>
          <p:cNvSpPr/>
          <p:nvPr userDrawn="1"/>
        </p:nvSpPr>
        <p:spPr>
          <a:xfrm>
            <a:off x="1190096" y="290823"/>
            <a:ext cx="4054131" cy="4106098"/>
          </a:xfrm>
          <a:prstGeom prst="diamond">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98CACF18-B817-4C4C-ABC1-81319E73C17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7863" b="26545"/>
          <a:stretch/>
        </p:blipFill>
        <p:spPr>
          <a:xfrm>
            <a:off x="1855111" y="1634336"/>
            <a:ext cx="2552646" cy="1419072"/>
          </a:xfrm>
          <a:prstGeom prst="rect">
            <a:avLst/>
          </a:prstGeom>
        </p:spPr>
      </p:pic>
      <p:sp>
        <p:nvSpPr>
          <p:cNvPr id="15" name="Title 14">
            <a:extLst>
              <a:ext uri="{FF2B5EF4-FFF2-40B4-BE49-F238E27FC236}">
                <a16:creationId xmlns:a16="http://schemas.microsoft.com/office/drawing/2014/main" id="{4C0AA20F-91C4-4F3A-ACF5-1BEC47900B93}"/>
              </a:ext>
            </a:extLst>
          </p:cNvPr>
          <p:cNvSpPr>
            <a:spLocks noGrp="1"/>
          </p:cNvSpPr>
          <p:nvPr>
            <p:ph type="title"/>
          </p:nvPr>
        </p:nvSpPr>
        <p:spPr>
          <a:xfrm>
            <a:off x="6169382" y="1954184"/>
            <a:ext cx="4919476" cy="1325563"/>
          </a:xfrm>
        </p:spPr>
        <p:txBody>
          <a:bodyPr/>
          <a:lstStyle>
            <a:lvl1pPr algn="ctr">
              <a:defRPr>
                <a:latin typeface="Segoe UI Light" panose="020B0502040204020203" pitchFamily="34" charset="0"/>
                <a:cs typeface="Segoe UI Light"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1543646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8956-78F1-48F4-998A-CD26C63EE1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00FE8-004F-4F51-A5B8-DD33AE9940B8}"/>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12E58DB-C2EC-4BD8-AE98-6C414B30A38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403E7B9-8FE8-4A2F-90DF-95273E0B2232}"/>
              </a:ext>
            </a:extLst>
          </p:cNvPr>
          <p:cNvSpPr>
            <a:spLocks noGrp="1"/>
          </p:cNvSpPr>
          <p:nvPr>
            <p:ph type="sldNum" sz="quarter" idx="12"/>
          </p:nvPr>
        </p:nvSpPr>
        <p:spPr/>
        <p:txBody>
          <a:bodyPr/>
          <a:lstStyle/>
          <a:p>
            <a:fld id="{FA25A254-6398-43D9-A0E3-B83738F7E1E2}" type="slidenum">
              <a:rPr lang="en-US" smtClean="0"/>
              <a:t>‹#›</a:t>
            </a:fld>
            <a:endParaRPr lang="en-US" dirty="0"/>
          </a:p>
        </p:txBody>
      </p:sp>
    </p:spTree>
    <p:extLst>
      <p:ext uri="{BB962C8B-B14F-4D97-AF65-F5344CB8AC3E}">
        <p14:creationId xmlns:p14="http://schemas.microsoft.com/office/powerpoint/2010/main" val="3598379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MPS Pag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67D45-81EA-46CC-9FFE-5926D210E9A1}"/>
              </a:ext>
            </a:extLst>
          </p:cNvPr>
          <p:cNvSpPr/>
          <p:nvPr userDrawn="1"/>
        </p:nvSpPr>
        <p:spPr>
          <a:xfrm>
            <a:off x="0" y="-1"/>
            <a:ext cx="12192000" cy="110490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9" name="Graphic 8">
            <a:extLst>
              <a:ext uri="{FF2B5EF4-FFF2-40B4-BE49-F238E27FC236}">
                <a16:creationId xmlns:a16="http://schemas.microsoft.com/office/drawing/2014/main" id="{417384E1-6F7B-483B-BBB6-8164F75E8E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2700" y="285749"/>
            <a:ext cx="1174750" cy="559405"/>
          </a:xfrm>
          <a:prstGeom prst="rect">
            <a:avLst/>
          </a:prstGeom>
        </p:spPr>
      </p:pic>
      <p:sp>
        <p:nvSpPr>
          <p:cNvPr id="12" name="Content Placeholder 2">
            <a:extLst>
              <a:ext uri="{FF2B5EF4-FFF2-40B4-BE49-F238E27FC236}">
                <a16:creationId xmlns:a16="http://schemas.microsoft.com/office/drawing/2014/main" id="{3D8B7AAC-275A-4F3D-AAB4-4DF3E808B85A}"/>
              </a:ext>
            </a:extLst>
          </p:cNvPr>
          <p:cNvSpPr>
            <a:spLocks noGrp="1"/>
          </p:cNvSpPr>
          <p:nvPr>
            <p:ph sz="half" idx="13"/>
          </p:nvPr>
        </p:nvSpPr>
        <p:spPr>
          <a:xfrm>
            <a:off x="695325" y="1554956"/>
            <a:ext cx="1050925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6">
            <a:extLst>
              <a:ext uri="{FF2B5EF4-FFF2-40B4-BE49-F238E27FC236}">
                <a16:creationId xmlns:a16="http://schemas.microsoft.com/office/drawing/2014/main" id="{436E29F9-D9FF-4D3E-B99C-36C880D105CE}"/>
              </a:ext>
            </a:extLst>
          </p:cNvPr>
          <p:cNvSpPr>
            <a:spLocks noGrp="1"/>
          </p:cNvSpPr>
          <p:nvPr>
            <p:ph type="sldNum" sz="quarter" idx="12"/>
          </p:nvPr>
        </p:nvSpPr>
        <p:spPr>
          <a:xfrm>
            <a:off x="8610600" y="6356350"/>
            <a:ext cx="2743200" cy="365125"/>
          </a:xfrm>
        </p:spPr>
        <p:txBody>
          <a:bodyPr/>
          <a:lstStyle>
            <a:lvl1pPr>
              <a:defRPr sz="1100">
                <a:solidFill>
                  <a:schemeClr val="tx1">
                    <a:lumMod val="85000"/>
                    <a:lumOff val="15000"/>
                  </a:schemeClr>
                </a:solidFill>
                <a:latin typeface="Segoe UI Light" panose="020B0502040204020203" pitchFamily="34" charset="0"/>
                <a:cs typeface="Segoe UI Light" panose="020B0502040204020203" pitchFamily="34" charset="0"/>
              </a:defRPr>
            </a:lvl1pPr>
          </a:lstStyle>
          <a:p>
            <a:fld id="{FA25A254-6398-43D9-A0E3-B83738F7E1E2}" type="slidenum">
              <a:rPr lang="en-US" smtClean="0"/>
              <a:pPr/>
              <a:t>‹#›</a:t>
            </a:fld>
            <a:endParaRPr lang="en-US" dirty="0"/>
          </a:p>
        </p:txBody>
      </p:sp>
      <p:sp>
        <p:nvSpPr>
          <p:cNvPr id="8" name="Title 1">
            <a:extLst>
              <a:ext uri="{FF2B5EF4-FFF2-40B4-BE49-F238E27FC236}">
                <a16:creationId xmlns:a16="http://schemas.microsoft.com/office/drawing/2014/main" id="{EC18BB4F-A5EE-4E36-9B7B-08684F782B11}"/>
              </a:ext>
            </a:extLst>
          </p:cNvPr>
          <p:cNvSpPr>
            <a:spLocks noGrp="1"/>
          </p:cNvSpPr>
          <p:nvPr>
            <p:ph type="title"/>
          </p:nvPr>
        </p:nvSpPr>
        <p:spPr>
          <a:xfrm>
            <a:off x="838200" y="365125"/>
            <a:ext cx="10515600" cy="739775"/>
          </a:xfrm>
          <a:solidFill>
            <a:schemeClr val="tx1">
              <a:lumMod val="85000"/>
              <a:lumOff val="15000"/>
            </a:schemeClr>
          </a:solidFill>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62126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MPS Page Layou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E778C-509A-4575-93D0-DB11505DDDDF}"/>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9E014D1-61AB-4756-9631-2895FB7B2F77}"/>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81AA86B-557A-454F-A45F-CC2F2AC70A5B}"/>
              </a:ext>
            </a:extLst>
          </p:cNvPr>
          <p:cNvSpPr>
            <a:spLocks noGrp="1"/>
          </p:cNvSpPr>
          <p:nvPr>
            <p:ph type="sldNum" sz="quarter" idx="12"/>
          </p:nvPr>
        </p:nvSpPr>
        <p:spPr/>
        <p:txBody>
          <a:bodyPr/>
          <a:lstStyle>
            <a:lvl1pPr>
              <a:defRPr sz="1100">
                <a:solidFill>
                  <a:schemeClr val="tx1">
                    <a:lumMod val="85000"/>
                    <a:lumOff val="15000"/>
                  </a:schemeClr>
                </a:solidFill>
                <a:latin typeface="Segoe UI Light" panose="020B0502040204020203" pitchFamily="34" charset="0"/>
                <a:cs typeface="Segoe UI Light" panose="020B0502040204020203" pitchFamily="34" charset="0"/>
              </a:defRPr>
            </a:lvl1pPr>
          </a:lstStyle>
          <a:p>
            <a:fld id="{FA25A254-6398-43D9-A0E3-B83738F7E1E2}" type="slidenum">
              <a:rPr lang="en-US" smtClean="0"/>
              <a:pPr/>
              <a:t>‹#›</a:t>
            </a:fld>
            <a:endParaRPr lang="en-US" dirty="0"/>
          </a:p>
        </p:txBody>
      </p:sp>
      <p:sp>
        <p:nvSpPr>
          <p:cNvPr id="8" name="Rectangle 7">
            <a:extLst>
              <a:ext uri="{FF2B5EF4-FFF2-40B4-BE49-F238E27FC236}">
                <a16:creationId xmlns:a16="http://schemas.microsoft.com/office/drawing/2014/main" id="{C54F89E9-525C-492D-B8AB-B51C06D4FCC2}"/>
              </a:ext>
            </a:extLst>
          </p:cNvPr>
          <p:cNvSpPr/>
          <p:nvPr userDrawn="1"/>
        </p:nvSpPr>
        <p:spPr>
          <a:xfrm>
            <a:off x="0" y="-1"/>
            <a:ext cx="12192000" cy="110490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9" name="Graphic 8">
            <a:extLst>
              <a:ext uri="{FF2B5EF4-FFF2-40B4-BE49-F238E27FC236}">
                <a16:creationId xmlns:a16="http://schemas.microsoft.com/office/drawing/2014/main" id="{4A031BFA-D2F2-439A-8FFC-8D300EF80B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2700" y="285749"/>
            <a:ext cx="1174750" cy="559405"/>
          </a:xfrm>
          <a:prstGeom prst="rect">
            <a:avLst/>
          </a:prstGeom>
        </p:spPr>
      </p:pic>
    </p:spTree>
    <p:extLst>
      <p:ext uri="{BB962C8B-B14F-4D97-AF65-F5344CB8AC3E}">
        <p14:creationId xmlns:p14="http://schemas.microsoft.com/office/powerpoint/2010/main" val="18911101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F69F84-27C8-4A28-A2D2-4BC9175B738E}"/>
              </a:ext>
            </a:extLst>
          </p:cNvPr>
          <p:cNvPicPr>
            <a:picLocks noChangeAspect="1"/>
          </p:cNvPicPr>
          <p:nvPr userDrawn="1"/>
        </p:nvPicPr>
        <p:blipFill rotWithShape="1">
          <a:blip r:embed="rId2">
            <a:clrChange>
              <a:clrFrom>
                <a:srgbClr val="FAFAFA"/>
              </a:clrFrom>
              <a:clrTo>
                <a:srgbClr val="FAFAFA">
                  <a:alpha val="0"/>
                </a:srgbClr>
              </a:clrTo>
            </a:clrChange>
            <a:lum bright="-20000" contrast="40000"/>
          </a:blip>
          <a:srcRect l="9458" r="15160"/>
          <a:stretch/>
        </p:blipFill>
        <p:spPr>
          <a:xfrm>
            <a:off x="-1" y="0"/>
            <a:ext cx="7439024" cy="6858001"/>
          </a:xfrm>
          <a:prstGeom prst="rect">
            <a:avLst/>
          </a:prstGeom>
        </p:spPr>
      </p:pic>
      <p:sp>
        <p:nvSpPr>
          <p:cNvPr id="14" name="Diamond 13">
            <a:extLst>
              <a:ext uri="{FF2B5EF4-FFF2-40B4-BE49-F238E27FC236}">
                <a16:creationId xmlns:a16="http://schemas.microsoft.com/office/drawing/2014/main" id="{43D07672-3114-4269-A72D-4A6303EEC20E}"/>
              </a:ext>
            </a:extLst>
          </p:cNvPr>
          <p:cNvSpPr/>
          <p:nvPr userDrawn="1"/>
        </p:nvSpPr>
        <p:spPr>
          <a:xfrm>
            <a:off x="1190096" y="290823"/>
            <a:ext cx="4054131" cy="4106098"/>
          </a:xfrm>
          <a:prstGeom prst="diamond">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9CA3E2B-24CB-41E9-9988-DF02368BAD0C}"/>
              </a:ext>
            </a:extLst>
          </p:cNvPr>
          <p:cNvSpPr/>
          <p:nvPr userDrawn="1"/>
        </p:nvSpPr>
        <p:spPr>
          <a:xfrm>
            <a:off x="0" y="5204064"/>
            <a:ext cx="11216314" cy="987186"/>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194FB8D7-E428-4C7A-92B0-2BEF06C863A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7863" b="26545"/>
          <a:stretch/>
        </p:blipFill>
        <p:spPr>
          <a:xfrm>
            <a:off x="1855111" y="1634336"/>
            <a:ext cx="2552646" cy="1419072"/>
          </a:xfrm>
          <a:prstGeom prst="rect">
            <a:avLst/>
          </a:prstGeom>
        </p:spPr>
      </p:pic>
      <p:sp>
        <p:nvSpPr>
          <p:cNvPr id="15" name="Slide Number Placeholder 6">
            <a:extLst>
              <a:ext uri="{FF2B5EF4-FFF2-40B4-BE49-F238E27FC236}">
                <a16:creationId xmlns:a16="http://schemas.microsoft.com/office/drawing/2014/main" id="{FDF74C5F-F4E4-4DB1-B2CD-FC143D42288F}"/>
              </a:ext>
            </a:extLst>
          </p:cNvPr>
          <p:cNvSpPr>
            <a:spLocks noGrp="1"/>
          </p:cNvSpPr>
          <p:nvPr>
            <p:ph type="sldNum" sz="quarter" idx="12"/>
          </p:nvPr>
        </p:nvSpPr>
        <p:spPr>
          <a:xfrm>
            <a:off x="8610600" y="6356350"/>
            <a:ext cx="2743200" cy="365125"/>
          </a:xfrm>
        </p:spPr>
        <p:txBody>
          <a:bodyPr/>
          <a:lstStyle>
            <a:lvl1pPr>
              <a:defRPr sz="1100">
                <a:solidFill>
                  <a:schemeClr val="tx1">
                    <a:lumMod val="85000"/>
                    <a:lumOff val="15000"/>
                  </a:schemeClr>
                </a:solidFill>
                <a:latin typeface="Segoe UI Light" panose="020B0502040204020203" pitchFamily="34" charset="0"/>
                <a:cs typeface="Segoe UI Light" panose="020B0502040204020203" pitchFamily="34" charset="0"/>
              </a:defRPr>
            </a:lvl1pPr>
          </a:lstStyle>
          <a:p>
            <a:fld id="{FA25A254-6398-43D9-A0E3-B83738F7E1E2}" type="slidenum">
              <a:rPr lang="en-US" smtClean="0"/>
              <a:pPr/>
              <a:t>‹#›</a:t>
            </a:fld>
            <a:endParaRPr lang="en-US" dirty="0"/>
          </a:p>
        </p:txBody>
      </p:sp>
    </p:spTree>
    <p:extLst>
      <p:ext uri="{BB962C8B-B14F-4D97-AF65-F5344CB8AC3E}">
        <p14:creationId xmlns:p14="http://schemas.microsoft.com/office/powerpoint/2010/main" val="2407650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295401"/>
            <a:ext cx="7315200" cy="3432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txBox="1">
            <a:spLocks/>
          </p:cNvSpPr>
          <p:nvPr userDrawn="1"/>
        </p:nvSpPr>
        <p:spPr bwMode="auto">
          <a:xfrm>
            <a:off x="406400" y="76200"/>
            <a:ext cx="11379200" cy="654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9pPr>
          </a:lstStyle>
          <a:p>
            <a:r>
              <a:rPr lang="en-US" kern="0"/>
              <a:t>Click to edit Master title style</a:t>
            </a:r>
          </a:p>
        </p:txBody>
      </p:sp>
      <p:sp>
        <p:nvSpPr>
          <p:cNvPr id="7" name="Slide Number Placeholder 6"/>
          <p:cNvSpPr>
            <a:spLocks noGrp="1" noChangeArrowheads="1"/>
          </p:cNvSpPr>
          <p:nvPr>
            <p:ph type="sldNum" sz="quarter" idx="10"/>
          </p:nvPr>
        </p:nvSpPr>
        <p:spPr>
          <a:xfrm>
            <a:off x="11176000" y="6400800"/>
            <a:ext cx="711200" cy="228600"/>
          </a:xfrm>
          <a:prstGeom prst="rect">
            <a:avLst/>
          </a:prstGeom>
          <a:extLst>
            <a:ext uri="{FAA26D3D-D897-4be2-8F04-BA451C77F1D7}">
              <ma14:placeholderFlag xmlns="" xmlns:ma14="http://schemas.microsoft.com/office/mac/drawingml/2011/main" val="1"/>
            </a:ext>
          </a:extLst>
        </p:spPr>
        <p:txBody>
          <a:bodyPr/>
          <a:lstStyle>
            <a:lvl1pPr>
              <a:defRPr>
                <a:solidFill>
                  <a:srgbClr val="898989"/>
                </a:solidFill>
              </a:defRPr>
            </a:lvl1pPr>
          </a:lstStyle>
          <a:p>
            <a:fld id="{8202EFDA-022F-41CF-980E-F688C355F9C4}" type="slidenum">
              <a:rPr lang="en-US" altLang="en-US" smtClean="0"/>
              <a:pPr/>
              <a:t>‹#›</a:t>
            </a:fld>
            <a:endParaRPr lang="en-US" altLang="en-US"/>
          </a:p>
        </p:txBody>
      </p:sp>
      <p:sp>
        <p:nvSpPr>
          <p:cNvPr id="10" name="Date Placeholder 4"/>
          <p:cNvSpPr>
            <a:spLocks noGrp="1"/>
          </p:cNvSpPr>
          <p:nvPr>
            <p:ph type="dt" sz="half" idx="11"/>
          </p:nvPr>
        </p:nvSpPr>
        <p:spPr>
          <a:xfrm>
            <a:off x="304800" y="6356351"/>
            <a:ext cx="1828800" cy="365125"/>
          </a:xfrm>
        </p:spPr>
        <p:txBody>
          <a:bodyPr/>
          <a:lstStyle>
            <a:lvl1pPr>
              <a:defRPr/>
            </a:lvl1pPr>
          </a:lstStyle>
          <a:p>
            <a:fld id="{34B03FE5-03F9-4425-B174-B2DFC75ACB0B}" type="datetime4">
              <a:rPr lang="en-US" smtClean="0"/>
              <a:t>June 9, 2022</a:t>
            </a:fld>
            <a:endParaRPr lang="en-US"/>
          </a:p>
        </p:txBody>
      </p:sp>
      <p:sp>
        <p:nvSpPr>
          <p:cNvPr id="11" name="Footer Placeholder 5"/>
          <p:cNvSpPr>
            <a:spLocks noGrp="1"/>
          </p:cNvSpPr>
          <p:nvPr>
            <p:ph type="ftr" sz="quarter" idx="12"/>
          </p:nvPr>
        </p:nvSpPr>
        <p:spPr>
          <a:xfrm>
            <a:off x="2133600" y="6356351"/>
            <a:ext cx="7823198" cy="365125"/>
          </a:xfrm>
        </p:spPr>
        <p:txBody>
          <a:bodyPr/>
          <a:lstStyle>
            <a:lvl1pPr>
              <a:defRPr/>
            </a:lvl1pPr>
          </a:lstStyle>
          <a:p>
            <a:r>
              <a:rPr lang="en-US"/>
              <a:t>(Name of Presentation)</a:t>
            </a:r>
          </a:p>
        </p:txBody>
      </p:sp>
    </p:spTree>
    <p:extLst>
      <p:ext uri="{BB962C8B-B14F-4D97-AF65-F5344CB8AC3E}">
        <p14:creationId xmlns:p14="http://schemas.microsoft.com/office/powerpoint/2010/main" val="1177291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4.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5.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6.xml"/><Relationship Id="rId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9.xml"/><Relationship Id="rId7" Type="http://schemas.openxmlformats.org/officeDocument/2006/relationships/image" Target="../media/image13.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8.xml"/><Relationship Id="rId11" Type="http://schemas.openxmlformats.org/officeDocument/2006/relationships/image" Target="../media/image16.png"/><Relationship Id="rId5" Type="http://schemas.openxmlformats.org/officeDocument/2006/relationships/slideLayout" Target="../slideLayouts/slideLayout81.xml"/><Relationship Id="rId10" Type="http://schemas.openxmlformats.org/officeDocument/2006/relationships/image" Target="../media/image15.svg"/><Relationship Id="rId4" Type="http://schemas.openxmlformats.org/officeDocument/2006/relationships/slideLayout" Target="../slideLayouts/slideLayout80.xml"/><Relationship Id="rId9" Type="http://schemas.openxmlformats.org/officeDocument/2006/relationships/image" Target="../media/image14.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9.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12192000" cy="846726"/>
          </a:xfrm>
          <a:prstGeom prst="rect">
            <a:avLst/>
          </a:prstGeom>
          <a:solidFill>
            <a:srgbClr val="042F6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28" name="Rectangle 2"/>
          <p:cNvSpPr>
            <a:spLocks noGrp="1" noChangeArrowheads="1"/>
          </p:cNvSpPr>
          <p:nvPr>
            <p:ph type="title"/>
          </p:nvPr>
        </p:nvSpPr>
        <p:spPr bwMode="auto">
          <a:xfrm>
            <a:off x="406400" y="76200"/>
            <a:ext cx="11379200" cy="654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Rectangle 2"/>
          <p:cNvSpPr/>
          <p:nvPr userDrawn="1"/>
        </p:nvSpPr>
        <p:spPr bwMode="auto">
          <a:xfrm flipH="1">
            <a:off x="-3" y="845417"/>
            <a:ext cx="12214577" cy="6029517"/>
          </a:xfrm>
          <a:prstGeom prst="rect">
            <a:avLst/>
          </a:prstGeom>
          <a:solidFill>
            <a:srgbClr val="5983A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Rectangle 12"/>
          <p:cNvSpPr/>
          <p:nvPr userDrawn="1"/>
        </p:nvSpPr>
        <p:spPr bwMode="auto">
          <a:xfrm flipH="1">
            <a:off x="101599" y="845416"/>
            <a:ext cx="11977511" cy="5905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 name="Footer Placeholder 3"/>
          <p:cNvSpPr>
            <a:spLocks noGrp="1"/>
          </p:cNvSpPr>
          <p:nvPr>
            <p:ph type="ftr" sz="quarter" idx="3"/>
          </p:nvPr>
        </p:nvSpPr>
        <p:spPr>
          <a:xfrm>
            <a:off x="2133600" y="6356351"/>
            <a:ext cx="7823198"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(Name of Presentation)</a:t>
            </a:r>
          </a:p>
        </p:txBody>
      </p:sp>
      <p:sp>
        <p:nvSpPr>
          <p:cNvPr id="5" name="Slide Number Placeholder 4"/>
          <p:cNvSpPr>
            <a:spLocks noGrp="1"/>
          </p:cNvSpPr>
          <p:nvPr>
            <p:ph type="sldNum" sz="quarter" idx="4"/>
          </p:nvPr>
        </p:nvSpPr>
        <p:spPr>
          <a:xfrm>
            <a:off x="11277600" y="6356351"/>
            <a:ext cx="508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35788-441D-D445-8428-526D986C9026}" type="slidenum">
              <a:rPr lang="en-US" smtClean="0"/>
              <a:t>‹#›</a:t>
            </a:fld>
            <a:endParaRPr lang="en-US"/>
          </a:p>
        </p:txBody>
      </p:sp>
      <p:sp>
        <p:nvSpPr>
          <p:cNvPr id="6" name="Date Placeholder 5"/>
          <p:cNvSpPr>
            <a:spLocks noGrp="1"/>
          </p:cNvSpPr>
          <p:nvPr>
            <p:ph type="dt" sz="half" idx="2"/>
          </p:nvPr>
        </p:nvSpPr>
        <p:spPr>
          <a:xfrm>
            <a:off x="304800" y="6356351"/>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868D0-BD4A-4DC0-AE24-213515E50AEE}" type="datetime4">
              <a:rPr lang="en-US" smtClean="0"/>
              <a:t>June 9, 2022</a:t>
            </a:fld>
            <a:endParaRPr lang="en-US"/>
          </a:p>
        </p:txBody>
      </p:sp>
      <p:sp>
        <p:nvSpPr>
          <p:cNvPr id="1029" name="Rectangle 3"/>
          <p:cNvSpPr>
            <a:spLocks noGrp="1" noChangeArrowheads="1"/>
          </p:cNvSpPr>
          <p:nvPr>
            <p:ph type="body" idx="1"/>
          </p:nvPr>
        </p:nvSpPr>
        <p:spPr bwMode="auto">
          <a:xfrm>
            <a:off x="508002" y="1066800"/>
            <a:ext cx="10972799" cy="502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28864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2" r:id="rId13"/>
    <p:sldLayoutId id="2147483733" r:id="rId14"/>
  </p:sldLayoutIdLst>
  <p:hf hdr="0" ftr="0" dt="0"/>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lr>
          <a:srgbClr val="57768E"/>
        </a:buClr>
        <a:buFont typeface="Wingdings" pitchFamily="2" charset="2"/>
        <a:buChar char="§"/>
        <a:defRPr sz="2800">
          <a:solidFill>
            <a:srgbClr val="25325B"/>
          </a:solidFill>
          <a:latin typeface="+mn-lt"/>
          <a:ea typeface="+mn-ea"/>
          <a:cs typeface="+mn-cs"/>
        </a:defRPr>
      </a:lvl1pPr>
      <a:lvl2pPr marL="742950" indent="-285750" algn="l" rtl="0" eaLnBrk="1" fontAlgn="base" hangingPunct="1">
        <a:spcBef>
          <a:spcPct val="20000"/>
        </a:spcBef>
        <a:spcAft>
          <a:spcPct val="0"/>
        </a:spcAft>
        <a:buChar char="–"/>
        <a:defRPr sz="2400">
          <a:solidFill>
            <a:srgbClr val="486176"/>
          </a:solidFill>
          <a:latin typeface="+mn-lt"/>
          <a:ea typeface="+mn-ea"/>
        </a:defRPr>
      </a:lvl2pPr>
      <a:lvl3pPr marL="1143000" indent="-228600" algn="l" rtl="0" eaLnBrk="1" fontAlgn="base" hangingPunct="1">
        <a:spcBef>
          <a:spcPct val="20000"/>
        </a:spcBef>
        <a:spcAft>
          <a:spcPct val="0"/>
        </a:spcAft>
        <a:buChar char="•"/>
        <a:defRPr sz="2000">
          <a:solidFill>
            <a:srgbClr val="25325B"/>
          </a:solidFill>
          <a:latin typeface="+mn-lt"/>
          <a:ea typeface="+mn-ea"/>
        </a:defRPr>
      </a:lvl3pPr>
      <a:lvl4pPr marL="1600200" indent="-228600" algn="l" rtl="0" eaLnBrk="1" fontAlgn="base" hangingPunct="1">
        <a:spcBef>
          <a:spcPct val="20000"/>
        </a:spcBef>
        <a:spcAft>
          <a:spcPct val="0"/>
        </a:spcAft>
        <a:buChar char="–"/>
        <a:defRPr sz="1600">
          <a:solidFill>
            <a:srgbClr val="57768E"/>
          </a:solidFill>
          <a:latin typeface="+mn-lt"/>
          <a:ea typeface="+mn-ea"/>
        </a:defRPr>
      </a:lvl4pPr>
      <a:lvl5pPr marL="2057400" indent="-228600" algn="l" rtl="0" eaLnBrk="1" fontAlgn="base" hangingPunct="1">
        <a:spcBef>
          <a:spcPct val="20000"/>
        </a:spcBef>
        <a:spcAft>
          <a:spcPct val="0"/>
        </a:spcAft>
        <a:buChar char="»"/>
        <a:defRPr sz="1200">
          <a:solidFill>
            <a:srgbClr val="25325B"/>
          </a:solidFill>
          <a:latin typeface="+mn-lt"/>
          <a:ea typeface="+mn-ea"/>
        </a:defRPr>
      </a:lvl5pPr>
      <a:lvl6pPr marL="2514600" indent="-228600" algn="l" rtl="0" eaLnBrk="1" fontAlgn="base" hangingPunct="1">
        <a:spcBef>
          <a:spcPct val="20000"/>
        </a:spcBef>
        <a:spcAft>
          <a:spcPct val="0"/>
        </a:spcAft>
        <a:buChar char="»"/>
        <a:defRPr sz="1200">
          <a:solidFill>
            <a:srgbClr val="25325B"/>
          </a:solidFill>
          <a:latin typeface="+mn-lt"/>
          <a:ea typeface="+mn-ea"/>
        </a:defRPr>
      </a:lvl6pPr>
      <a:lvl7pPr marL="2971800" indent="-228600" algn="l" rtl="0" eaLnBrk="1" fontAlgn="base" hangingPunct="1">
        <a:spcBef>
          <a:spcPct val="20000"/>
        </a:spcBef>
        <a:spcAft>
          <a:spcPct val="0"/>
        </a:spcAft>
        <a:buChar char="»"/>
        <a:defRPr sz="1200">
          <a:solidFill>
            <a:srgbClr val="25325B"/>
          </a:solidFill>
          <a:latin typeface="+mn-lt"/>
          <a:ea typeface="+mn-ea"/>
        </a:defRPr>
      </a:lvl7pPr>
      <a:lvl8pPr marL="3429000" indent="-228600" algn="l" rtl="0" eaLnBrk="1" fontAlgn="base" hangingPunct="1">
        <a:spcBef>
          <a:spcPct val="20000"/>
        </a:spcBef>
        <a:spcAft>
          <a:spcPct val="0"/>
        </a:spcAft>
        <a:buChar char="»"/>
        <a:defRPr sz="1200">
          <a:solidFill>
            <a:srgbClr val="25325B"/>
          </a:solidFill>
          <a:latin typeface="+mn-lt"/>
          <a:ea typeface="+mn-ea"/>
        </a:defRPr>
      </a:lvl8pPr>
      <a:lvl9pPr marL="3886200" indent="-228600" algn="l" rtl="0" eaLnBrk="1" fontAlgn="base" hangingPunct="1">
        <a:spcBef>
          <a:spcPct val="20000"/>
        </a:spcBef>
        <a:spcAft>
          <a:spcPct val="0"/>
        </a:spcAft>
        <a:buChar char="»"/>
        <a:defRPr sz="1200">
          <a:solidFill>
            <a:srgbClr val="25325B"/>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a:ln>
            <a:noFill/>
          </a:ln>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n-lt"/>
                <a:ea typeface="Arial" charset="0"/>
                <a:cs typeface="Arial" charset="0"/>
              </a:defRPr>
            </a:lvl1pPr>
          </a:lstStyle>
          <a:p>
            <a:fld id="{64014AE8-046F-42D8-9AAB-C0D03BC7CA47}" type="datetimeFigureOut">
              <a:rPr lang="en-US" smtClean="0"/>
              <a:pPr/>
              <a:t>6/9/22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n-lt"/>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n-lt"/>
                <a:ea typeface="Arial" charset="0"/>
                <a:cs typeface="Arial" charset="0"/>
              </a:defRPr>
            </a:lvl1pPr>
          </a:lstStyle>
          <a:p>
            <a:fld id="{7CDF5350-7079-49F9-B19E-5B94C38B1C91}" type="slidenum">
              <a:rPr lang="en-US" smtClean="0"/>
              <a:pPr/>
              <a:t>‹#›</a:t>
            </a:fld>
            <a:endParaRPr lang="en-US" dirty="0"/>
          </a:p>
        </p:txBody>
      </p:sp>
      <p:pic>
        <p:nvPicPr>
          <p:cNvPr id="7" name="Picture 6" descr="Text&#10;&#10;Description automatically generated">
            <a:extLst>
              <a:ext uri="{FF2B5EF4-FFF2-40B4-BE49-F238E27FC236}">
                <a16:creationId xmlns:a16="http://schemas.microsoft.com/office/drawing/2014/main" id="{37787E50-E100-4457-9213-0D77B6A4D79F}"/>
              </a:ext>
            </a:extLst>
          </p:cNvPr>
          <p:cNvPicPr>
            <a:picLocks noChangeAspect="1"/>
          </p:cNvPicPr>
          <p:nvPr userDrawn="1"/>
        </p:nvPicPr>
        <p:blipFill>
          <a:blip r:embed="rId19"/>
          <a:stretch>
            <a:fillRect/>
          </a:stretch>
        </p:blipFill>
        <p:spPr>
          <a:xfrm>
            <a:off x="914400" y="6176963"/>
            <a:ext cx="2124075" cy="484707"/>
          </a:xfrm>
          <a:prstGeom prst="rect">
            <a:avLst/>
          </a:prstGeom>
        </p:spPr>
      </p:pic>
    </p:spTree>
    <p:extLst>
      <p:ext uri="{BB962C8B-B14F-4D97-AF65-F5344CB8AC3E}">
        <p14:creationId xmlns:p14="http://schemas.microsoft.com/office/powerpoint/2010/main" val="75698074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914400" rtl="0" eaLnBrk="1" latinLnBrk="0" hangingPunct="1">
        <a:lnSpc>
          <a:spcPct val="90000"/>
        </a:lnSpc>
        <a:spcBef>
          <a:spcPct val="0"/>
        </a:spcBef>
        <a:buNone/>
        <a:defRPr sz="4400" b="0" i="0" kern="1200">
          <a:solidFill>
            <a:schemeClr val="tx1"/>
          </a:solidFill>
          <a:latin typeface="+mj-lt"/>
          <a:ea typeface="Arial" charset="0"/>
          <a:cs typeface="Arial" charset="0"/>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400" b="0" i="0" kern="1200">
          <a:solidFill>
            <a:schemeClr val="tx1"/>
          </a:solidFill>
          <a:latin typeface="+mn-lt"/>
          <a:ea typeface="Arial" charset="0"/>
          <a:cs typeface="Arial" charset="0"/>
        </a:defRPr>
      </a:lvl1pPr>
      <a:lvl2pPr marL="519113" indent="-223838" algn="l" defTabSz="914400" rtl="0" eaLnBrk="1" latinLnBrk="0" hangingPunct="1">
        <a:lnSpc>
          <a:spcPct val="90000"/>
        </a:lnSpc>
        <a:spcBef>
          <a:spcPts val="500"/>
        </a:spcBef>
        <a:buClr>
          <a:schemeClr val="accent1"/>
        </a:buClr>
        <a:buFont typeface="Wingdings" charset="2"/>
        <a:buChar char="§"/>
        <a:tabLst/>
        <a:defRPr sz="2000" b="0" i="0" kern="1200">
          <a:solidFill>
            <a:schemeClr val="tx1"/>
          </a:solidFill>
          <a:latin typeface="+mn-lt"/>
          <a:ea typeface="Arial" charset="0"/>
          <a:cs typeface="Arial" charset="0"/>
        </a:defRPr>
      </a:lvl2pPr>
      <a:lvl3pPr marL="862013" indent="-231775" algn="l" defTabSz="914400" rtl="0" eaLnBrk="1" latinLnBrk="0" hangingPunct="1">
        <a:lnSpc>
          <a:spcPct val="90000"/>
        </a:lnSpc>
        <a:spcBef>
          <a:spcPts val="500"/>
        </a:spcBef>
        <a:buClr>
          <a:schemeClr val="accent1"/>
        </a:buClr>
        <a:buFont typeface="Wingdings" charset="2"/>
        <a:buChar char="§"/>
        <a:tabLst/>
        <a:defRPr sz="1800" b="0" i="0" kern="1200">
          <a:solidFill>
            <a:schemeClr val="tx1"/>
          </a:solidFill>
          <a:latin typeface="+mn-lt"/>
          <a:ea typeface="Arial" charset="0"/>
          <a:cs typeface="Arial" charset="0"/>
        </a:defRPr>
      </a:lvl3pPr>
      <a:lvl4pPr marL="1149350" indent="-231775" algn="l" defTabSz="914400" rtl="0" eaLnBrk="1" latinLnBrk="0" hangingPunct="1">
        <a:lnSpc>
          <a:spcPct val="90000"/>
        </a:lnSpc>
        <a:spcBef>
          <a:spcPts val="500"/>
        </a:spcBef>
        <a:buClr>
          <a:schemeClr val="accent1"/>
        </a:buClr>
        <a:buFont typeface="Wingdings" charset="2"/>
        <a:buChar char="§"/>
        <a:tabLst/>
        <a:defRPr sz="1600" b="0" i="0" kern="1200">
          <a:solidFill>
            <a:schemeClr val="tx1"/>
          </a:solidFill>
          <a:latin typeface="+mn-lt"/>
          <a:ea typeface="Arial" charset="0"/>
          <a:cs typeface="Arial" charset="0"/>
        </a:defRPr>
      </a:lvl4pPr>
      <a:lvl5pPr marL="1436688" indent="-223838" algn="l" defTabSz="914400" rtl="0" eaLnBrk="1" latinLnBrk="0" hangingPunct="1">
        <a:lnSpc>
          <a:spcPct val="90000"/>
        </a:lnSpc>
        <a:spcBef>
          <a:spcPts val="500"/>
        </a:spcBef>
        <a:buClr>
          <a:schemeClr val="accent1"/>
        </a:buClr>
        <a:buFont typeface="Wingdings" charset="2"/>
        <a:buChar char="§"/>
        <a:tabLst/>
        <a:defRPr sz="16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a:ln>
            <a:noFill/>
          </a:ln>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n-lt"/>
                <a:ea typeface="Arial" charset="0"/>
                <a:cs typeface="Arial" charset="0"/>
              </a:defRPr>
            </a:lvl1pPr>
          </a:lstStyle>
          <a:p>
            <a:fld id="{64014AE8-046F-42D8-9AAB-C0D03BC7CA47}" type="datetimeFigureOut">
              <a:rPr lang="en-US" smtClean="0"/>
              <a:pPr/>
              <a:t>6/9/22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n-lt"/>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n-lt"/>
                <a:ea typeface="Arial" charset="0"/>
                <a:cs typeface="Arial" charset="0"/>
              </a:defRPr>
            </a:lvl1pPr>
          </a:lstStyle>
          <a:p>
            <a:fld id="{7CDF5350-7079-49F9-B19E-5B94C38B1C91}" type="slidenum">
              <a:rPr lang="en-US" smtClean="0"/>
              <a:pPr/>
              <a:t>‹#›</a:t>
            </a:fld>
            <a:endParaRPr lang="en-US" dirty="0"/>
          </a:p>
        </p:txBody>
      </p:sp>
    </p:spTree>
    <p:extLst>
      <p:ext uri="{BB962C8B-B14F-4D97-AF65-F5344CB8AC3E}">
        <p14:creationId xmlns:p14="http://schemas.microsoft.com/office/powerpoint/2010/main" val="129827820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Lst>
  <p:txStyles>
    <p:titleStyle>
      <a:lvl1pPr algn="l" defTabSz="914400" rtl="0" eaLnBrk="1" latinLnBrk="0" hangingPunct="1">
        <a:lnSpc>
          <a:spcPct val="90000"/>
        </a:lnSpc>
        <a:spcBef>
          <a:spcPct val="0"/>
        </a:spcBef>
        <a:buNone/>
        <a:defRPr sz="4400" b="0" i="0" kern="1200">
          <a:solidFill>
            <a:schemeClr val="tx1"/>
          </a:solidFill>
          <a:latin typeface="+mj-lt"/>
          <a:ea typeface="Arial" charset="0"/>
          <a:cs typeface="Arial" charset="0"/>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400" b="0" i="0" kern="1200">
          <a:solidFill>
            <a:schemeClr val="tx1"/>
          </a:solidFill>
          <a:latin typeface="+mn-lt"/>
          <a:ea typeface="Arial" charset="0"/>
          <a:cs typeface="Arial" charset="0"/>
        </a:defRPr>
      </a:lvl1pPr>
      <a:lvl2pPr marL="519113" indent="-223838" algn="l" defTabSz="914400" rtl="0" eaLnBrk="1" latinLnBrk="0" hangingPunct="1">
        <a:lnSpc>
          <a:spcPct val="90000"/>
        </a:lnSpc>
        <a:spcBef>
          <a:spcPts val="500"/>
        </a:spcBef>
        <a:buClr>
          <a:schemeClr val="accent1"/>
        </a:buClr>
        <a:buFont typeface="Wingdings" charset="2"/>
        <a:buChar char="§"/>
        <a:tabLst/>
        <a:defRPr sz="2000" b="0" i="0" kern="1200">
          <a:solidFill>
            <a:schemeClr val="tx1"/>
          </a:solidFill>
          <a:latin typeface="+mn-lt"/>
          <a:ea typeface="Arial" charset="0"/>
          <a:cs typeface="Arial" charset="0"/>
        </a:defRPr>
      </a:lvl2pPr>
      <a:lvl3pPr marL="862013" indent="-231775" algn="l" defTabSz="914400" rtl="0" eaLnBrk="1" latinLnBrk="0" hangingPunct="1">
        <a:lnSpc>
          <a:spcPct val="90000"/>
        </a:lnSpc>
        <a:spcBef>
          <a:spcPts val="500"/>
        </a:spcBef>
        <a:buClr>
          <a:schemeClr val="accent1"/>
        </a:buClr>
        <a:buFont typeface="Wingdings" charset="2"/>
        <a:buChar char="§"/>
        <a:tabLst/>
        <a:defRPr sz="1800" b="0" i="0" kern="1200">
          <a:solidFill>
            <a:schemeClr val="tx1"/>
          </a:solidFill>
          <a:latin typeface="+mn-lt"/>
          <a:ea typeface="Arial" charset="0"/>
          <a:cs typeface="Arial" charset="0"/>
        </a:defRPr>
      </a:lvl3pPr>
      <a:lvl4pPr marL="1149350" indent="-231775" algn="l" defTabSz="914400" rtl="0" eaLnBrk="1" latinLnBrk="0" hangingPunct="1">
        <a:lnSpc>
          <a:spcPct val="90000"/>
        </a:lnSpc>
        <a:spcBef>
          <a:spcPts val="500"/>
        </a:spcBef>
        <a:buClr>
          <a:schemeClr val="accent1"/>
        </a:buClr>
        <a:buFont typeface="Wingdings" charset="2"/>
        <a:buChar char="§"/>
        <a:tabLst/>
        <a:defRPr sz="1600" b="0" i="0" kern="1200">
          <a:solidFill>
            <a:schemeClr val="tx1"/>
          </a:solidFill>
          <a:latin typeface="+mn-lt"/>
          <a:ea typeface="Arial" charset="0"/>
          <a:cs typeface="Arial" charset="0"/>
        </a:defRPr>
      </a:lvl4pPr>
      <a:lvl5pPr marL="1436688" indent="-223838" algn="l" defTabSz="914400" rtl="0" eaLnBrk="1" latinLnBrk="0" hangingPunct="1">
        <a:lnSpc>
          <a:spcPct val="90000"/>
        </a:lnSpc>
        <a:spcBef>
          <a:spcPts val="500"/>
        </a:spcBef>
        <a:buClr>
          <a:schemeClr val="accent1"/>
        </a:buClr>
        <a:buFont typeface="Wingdings" charset="2"/>
        <a:buChar char="§"/>
        <a:tabLst/>
        <a:defRPr sz="16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3C59B3-5122-3641-B35A-3173C4F785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7BEA9C-D0CB-C74B-8745-398B975E65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51AEB-20F0-8649-A694-B81E52F67C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46D00-F17D-6447-B8BF-49BB838CF6F8}" type="datetime1">
              <a:rPr lang="en-US" smtClean="0"/>
              <a:t>6/9/22</a:t>
            </a:fld>
            <a:endParaRPr lang="en-US"/>
          </a:p>
        </p:txBody>
      </p:sp>
      <p:sp>
        <p:nvSpPr>
          <p:cNvPr id="5" name="Footer Placeholder 4">
            <a:extLst>
              <a:ext uri="{FF2B5EF4-FFF2-40B4-BE49-F238E27FC236}">
                <a16:creationId xmlns:a16="http://schemas.microsoft.com/office/drawing/2014/main" id="{313F1C7C-C96A-4F4A-ABA7-379BE84032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Preliminary findings, please do not cite or distribute</a:t>
            </a:r>
          </a:p>
        </p:txBody>
      </p:sp>
      <p:sp>
        <p:nvSpPr>
          <p:cNvPr id="6" name="Slide Number Placeholder 5">
            <a:extLst>
              <a:ext uri="{FF2B5EF4-FFF2-40B4-BE49-F238E27FC236}">
                <a16:creationId xmlns:a16="http://schemas.microsoft.com/office/drawing/2014/main" id="{FF92255E-FDE2-C942-B373-2B9284B61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5A90CC-AD8B-0449-AA0D-FC3A6C80A4EB}" type="slidenum">
              <a:rPr lang="en-US" smtClean="0"/>
              <a:t>‹#›</a:t>
            </a:fld>
            <a:endParaRPr lang="en-US"/>
          </a:p>
        </p:txBody>
      </p:sp>
    </p:spTree>
    <p:extLst>
      <p:ext uri="{BB962C8B-B14F-4D97-AF65-F5344CB8AC3E}">
        <p14:creationId xmlns:p14="http://schemas.microsoft.com/office/powerpoint/2010/main" val="164781068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6609" y="409487"/>
            <a:ext cx="11898780" cy="330200"/>
          </a:xfrm>
          <a:prstGeom prst="rect">
            <a:avLst/>
          </a:prstGeom>
        </p:spPr>
        <p:txBody>
          <a:bodyPr wrap="square" lIns="0" tIns="0" rIns="0" bIns="0">
            <a:spAutoFit/>
          </a:bodyPr>
          <a:lstStyle>
            <a:lvl1pPr>
              <a:defRPr sz="2200" b="1" i="0">
                <a:solidFill>
                  <a:srgbClr val="74CECA"/>
                </a:solidFill>
                <a:latin typeface="Arial"/>
                <a:cs typeface="Arial"/>
              </a:defRPr>
            </a:lvl1pPr>
          </a:lstStyle>
          <a:p>
            <a:endParaRPr/>
          </a:p>
        </p:txBody>
      </p:sp>
      <p:sp>
        <p:nvSpPr>
          <p:cNvPr id="3" name="Holder 3"/>
          <p:cNvSpPr>
            <a:spLocks noGrp="1"/>
          </p:cNvSpPr>
          <p:nvPr>
            <p:ph type="body" idx="1"/>
          </p:nvPr>
        </p:nvSpPr>
        <p:spPr>
          <a:xfrm>
            <a:off x="612300" y="1358157"/>
            <a:ext cx="10967399" cy="2844800"/>
          </a:xfrm>
          <a:prstGeom prst="rect">
            <a:avLst/>
          </a:prstGeom>
        </p:spPr>
        <p:txBody>
          <a:bodyPr wrap="square" lIns="0" tIns="0" rIns="0" bIns="0">
            <a:spAutoFit/>
          </a:bodyPr>
          <a:lstStyle>
            <a:lvl1pPr>
              <a:defRPr sz="1200" b="0" i="0">
                <a:solidFill>
                  <a:schemeClr val="tx1"/>
                </a:solidFill>
                <a:latin typeface="Lucida Sans"/>
                <a:cs typeface="Lucida Sans"/>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6/9/22</a:t>
            </a:fld>
            <a:endParaRPr lang="en-US"/>
          </a:p>
        </p:txBody>
      </p:sp>
      <p:sp>
        <p:nvSpPr>
          <p:cNvPr id="6" name="Holder 6"/>
          <p:cNvSpPr>
            <a:spLocks noGrp="1"/>
          </p:cNvSpPr>
          <p:nvPr>
            <p:ph type="sldNum" sz="quarter" idx="7"/>
          </p:nvPr>
        </p:nvSpPr>
        <p:spPr>
          <a:xfrm>
            <a:off x="11772472" y="6524835"/>
            <a:ext cx="200025" cy="165100"/>
          </a:xfrm>
          <a:prstGeom prst="rect">
            <a:avLst/>
          </a:prstGeom>
        </p:spPr>
        <p:txBody>
          <a:bodyPr wrap="square" lIns="0" tIns="0" rIns="0" bIns="0">
            <a:spAutoFit/>
          </a:bodyPr>
          <a:lstStyle>
            <a:lvl1pPr>
              <a:defRPr sz="1100" b="0" i="0">
                <a:solidFill>
                  <a:srgbClr val="767171"/>
                </a:solidFill>
                <a:latin typeface="Arial"/>
                <a:cs typeface="Arial"/>
              </a:defRPr>
            </a:lvl1pPr>
          </a:lstStyle>
          <a:p>
            <a:pPr marL="99695">
              <a:lnSpc>
                <a:spcPct val="100000"/>
              </a:lnSpc>
            </a:pPr>
            <a:fld id="{81D60167-4931-47E6-BA6A-407CBD079E47}" type="slidenum">
              <a:rPr dirty="0"/>
              <a:t>‹#›</a:t>
            </a:fld>
            <a:endParaRPr dirty="0"/>
          </a:p>
        </p:txBody>
      </p:sp>
    </p:spTree>
    <p:extLst>
      <p:ext uri="{BB962C8B-B14F-4D97-AF65-F5344CB8AC3E}">
        <p14:creationId xmlns:p14="http://schemas.microsoft.com/office/powerpoint/2010/main" val="251824828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9C13D6-D772-6D4F-8D58-42375E476B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EEEACB-6F7F-9047-AA65-736DF6A711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8D721A-75D6-CA46-88C7-BDCA4879BA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E947E-5611-F44E-9012-EEF0F644AA12}" type="datetimeFigureOut">
              <a:rPr lang="en-US" smtClean="0"/>
              <a:t>6/9/22</a:t>
            </a:fld>
            <a:endParaRPr lang="en-US" dirty="0"/>
          </a:p>
        </p:txBody>
      </p:sp>
      <p:sp>
        <p:nvSpPr>
          <p:cNvPr id="5" name="Footer Placeholder 4">
            <a:extLst>
              <a:ext uri="{FF2B5EF4-FFF2-40B4-BE49-F238E27FC236}">
                <a16:creationId xmlns:a16="http://schemas.microsoft.com/office/drawing/2014/main" id="{DC1C3965-CF61-CF43-8C1B-E494B1B17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215FF1C-AF01-D04B-98AC-40BBA720C1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8D715-1BF4-9447-8BE8-0A58A23791C2}" type="slidenum">
              <a:rPr lang="en-US" smtClean="0"/>
              <a:t>‹#›</a:t>
            </a:fld>
            <a:endParaRPr lang="en-US" dirty="0"/>
          </a:p>
        </p:txBody>
      </p:sp>
    </p:spTree>
    <p:extLst>
      <p:ext uri="{BB962C8B-B14F-4D97-AF65-F5344CB8AC3E}">
        <p14:creationId xmlns:p14="http://schemas.microsoft.com/office/powerpoint/2010/main" val="98748905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C84BDA-D82D-404C-B92F-5092290013AB}"/>
              </a:ext>
            </a:extLst>
          </p:cNvPr>
          <p:cNvPicPr>
            <a:picLocks noChangeAspect="1"/>
          </p:cNvPicPr>
          <p:nvPr userDrawn="1"/>
        </p:nvPicPr>
        <p:blipFill>
          <a:blip r:embed="rId5">
            <a:alphaModFix amt="20000"/>
          </a:blip>
          <a:stretch>
            <a:fillRect/>
          </a:stretch>
        </p:blipFill>
        <p:spPr>
          <a:xfrm flipV="1">
            <a:off x="0" y="-172830"/>
            <a:ext cx="12192000" cy="714292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6/9/22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8" name="Rectangle 7">
            <a:extLst>
              <a:ext uri="{FF2B5EF4-FFF2-40B4-BE49-F238E27FC236}">
                <a16:creationId xmlns:a16="http://schemas.microsoft.com/office/drawing/2014/main" id="{CB682C1A-59B4-4969-908E-3D3D9B169361}"/>
              </a:ext>
            </a:extLst>
          </p:cNvPr>
          <p:cNvSpPr/>
          <p:nvPr userDrawn="1"/>
        </p:nvSpPr>
        <p:spPr>
          <a:xfrm>
            <a:off x="0" y="0"/>
            <a:ext cx="12192000" cy="943276"/>
          </a:xfrm>
          <a:prstGeom prst="rect">
            <a:avLst/>
          </a:prstGeom>
          <a:solidFill>
            <a:srgbClr val="66B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384555-9D8C-4B73-8E31-D64E7BCFA9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12403" y="126108"/>
            <a:ext cx="1715625" cy="710309"/>
          </a:xfrm>
          <a:prstGeom prst="rect">
            <a:avLst/>
          </a:prstGeom>
        </p:spPr>
      </p:pic>
    </p:spTree>
    <p:extLst>
      <p:ext uri="{BB962C8B-B14F-4D97-AF65-F5344CB8AC3E}">
        <p14:creationId xmlns:p14="http://schemas.microsoft.com/office/powerpoint/2010/main" val="319880408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extLst>
              <a:ext uri="{BEBA8EAE-BF5A-486C-A8C5-ECC9F3942E4B}">
                <a14:imgProps xmlns:a14="http://schemas.microsoft.com/office/drawing/2010/main">
                  <a14:imgLayer r:embed="rId8">
                    <a14:imgEffect>
                      <a14:brightnessContrast bright="-26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BE43CF6-B233-4AEC-85D8-1DCC1B87FFB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084997" y="1742606"/>
            <a:ext cx="2877528" cy="1686394"/>
          </a:xfrm>
          <a:prstGeom prst="rect">
            <a:avLst/>
          </a:prstGeom>
        </p:spPr>
      </p:pic>
      <p:sp>
        <p:nvSpPr>
          <p:cNvPr id="16" name="Title 1">
            <a:extLst>
              <a:ext uri="{FF2B5EF4-FFF2-40B4-BE49-F238E27FC236}">
                <a16:creationId xmlns:a16="http://schemas.microsoft.com/office/drawing/2014/main" id="{95179F8B-D4A6-473B-8974-C88B114082A6}"/>
              </a:ext>
            </a:extLst>
          </p:cNvPr>
          <p:cNvSpPr txBox="1">
            <a:spLocks/>
          </p:cNvSpPr>
          <p:nvPr userDrawn="1"/>
        </p:nvSpPr>
        <p:spPr>
          <a:xfrm>
            <a:off x="2862261" y="3972645"/>
            <a:ext cx="6467478" cy="1024208"/>
          </a:xfrm>
          <a:prstGeom prst="rect">
            <a:avLst/>
          </a:prstGeom>
        </p:spPr>
        <p:txBody>
          <a:bodyPr vert="horz" lIns="91440" tIns="45720" rIns="91440" bIns="45720" rtlCol="0" anchor="ctr">
            <a:normAutofit/>
          </a:bodyPr>
          <a:lstStyle>
            <a:lvl1pPr algn="ctr" defTabSz="623443" rtl="0" eaLnBrk="1" latinLnBrk="0" hangingPunct="1">
              <a:spcBef>
                <a:spcPct val="0"/>
              </a:spcBef>
              <a:buNone/>
              <a:defRPr sz="3000" kern="1200">
                <a:solidFill>
                  <a:schemeClr val="tx1"/>
                </a:solidFill>
                <a:latin typeface="+mj-lt"/>
                <a:ea typeface="+mj-ea"/>
                <a:cs typeface="+mj-cs"/>
              </a:defRPr>
            </a:lvl1pPr>
          </a:lstStyle>
          <a:p>
            <a:pPr marL="0" marR="0" lvl="0" indent="0" algn="ctr" defTabSz="623418"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j-ea"/>
                <a:cs typeface="Segoe UI Light" panose="020B0502040204020203" pitchFamily="34" charset="0"/>
              </a:rPr>
              <a:t>Pharmacy Partnership</a:t>
            </a:r>
          </a:p>
        </p:txBody>
      </p:sp>
      <p:pic>
        <p:nvPicPr>
          <p:cNvPr id="17" name="Picture 4" descr="Walmart – Logos Download">
            <a:extLst>
              <a:ext uri="{FF2B5EF4-FFF2-40B4-BE49-F238E27FC236}">
                <a16:creationId xmlns:a16="http://schemas.microsoft.com/office/drawing/2014/main" id="{A85975D9-AB59-4066-95B0-AF923A09C7FD}"/>
              </a:ext>
            </a:extLst>
          </p:cNvPr>
          <p:cNvPicPr>
            <a:picLocks noChangeAspect="1" noChangeArrowheads="1"/>
          </p:cNvPicPr>
          <p:nvPr userDrawn="1"/>
        </p:nvPicPr>
        <p:blipFill>
          <a:blip r:embed="rId11" cstate="print">
            <a:clrChange>
              <a:clrFrom>
                <a:srgbClr val="007CC2"/>
              </a:clrFrom>
              <a:clrTo>
                <a:srgbClr val="007CC2">
                  <a:alpha val="0"/>
                </a:srgbClr>
              </a:clrTo>
            </a:clrChange>
            <a:extLst>
              <a:ext uri="{28A0092B-C50C-407E-A947-70E740481C1C}">
                <a14:useLocalDpi xmlns:a14="http://schemas.microsoft.com/office/drawing/2010/main" val="0"/>
              </a:ext>
            </a:extLst>
          </a:blip>
          <a:srcRect/>
          <a:stretch>
            <a:fillRect/>
          </a:stretch>
        </p:blipFill>
        <p:spPr bwMode="auto">
          <a:xfrm>
            <a:off x="5667376" y="1906522"/>
            <a:ext cx="4962525" cy="13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79150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Lst>
  <p:txStyles>
    <p:titleStyle>
      <a:lvl1pPr algn="ctr" defTabSz="623418" rtl="0" eaLnBrk="1" latinLnBrk="0" hangingPunct="1">
        <a:spcBef>
          <a:spcPct val="0"/>
        </a:spcBef>
        <a:buNone/>
        <a:defRPr sz="3000" kern="1200">
          <a:solidFill>
            <a:schemeClr val="tx1"/>
          </a:solidFill>
          <a:latin typeface="+mj-lt"/>
          <a:ea typeface="+mj-ea"/>
          <a:cs typeface="+mj-cs"/>
        </a:defRPr>
      </a:lvl1pPr>
    </p:titleStyle>
    <p:bodyStyle>
      <a:lvl1pPr marL="233781" indent="-233781" algn="l" defTabSz="623418" rtl="0" eaLnBrk="1" latinLnBrk="0" hangingPunct="1">
        <a:spcBef>
          <a:spcPct val="20000"/>
        </a:spcBef>
        <a:buFont typeface="Arial" pitchFamily="34" charset="0"/>
        <a:buChar char="•"/>
        <a:defRPr sz="2182" kern="1200">
          <a:solidFill>
            <a:schemeClr val="tx1"/>
          </a:solidFill>
          <a:latin typeface="+mn-lt"/>
          <a:ea typeface="+mn-ea"/>
          <a:cs typeface="+mn-cs"/>
        </a:defRPr>
      </a:lvl1pPr>
      <a:lvl2pPr marL="506528" indent="-194818" algn="l" defTabSz="623418" rtl="0" eaLnBrk="1" latinLnBrk="0" hangingPunct="1">
        <a:spcBef>
          <a:spcPct val="20000"/>
        </a:spcBef>
        <a:buFont typeface="Arial" pitchFamily="34" charset="0"/>
        <a:buChar char="–"/>
        <a:defRPr sz="1909" kern="1200">
          <a:solidFill>
            <a:schemeClr val="tx1"/>
          </a:solidFill>
          <a:latin typeface="+mn-lt"/>
          <a:ea typeface="+mn-ea"/>
          <a:cs typeface="+mn-cs"/>
        </a:defRPr>
      </a:lvl2pPr>
      <a:lvl3pPr marL="779274" indent="-155855" algn="l" defTabSz="623418" rtl="0" eaLnBrk="1" latinLnBrk="0" hangingPunct="1">
        <a:spcBef>
          <a:spcPct val="20000"/>
        </a:spcBef>
        <a:buFont typeface="Arial" pitchFamily="34" charset="0"/>
        <a:buChar char="•"/>
        <a:defRPr sz="1637" kern="1200">
          <a:solidFill>
            <a:schemeClr val="tx1"/>
          </a:solidFill>
          <a:latin typeface="+mn-lt"/>
          <a:ea typeface="+mn-ea"/>
          <a:cs typeface="+mn-cs"/>
        </a:defRPr>
      </a:lvl3pPr>
      <a:lvl4pPr marL="1090982" indent="-155855" algn="l" defTabSz="623418" rtl="0" eaLnBrk="1" latinLnBrk="0" hangingPunct="1">
        <a:spcBef>
          <a:spcPct val="20000"/>
        </a:spcBef>
        <a:buFont typeface="Arial" pitchFamily="34" charset="0"/>
        <a:buChar char="–"/>
        <a:defRPr sz="1363" kern="1200">
          <a:solidFill>
            <a:schemeClr val="tx1"/>
          </a:solidFill>
          <a:latin typeface="+mn-lt"/>
          <a:ea typeface="+mn-ea"/>
          <a:cs typeface="+mn-cs"/>
        </a:defRPr>
      </a:lvl4pPr>
      <a:lvl5pPr marL="1402692" indent="-155855" algn="l" defTabSz="623418" rtl="0" eaLnBrk="1" latinLnBrk="0" hangingPunct="1">
        <a:spcBef>
          <a:spcPct val="20000"/>
        </a:spcBef>
        <a:buFont typeface="Arial" pitchFamily="34" charset="0"/>
        <a:buChar char="»"/>
        <a:defRPr sz="1363" kern="1200">
          <a:solidFill>
            <a:schemeClr val="tx1"/>
          </a:solidFill>
          <a:latin typeface="+mn-lt"/>
          <a:ea typeface="+mn-ea"/>
          <a:cs typeface="+mn-cs"/>
        </a:defRPr>
      </a:lvl5pPr>
      <a:lvl6pPr marL="1714401" indent="-155855" algn="l" defTabSz="623418" rtl="0" eaLnBrk="1" latinLnBrk="0" hangingPunct="1">
        <a:spcBef>
          <a:spcPct val="20000"/>
        </a:spcBef>
        <a:buFont typeface="Arial" pitchFamily="34" charset="0"/>
        <a:buChar char="•"/>
        <a:defRPr sz="1363" kern="1200">
          <a:solidFill>
            <a:schemeClr val="tx1"/>
          </a:solidFill>
          <a:latin typeface="+mn-lt"/>
          <a:ea typeface="+mn-ea"/>
          <a:cs typeface="+mn-cs"/>
        </a:defRPr>
      </a:lvl6pPr>
      <a:lvl7pPr marL="2026110" indent="-155855" algn="l" defTabSz="623418" rtl="0" eaLnBrk="1" latinLnBrk="0" hangingPunct="1">
        <a:spcBef>
          <a:spcPct val="20000"/>
        </a:spcBef>
        <a:buFont typeface="Arial" pitchFamily="34" charset="0"/>
        <a:buChar char="•"/>
        <a:defRPr sz="1363" kern="1200">
          <a:solidFill>
            <a:schemeClr val="tx1"/>
          </a:solidFill>
          <a:latin typeface="+mn-lt"/>
          <a:ea typeface="+mn-ea"/>
          <a:cs typeface="+mn-cs"/>
        </a:defRPr>
      </a:lvl7pPr>
      <a:lvl8pPr marL="2337820" indent="-155855" algn="l" defTabSz="623418" rtl="0" eaLnBrk="1" latinLnBrk="0" hangingPunct="1">
        <a:spcBef>
          <a:spcPct val="20000"/>
        </a:spcBef>
        <a:buFont typeface="Arial" pitchFamily="34" charset="0"/>
        <a:buChar char="•"/>
        <a:defRPr sz="1363" kern="1200">
          <a:solidFill>
            <a:schemeClr val="tx1"/>
          </a:solidFill>
          <a:latin typeface="+mn-lt"/>
          <a:ea typeface="+mn-ea"/>
          <a:cs typeface="+mn-cs"/>
        </a:defRPr>
      </a:lvl8pPr>
      <a:lvl9pPr marL="2649529" indent="-155855" algn="l" defTabSz="623418" rtl="0" eaLnBrk="1" latinLnBrk="0" hangingPunct="1">
        <a:spcBef>
          <a:spcPct val="20000"/>
        </a:spcBef>
        <a:buFont typeface="Arial" pitchFamily="34" charset="0"/>
        <a:buChar char="•"/>
        <a:defRPr sz="1363" kern="1200">
          <a:solidFill>
            <a:schemeClr val="tx1"/>
          </a:solidFill>
          <a:latin typeface="+mn-lt"/>
          <a:ea typeface="+mn-ea"/>
          <a:cs typeface="+mn-cs"/>
        </a:defRPr>
      </a:lvl9pPr>
    </p:bodyStyle>
    <p:otherStyle>
      <a:defPPr>
        <a:defRPr lang="zh-CN"/>
      </a:defPPr>
      <a:lvl1pPr marL="0" algn="l" defTabSz="623418" rtl="0" eaLnBrk="1" latinLnBrk="0" hangingPunct="1">
        <a:defRPr sz="1227" kern="1200">
          <a:solidFill>
            <a:schemeClr val="tx1"/>
          </a:solidFill>
          <a:latin typeface="+mn-lt"/>
          <a:ea typeface="+mn-ea"/>
          <a:cs typeface="+mn-cs"/>
        </a:defRPr>
      </a:lvl1pPr>
      <a:lvl2pPr marL="311709" algn="l" defTabSz="623418" rtl="0" eaLnBrk="1" latinLnBrk="0" hangingPunct="1">
        <a:defRPr sz="1227" kern="1200">
          <a:solidFill>
            <a:schemeClr val="tx1"/>
          </a:solidFill>
          <a:latin typeface="+mn-lt"/>
          <a:ea typeface="+mn-ea"/>
          <a:cs typeface="+mn-cs"/>
        </a:defRPr>
      </a:lvl2pPr>
      <a:lvl3pPr marL="623418" algn="l" defTabSz="623418" rtl="0" eaLnBrk="1" latinLnBrk="0" hangingPunct="1">
        <a:defRPr sz="1227" kern="1200">
          <a:solidFill>
            <a:schemeClr val="tx1"/>
          </a:solidFill>
          <a:latin typeface="+mn-lt"/>
          <a:ea typeface="+mn-ea"/>
          <a:cs typeface="+mn-cs"/>
        </a:defRPr>
      </a:lvl3pPr>
      <a:lvl4pPr marL="935128" algn="l" defTabSz="623418" rtl="0" eaLnBrk="1" latinLnBrk="0" hangingPunct="1">
        <a:defRPr sz="1227" kern="1200">
          <a:solidFill>
            <a:schemeClr val="tx1"/>
          </a:solidFill>
          <a:latin typeface="+mn-lt"/>
          <a:ea typeface="+mn-ea"/>
          <a:cs typeface="+mn-cs"/>
        </a:defRPr>
      </a:lvl4pPr>
      <a:lvl5pPr marL="1246837" algn="l" defTabSz="623418" rtl="0" eaLnBrk="1" latinLnBrk="0" hangingPunct="1">
        <a:defRPr sz="1227" kern="1200">
          <a:solidFill>
            <a:schemeClr val="tx1"/>
          </a:solidFill>
          <a:latin typeface="+mn-lt"/>
          <a:ea typeface="+mn-ea"/>
          <a:cs typeface="+mn-cs"/>
        </a:defRPr>
      </a:lvl5pPr>
      <a:lvl6pPr marL="1558546" algn="l" defTabSz="623418" rtl="0" eaLnBrk="1" latinLnBrk="0" hangingPunct="1">
        <a:defRPr sz="1227" kern="1200">
          <a:solidFill>
            <a:schemeClr val="tx1"/>
          </a:solidFill>
          <a:latin typeface="+mn-lt"/>
          <a:ea typeface="+mn-ea"/>
          <a:cs typeface="+mn-cs"/>
        </a:defRPr>
      </a:lvl6pPr>
      <a:lvl7pPr marL="1870255" algn="l" defTabSz="623418" rtl="0" eaLnBrk="1" latinLnBrk="0" hangingPunct="1">
        <a:defRPr sz="1227" kern="1200">
          <a:solidFill>
            <a:schemeClr val="tx1"/>
          </a:solidFill>
          <a:latin typeface="+mn-lt"/>
          <a:ea typeface="+mn-ea"/>
          <a:cs typeface="+mn-cs"/>
        </a:defRPr>
      </a:lvl7pPr>
      <a:lvl8pPr marL="2181964" algn="l" defTabSz="623418" rtl="0" eaLnBrk="1" latinLnBrk="0" hangingPunct="1">
        <a:defRPr sz="1227" kern="1200">
          <a:solidFill>
            <a:schemeClr val="tx1"/>
          </a:solidFill>
          <a:latin typeface="+mn-lt"/>
          <a:ea typeface="+mn-ea"/>
          <a:cs typeface="+mn-cs"/>
        </a:defRPr>
      </a:lvl8pPr>
      <a:lvl9pPr marL="2493674" algn="l" defTabSz="623418" rtl="0" eaLnBrk="1" latinLnBrk="0" hangingPunct="1">
        <a:defRPr sz="122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971C04-94B8-4F33-8B34-A462CE340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9D80-362E-497A-9F4B-E1969A872F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91C315-6715-4AC7-B3F4-37E8AFDE37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D3E5BFD8-81FD-4BE0-AE9C-4D1E01E641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3ABE5FC-9384-4AA2-9B37-7EE578FB6D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25A254-6398-43D9-A0E3-B83738F7E1E2}" type="slidenum">
              <a:rPr lang="en-US" smtClean="0"/>
              <a:t>‹#›</a:t>
            </a:fld>
            <a:endParaRPr lang="en-US" dirty="0"/>
          </a:p>
        </p:txBody>
      </p:sp>
    </p:spTree>
    <p:extLst>
      <p:ext uri="{BB962C8B-B14F-4D97-AF65-F5344CB8AC3E}">
        <p14:creationId xmlns:p14="http://schemas.microsoft.com/office/powerpoint/2010/main" val="25112508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s://www.wsj.com/articles/burden-of-health-care-costs-moves-to-the-middle-class-1472166246" TargetMode="External"/><Relationship Id="rId2" Type="http://schemas.openxmlformats.org/officeDocument/2006/relationships/image" Target="../media/image33.png"/><Relationship Id="rId1" Type="http://schemas.openxmlformats.org/officeDocument/2006/relationships/slideLayout" Target="../slideLayouts/slideLayout70.xml"/><Relationship Id="rId6" Type="http://schemas.openxmlformats.org/officeDocument/2006/relationships/image" Target="../media/image31.png"/><Relationship Id="rId5" Type="http://schemas.openxmlformats.org/officeDocument/2006/relationships/hyperlink" Target="http://www.forbes.com/sites/davechase/2016/03/09/npr-misses-key-to-trumpsanders-michigan-win" TargetMode="External"/><Relationship Id="rId4" Type="http://schemas.openxmlformats.org/officeDocument/2006/relationships/hyperlink" Target="https://www.linkedin.com/pulse/economic-development-30-playing-health-card-dave-chas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hyperlink" Target="https://healthcostinstitute.org/images/pdfs/HCCI_2019_Health_Care_Cost_and_Utilization_Report.pdf"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3.xml"/><Relationship Id="rId5" Type="http://schemas.openxmlformats.org/officeDocument/2006/relationships/image" Target="../media/image40.emf"/><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8.xml"/><Relationship Id="rId5" Type="http://schemas.openxmlformats.org/officeDocument/2006/relationships/hyperlink" Target="http://www.nashp.org/hospital-cost-tool/" TargetMode="Externa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8.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84.xml"/><Relationship Id="rId6" Type="http://schemas.openxmlformats.org/officeDocument/2006/relationships/image" Target="../media/image48.png"/><Relationship Id="rId5" Type="http://schemas.openxmlformats.org/officeDocument/2006/relationships/image" Target="../media/image52.sv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emf"/><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84.xml"/><Relationship Id="rId6" Type="http://schemas.openxmlformats.org/officeDocument/2006/relationships/image" Target="../media/image58.svg"/><Relationship Id="rId11" Type="http://schemas.openxmlformats.org/officeDocument/2006/relationships/image" Target="../media/image48.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48.png"/><Relationship Id="rId2" Type="http://schemas.openxmlformats.org/officeDocument/2006/relationships/image" Target="../media/image63.png"/><Relationship Id="rId1" Type="http://schemas.openxmlformats.org/officeDocument/2006/relationships/slideLayout" Target="../slideLayouts/slideLayout8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84.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1.jpg"/><Relationship Id="rId7" Type="http://schemas.openxmlformats.org/officeDocument/2006/relationships/image" Target="../media/image75.svg"/><Relationship Id="rId2" Type="http://schemas.openxmlformats.org/officeDocument/2006/relationships/image" Target="../media/image70.jpg"/><Relationship Id="rId1" Type="http://schemas.openxmlformats.org/officeDocument/2006/relationships/slideLayout" Target="../slideLayouts/slideLayout84.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hyperlink" Target="https://www.kff.org/health-costs/report/2020-employer-health-benefits-survey/" TargetMode="External"/><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employersforumindiana.org/media/formidable/8/MASTER-DECK-on-RAND-3.0-National-Hospital-Price-Transparency-Study.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0"/>
          <p:cNvSpPr>
            <a:spLocks noGrp="1"/>
          </p:cNvSpPr>
          <p:nvPr>
            <p:ph sz="quarter" idx="10"/>
          </p:nvPr>
        </p:nvSpPr>
        <p:spPr/>
        <p:txBody>
          <a:bodyPr anchor="b">
            <a:noAutofit/>
          </a:bodyPr>
          <a:lstStyle>
            <a:lvl1pPr marL="0" indent="0">
              <a:buFontTx/>
              <a:buNone/>
              <a:defRPr sz="3600" b="1" baseline="0">
                <a:solidFill>
                  <a:schemeClr val="tx2"/>
                </a:solidFill>
              </a:defRPr>
            </a:lvl1pPr>
            <a:lvl2pPr>
              <a:defRPr sz="3200" b="1"/>
            </a:lvl2pPr>
            <a:lvl3pPr>
              <a:defRPr sz="3200" b="1"/>
            </a:lvl3pPr>
            <a:lvl4pPr>
              <a:defRPr sz="3200" b="1"/>
            </a:lvl4pPr>
            <a:lvl5pPr>
              <a:defRPr sz="3200" b="1"/>
            </a:lvl5pPr>
          </a:lstStyle>
          <a:p>
            <a:pPr lvl="0"/>
            <a:r>
              <a:rPr lang="en-US" i="1" dirty="0"/>
              <a:t>A Fresh Look at Referenced-Based Pricing to Drive Affordability</a:t>
            </a:r>
            <a:endParaRPr lang="en-US" sz="3200" b="0" i="1" dirty="0"/>
          </a:p>
        </p:txBody>
      </p:sp>
      <p:sp>
        <p:nvSpPr>
          <p:cNvPr id="8" name="Content Placeholder 22"/>
          <p:cNvSpPr>
            <a:spLocks noGrp="1"/>
          </p:cNvSpPr>
          <p:nvPr>
            <p:ph sz="quarter" idx="11"/>
          </p:nvPr>
        </p:nvSpPr>
        <p:spPr/>
        <p:txBody>
          <a:bodyPr vert="horz" lIns="91440" tIns="45720" rIns="91440" bIns="45720" rtlCol="0" anchor="t">
            <a:normAutofit/>
          </a:bodyPr>
          <a:lstStyle>
            <a:lvl1pPr marL="0" indent="0">
              <a:buNone/>
              <a:defRPr sz="2000" baseline="0">
                <a:solidFill>
                  <a:schemeClr val="bg2">
                    <a:lumMod val="60000"/>
                    <a:lumOff val="40000"/>
                  </a:schemeClr>
                </a:solidFill>
                <a:latin typeface="+mj-lt"/>
              </a:defRPr>
            </a:lvl1pPr>
          </a:lstStyle>
          <a:p>
            <a:r>
              <a:rPr lang="en-US" dirty="0">
                <a:solidFill>
                  <a:srgbClr val="EE862E"/>
                </a:solidFill>
              </a:rPr>
              <a:t>June 9, 2022</a:t>
            </a:r>
            <a:endParaRPr lang="en-US" dirty="0">
              <a:solidFill>
                <a:srgbClr val="EE862E"/>
              </a:solidFill>
              <a:cs typeface="Calibri Light" panose="020F0302020204030204"/>
            </a:endParaRPr>
          </a:p>
        </p:txBody>
      </p:sp>
    </p:spTree>
    <p:extLst>
      <p:ext uri="{BB962C8B-B14F-4D97-AF65-F5344CB8AC3E}">
        <p14:creationId xmlns:p14="http://schemas.microsoft.com/office/powerpoint/2010/main" val="130310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7817-25BF-48ED-89FE-18F46335A380}"/>
              </a:ext>
            </a:extLst>
          </p:cNvPr>
          <p:cNvSpPr>
            <a:spLocks noGrp="1"/>
          </p:cNvSpPr>
          <p:nvPr>
            <p:ph type="title"/>
          </p:nvPr>
        </p:nvSpPr>
        <p:spPr>
          <a:xfrm>
            <a:off x="6156736" y="1161205"/>
            <a:ext cx="5586663" cy="513180"/>
          </a:xfrm>
        </p:spPr>
        <p:txBody>
          <a:bodyPr>
            <a:normAutofit/>
          </a:bodyPr>
          <a:lstStyle/>
          <a:p>
            <a:pPr algn="ctr"/>
            <a:r>
              <a:rPr lang="en-US" sz="2000" b="1" i="1" dirty="0">
                <a:solidFill>
                  <a:schemeClr val="tx1">
                    <a:lumMod val="75000"/>
                    <a:lumOff val="25000"/>
                  </a:schemeClr>
                </a:solidFill>
                <a:latin typeface="Open Sans Semibold" charset="0"/>
                <a:ea typeface="Open Sans Semibold" charset="0"/>
                <a:cs typeface="Open Sans Semibold" charset="0"/>
              </a:rPr>
              <a:t>Impact on State Funding</a:t>
            </a:r>
            <a:endParaRPr lang="en-US" sz="2000" i="1" dirty="0">
              <a:solidFill>
                <a:schemeClr val="tx1">
                  <a:lumMod val="75000"/>
                  <a:lumOff val="25000"/>
                </a:schemeClr>
              </a:solidFill>
            </a:endParaRPr>
          </a:p>
        </p:txBody>
      </p:sp>
      <p:sp>
        <p:nvSpPr>
          <p:cNvPr id="4" name="Arrow: Up 3">
            <a:extLst>
              <a:ext uri="{FF2B5EF4-FFF2-40B4-BE49-F238E27FC236}">
                <a16:creationId xmlns:a16="http://schemas.microsoft.com/office/drawing/2014/main" id="{B7D625D8-CA52-4583-9695-D56F43FA2C3C}"/>
              </a:ext>
            </a:extLst>
          </p:cNvPr>
          <p:cNvSpPr/>
          <p:nvPr/>
        </p:nvSpPr>
        <p:spPr>
          <a:xfrm>
            <a:off x="8660893" y="2208838"/>
            <a:ext cx="484632" cy="1429289"/>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202B0436-DBE7-4646-A907-16388E639073}"/>
              </a:ext>
            </a:extLst>
          </p:cNvPr>
          <p:cNvSpPr/>
          <p:nvPr/>
        </p:nvSpPr>
        <p:spPr>
          <a:xfrm>
            <a:off x="8658107" y="3638129"/>
            <a:ext cx="484632" cy="22175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C135681-C78E-470E-810D-2631A0D65B5E}"/>
              </a:ext>
            </a:extLst>
          </p:cNvPr>
          <p:cNvSpPr txBox="1"/>
          <p:nvPr/>
        </p:nvSpPr>
        <p:spPr>
          <a:xfrm>
            <a:off x="7471012" y="2585277"/>
            <a:ext cx="110645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+37% </a:t>
            </a:r>
            <a:r>
              <a:rPr kumimoji="0" lang="en-US"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healthcare spending</a:t>
            </a:r>
          </a:p>
        </p:txBody>
      </p:sp>
      <p:sp>
        <p:nvSpPr>
          <p:cNvPr id="9" name="TextBox 8">
            <a:extLst>
              <a:ext uri="{FF2B5EF4-FFF2-40B4-BE49-F238E27FC236}">
                <a16:creationId xmlns:a16="http://schemas.microsoft.com/office/drawing/2014/main" id="{B3D7BA91-A5FD-4F7D-A2B0-FB3A172001B9}"/>
              </a:ext>
            </a:extLst>
          </p:cNvPr>
          <p:cNvSpPr txBox="1"/>
          <p:nvPr/>
        </p:nvSpPr>
        <p:spPr>
          <a:xfrm>
            <a:off x="9297736" y="3614030"/>
            <a:ext cx="285450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-50% </a:t>
            </a: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Local Aid</a:t>
            </a:r>
            <a:endPar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-31% </a:t>
            </a: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Public Health</a:t>
            </a:r>
            <a:endPar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-22% </a:t>
            </a: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Mental Health</a:t>
            </a:r>
          </a:p>
          <a:p>
            <a:pPr marL="0" marR="0" lvl="0" indent="0" algn="l" defTabSz="5111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-14% </a:t>
            </a: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Infrastructure, Housing,                 	  &amp; Econ. Dev.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-13% </a:t>
            </a: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Law &amp; Public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-12% </a:t>
            </a: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-11% </a:t>
            </a: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Human Services</a:t>
            </a:r>
          </a:p>
        </p:txBody>
      </p:sp>
      <p:sp>
        <p:nvSpPr>
          <p:cNvPr id="10" name="TextBox 9">
            <a:extLst>
              <a:ext uri="{FF2B5EF4-FFF2-40B4-BE49-F238E27FC236}">
                <a16:creationId xmlns:a16="http://schemas.microsoft.com/office/drawing/2014/main" id="{EE19F006-DB48-4A45-B164-F9761FD0F369}"/>
              </a:ext>
            </a:extLst>
          </p:cNvPr>
          <p:cNvSpPr txBox="1"/>
          <p:nvPr/>
        </p:nvSpPr>
        <p:spPr>
          <a:xfrm>
            <a:off x="6755408" y="1610822"/>
            <a:ext cx="43893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State of Massachusetts Funding: 2001–2014</a:t>
            </a:r>
          </a:p>
        </p:txBody>
      </p:sp>
      <p:pic>
        <p:nvPicPr>
          <p:cNvPr id="11" name="Picture 10">
            <a:extLst>
              <a:ext uri="{FF2B5EF4-FFF2-40B4-BE49-F238E27FC236}">
                <a16:creationId xmlns:a16="http://schemas.microsoft.com/office/drawing/2014/main" id="{CB02DFE2-D1B8-44FE-A1C3-83289EBA6D6C}"/>
              </a:ext>
            </a:extLst>
          </p:cNvPr>
          <p:cNvPicPr/>
          <p:nvPr/>
        </p:nvPicPr>
        <p:blipFill rotWithShape="1">
          <a:blip r:embed="rId2"/>
          <a:srcRect l="27431" t="37223" r="9954" b="9814"/>
          <a:stretch/>
        </p:blipFill>
        <p:spPr bwMode="auto">
          <a:xfrm>
            <a:off x="1046716" y="1908313"/>
            <a:ext cx="4136159" cy="2807869"/>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1417B414-C968-4460-89CD-10A347E73DE0}"/>
              </a:ext>
            </a:extLst>
          </p:cNvPr>
          <p:cNvSpPr txBox="1">
            <a:spLocks/>
          </p:cNvSpPr>
          <p:nvPr/>
        </p:nvSpPr>
        <p:spPr>
          <a:xfrm>
            <a:off x="321465" y="1161205"/>
            <a:ext cx="5586663" cy="5131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black">
                    <a:lumMod val="75000"/>
                    <a:lumOff val="25000"/>
                  </a:prstClr>
                </a:solidFill>
                <a:effectLst/>
                <a:uLnTx/>
                <a:uFillTx/>
                <a:latin typeface="Open Sans Semibold" charset="0"/>
                <a:ea typeface="Open Sans Semibold" charset="0"/>
                <a:cs typeface="Open Sans Semibold" charset="0"/>
              </a:rPr>
              <a:t>Impact on Family Budgets</a:t>
            </a:r>
            <a:endParaRPr kumimoji="0" lang="en-US" sz="2000" b="0" i="1"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15" name="Content Placeholder 3">
            <a:extLst>
              <a:ext uri="{FF2B5EF4-FFF2-40B4-BE49-F238E27FC236}">
                <a16:creationId xmlns:a16="http://schemas.microsoft.com/office/drawing/2014/main" id="{990CC131-14D7-40E4-9730-1045BCD9F3D2}"/>
              </a:ext>
            </a:extLst>
          </p:cNvPr>
          <p:cNvSpPr txBox="1">
            <a:spLocks/>
          </p:cNvSpPr>
          <p:nvPr/>
        </p:nvSpPr>
        <p:spPr>
          <a:xfrm>
            <a:off x="248478" y="6123870"/>
            <a:ext cx="5659650" cy="9802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Source: </a:t>
            </a:r>
            <a:r>
              <a:rPr kumimoji="0" lang="en-US" sz="8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Anna Louie Sussman, “Burden of Health-Care Costs Moves to the Middle Class,” </a:t>
            </a:r>
            <a:r>
              <a:rPr kumimoji="0" lang="en-US" sz="800" b="0" i="1"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Wall Street Journal, </a:t>
            </a:r>
            <a:r>
              <a:rPr kumimoji="0" lang="en-US" sz="8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August 25, 2016. Available at: </a:t>
            </a:r>
            <a:r>
              <a:rPr kumimoji="0" lang="en-US" sz="800" b="0" i="0" u="sng"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3"/>
              </a:rPr>
              <a:t>https://www.wsj.com/articles/burden-of-health-care-costs-moves-to-the-middle-class-1472166246</a:t>
            </a:r>
            <a:r>
              <a:rPr kumimoji="0" lang="en-US" sz="8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and Dave Chase, “Economic Development 3.0: Playing the Health Car,” January 2017. Available at: </a:t>
            </a:r>
            <a:r>
              <a:rPr kumimoji="0" lang="en-US" sz="800" b="0" i="0" u="sng"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4"/>
              </a:rPr>
              <a:t>https://www.linkedin.com/pulse/economic-development-30-playing-health-card-dave-chase/</a:t>
            </a:r>
            <a:r>
              <a:rPr kumimoji="0" lang="en-US" sz="8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endParaRPr kumimoji="0" lang="en-US" sz="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6EFB240-F0F0-45E2-AEA9-41AA87088AA3}"/>
              </a:ext>
            </a:extLst>
          </p:cNvPr>
          <p:cNvSpPr txBox="1"/>
          <p:nvPr/>
        </p:nvSpPr>
        <p:spPr>
          <a:xfrm>
            <a:off x="407748" y="353383"/>
            <a:ext cx="12192000" cy="5872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SPENDING ON HEALTH CARE CROWDS OUT OTHER PRIORITIES</a:t>
            </a:r>
          </a:p>
        </p:txBody>
      </p:sp>
      <p:cxnSp>
        <p:nvCxnSpPr>
          <p:cNvPr id="18" name="Straight Connector 17">
            <a:extLst>
              <a:ext uri="{FF2B5EF4-FFF2-40B4-BE49-F238E27FC236}">
                <a16:creationId xmlns:a16="http://schemas.microsoft.com/office/drawing/2014/main" id="{C8C48B9B-F650-2F4E-B9A8-1D10DAE2B19F}"/>
              </a:ext>
            </a:extLst>
          </p:cNvPr>
          <p:cNvCxnSpPr>
            <a:cxnSpLocks/>
          </p:cNvCxnSpPr>
          <p:nvPr/>
        </p:nvCxnSpPr>
        <p:spPr>
          <a:xfrm flipV="1">
            <a:off x="6016415" y="1282148"/>
            <a:ext cx="0" cy="4740965"/>
          </a:xfrm>
          <a:prstGeom prst="line">
            <a:avLst/>
          </a:prstGeom>
          <a:ln w="9525">
            <a:solidFill>
              <a:srgbClr val="74CECA"/>
            </a:solidFill>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AD8B8E1C-54B9-4C19-88B6-DAF208613625}"/>
              </a:ext>
            </a:extLst>
          </p:cNvPr>
          <p:cNvSpPr txBox="1">
            <a:spLocks/>
          </p:cNvSpPr>
          <p:nvPr/>
        </p:nvSpPr>
        <p:spPr>
          <a:xfrm>
            <a:off x="1143771" y="5046472"/>
            <a:ext cx="4039104" cy="7471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“Twenty years of wage stagnation on the middle class has been 95% caused by </a:t>
            </a:r>
            <a:r>
              <a:rPr kumimoji="0" lang="en-US" sz="1600" b="1" i="0" u="none" strike="noStrike" kern="1200" cap="none" spc="0" normalizeH="0" baseline="0" noProof="0" dirty="0">
                <a:ln>
                  <a:noFill/>
                </a:ln>
                <a:solidFill>
                  <a:srgbClr val="F3506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hlinkClick r:id="rId5">
                  <a:extLst>
                    <a:ext uri="{A12FA001-AC4F-418D-AE19-62706E023703}">
                      <ahyp:hlinkClr xmlns:ahyp="http://schemas.microsoft.com/office/drawing/2018/hyperlinkcolor" val="tx"/>
                    </a:ext>
                  </a:extLst>
                </a:hlinkClick>
              </a:rPr>
              <a:t>exploding healthcare costs</a:t>
            </a:r>
            <a:r>
              <a:rPr kumimoji="0" lang="en-US" sz="1600" b="1" i="0" u="none" strike="noStrike" kern="1200" cap="none" spc="0" normalizeH="0" baseline="0" noProof="0" dirty="0">
                <a:ln>
                  <a:noFill/>
                </a:ln>
                <a:solidFill>
                  <a:prstClr val="black">
                    <a:lumMod val="75000"/>
                    <a:lumOff val="25000"/>
                  </a:prst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a:t>
            </a:r>
          </a:p>
        </p:txBody>
      </p:sp>
      <p:sp>
        <p:nvSpPr>
          <p:cNvPr id="20" name="TextBox 19">
            <a:extLst>
              <a:ext uri="{FF2B5EF4-FFF2-40B4-BE49-F238E27FC236}">
                <a16:creationId xmlns:a16="http://schemas.microsoft.com/office/drawing/2014/main" id="{B0E50925-C2B5-4E90-AF49-C13FACA28A2B}"/>
              </a:ext>
            </a:extLst>
          </p:cNvPr>
          <p:cNvSpPr txBox="1"/>
          <p:nvPr/>
        </p:nvSpPr>
        <p:spPr>
          <a:xfrm>
            <a:off x="6213527" y="6123870"/>
            <a:ext cx="5978473" cy="37734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Source: </a:t>
            </a:r>
            <a:r>
              <a:rPr kumimoji="0" lang="en-US" sz="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Dave Chase, “Unleashing the American Dream by Thwarting the Healthcare Heist,” Health Rosetta, January 2017. Available at: </a:t>
            </a:r>
            <a:r>
              <a:rPr kumimoji="0" lang="en-US" sz="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4"/>
              </a:rPr>
              <a:t>https://www.linkedin.com/pulse/economic-development-30-playing-health-card-dave-chase/</a:t>
            </a:r>
            <a:r>
              <a:rPr kumimoji="0" lang="en-US" sz="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p>
        </p:txBody>
      </p:sp>
      <p:cxnSp>
        <p:nvCxnSpPr>
          <p:cNvPr id="21" name="Straight Connector 20">
            <a:extLst>
              <a:ext uri="{FF2B5EF4-FFF2-40B4-BE49-F238E27FC236}">
                <a16:creationId xmlns:a16="http://schemas.microsoft.com/office/drawing/2014/main" id="{C4DF38B8-6CCC-E149-863D-E939D908EAE0}"/>
              </a:ext>
            </a:extLst>
          </p:cNvPr>
          <p:cNvCxnSpPr>
            <a:cxnSpLocks/>
          </p:cNvCxnSpPr>
          <p:nvPr/>
        </p:nvCxnSpPr>
        <p:spPr>
          <a:xfrm>
            <a:off x="9700591" y="697735"/>
            <a:ext cx="1577009" cy="0"/>
          </a:xfrm>
          <a:prstGeom prst="line">
            <a:avLst/>
          </a:prstGeom>
          <a:ln>
            <a:solidFill>
              <a:srgbClr val="74CECA"/>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595133D-1118-EE47-83C5-7000C7E47E5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1482822" y="153016"/>
            <a:ext cx="524650" cy="572429"/>
          </a:xfrm>
          <a:prstGeom prst="rect">
            <a:avLst/>
          </a:prstGeom>
        </p:spPr>
      </p:pic>
      <p:sp>
        <p:nvSpPr>
          <p:cNvPr id="17" name="Slide Number Placeholder 1">
            <a:extLst>
              <a:ext uri="{FF2B5EF4-FFF2-40B4-BE49-F238E27FC236}">
                <a16:creationId xmlns:a16="http://schemas.microsoft.com/office/drawing/2014/main" id="{DF57455B-D192-4B49-82DA-EF186FEC7F0C}"/>
              </a:ext>
            </a:extLst>
          </p:cNvPr>
          <p:cNvSpPr>
            <a:spLocks noGrp="1"/>
          </p:cNvSpPr>
          <p:nvPr>
            <p:ph type="sldNum" sz="quarter" idx="12"/>
          </p:nvPr>
        </p:nvSpPr>
        <p:spPr>
          <a:xfrm>
            <a:off x="11320670" y="6488182"/>
            <a:ext cx="718930" cy="23329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B7114-EA73-2C4C-957F-E6C50B58BF07}" type="slidenum">
              <a:rPr kumimoji="0" lang="en-US" sz="1050" b="0" i="0" u="none" strike="noStrike" kern="1200" cap="none" spc="0" normalizeH="0" baseline="0" noProof="0" smtClean="0">
                <a:ln>
                  <a:noFill/>
                </a:ln>
                <a:solidFill>
                  <a:srgbClr val="E7E6E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9642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9C929E-BC0C-4D21-85B4-48E9377219C5}"/>
              </a:ext>
            </a:extLst>
          </p:cNvPr>
          <p:cNvSpPr txBox="1"/>
          <p:nvPr/>
        </p:nvSpPr>
        <p:spPr>
          <a:xfrm>
            <a:off x="347793" y="337118"/>
            <a:ext cx="12192000" cy="5872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PRICE, NOT UTILIZATION, DRIVING COSTS</a:t>
            </a:r>
          </a:p>
        </p:txBody>
      </p:sp>
      <p:pic>
        <p:nvPicPr>
          <p:cNvPr id="3" name="Picture 2">
            <a:extLst>
              <a:ext uri="{FF2B5EF4-FFF2-40B4-BE49-F238E27FC236}">
                <a16:creationId xmlns:a16="http://schemas.microsoft.com/office/drawing/2014/main" id="{20F471A0-5817-48EA-9CE0-8F7C47B0C262}"/>
              </a:ext>
            </a:extLst>
          </p:cNvPr>
          <p:cNvPicPr>
            <a:picLocks noChangeAspect="1"/>
          </p:cNvPicPr>
          <p:nvPr/>
        </p:nvPicPr>
        <p:blipFill rotWithShape="1">
          <a:blip r:embed="rId3"/>
          <a:srcRect l="24759" t="30361" r="53944" b="8434"/>
          <a:stretch/>
        </p:blipFill>
        <p:spPr>
          <a:xfrm>
            <a:off x="7648293" y="1825864"/>
            <a:ext cx="2945512" cy="4761415"/>
          </a:xfrm>
          <a:prstGeom prst="rect">
            <a:avLst/>
          </a:prstGeom>
        </p:spPr>
      </p:pic>
      <p:pic>
        <p:nvPicPr>
          <p:cNvPr id="6" name="Picture 5">
            <a:extLst>
              <a:ext uri="{FF2B5EF4-FFF2-40B4-BE49-F238E27FC236}">
                <a16:creationId xmlns:a16="http://schemas.microsoft.com/office/drawing/2014/main" id="{632C7AAB-10A1-4E32-AC04-88FCED699FAA}"/>
              </a:ext>
            </a:extLst>
          </p:cNvPr>
          <p:cNvPicPr>
            <a:picLocks noChangeAspect="1"/>
          </p:cNvPicPr>
          <p:nvPr/>
        </p:nvPicPr>
        <p:blipFill rotWithShape="1">
          <a:blip r:embed="rId4"/>
          <a:srcRect l="51764" t="32589" r="17168" b="16254"/>
          <a:stretch/>
        </p:blipFill>
        <p:spPr>
          <a:xfrm>
            <a:off x="1133061" y="2146851"/>
            <a:ext cx="4030229" cy="3733017"/>
          </a:xfrm>
          <a:prstGeom prst="rect">
            <a:avLst/>
          </a:prstGeom>
        </p:spPr>
      </p:pic>
      <p:sp>
        <p:nvSpPr>
          <p:cNvPr id="12" name="TextBox 11">
            <a:extLst>
              <a:ext uri="{FF2B5EF4-FFF2-40B4-BE49-F238E27FC236}">
                <a16:creationId xmlns:a16="http://schemas.microsoft.com/office/drawing/2014/main" id="{FBD8825F-FE25-489C-8ADD-974784E47A02}"/>
              </a:ext>
            </a:extLst>
          </p:cNvPr>
          <p:cNvSpPr txBox="1"/>
          <p:nvPr/>
        </p:nvSpPr>
        <p:spPr>
          <a:xfrm>
            <a:off x="-161302" y="1053834"/>
            <a:ext cx="614190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Cumulative Change in Spending per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Utilization, and Average Price</a:t>
            </a:r>
          </a:p>
        </p:txBody>
      </p:sp>
      <p:pic>
        <p:nvPicPr>
          <p:cNvPr id="14" name="Picture 13">
            <a:extLst>
              <a:ext uri="{FF2B5EF4-FFF2-40B4-BE49-F238E27FC236}">
                <a16:creationId xmlns:a16="http://schemas.microsoft.com/office/drawing/2014/main" id="{F4912D36-D0BD-4982-911D-77ED97E8FFD1}"/>
              </a:ext>
            </a:extLst>
          </p:cNvPr>
          <p:cNvPicPr>
            <a:picLocks noChangeAspect="1"/>
          </p:cNvPicPr>
          <p:nvPr/>
        </p:nvPicPr>
        <p:blipFill rotWithShape="1">
          <a:blip r:embed="rId5"/>
          <a:srcRect l="69398" t="57832" r="7821" b="15572"/>
          <a:stretch/>
        </p:blipFill>
        <p:spPr>
          <a:xfrm>
            <a:off x="8177392" y="1908718"/>
            <a:ext cx="1502519" cy="986698"/>
          </a:xfrm>
          <a:prstGeom prst="rect">
            <a:avLst/>
          </a:prstGeom>
        </p:spPr>
      </p:pic>
      <p:sp>
        <p:nvSpPr>
          <p:cNvPr id="16" name="TextBox 15">
            <a:extLst>
              <a:ext uri="{FF2B5EF4-FFF2-40B4-BE49-F238E27FC236}">
                <a16:creationId xmlns:a16="http://schemas.microsoft.com/office/drawing/2014/main" id="{45360843-DB67-4F73-98E2-ED03922EF0CA}"/>
              </a:ext>
            </a:extLst>
          </p:cNvPr>
          <p:cNvSpPr txBox="1"/>
          <p:nvPr/>
        </p:nvSpPr>
        <p:spPr>
          <a:xfrm>
            <a:off x="5910027" y="1047900"/>
            <a:ext cx="614190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Cumulative Change in Spending per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Utilization, and Average Price by Service Category</a:t>
            </a:r>
          </a:p>
        </p:txBody>
      </p:sp>
      <p:sp>
        <p:nvSpPr>
          <p:cNvPr id="17" name="TextBox 16">
            <a:extLst>
              <a:ext uri="{FF2B5EF4-FFF2-40B4-BE49-F238E27FC236}">
                <a16:creationId xmlns:a16="http://schemas.microsoft.com/office/drawing/2014/main" id="{B4660EB8-C11A-4B4F-B55D-2B0518EB3105}"/>
              </a:ext>
            </a:extLst>
          </p:cNvPr>
          <p:cNvSpPr txBox="1"/>
          <p:nvPr/>
        </p:nvSpPr>
        <p:spPr>
          <a:xfrm>
            <a:off x="225518" y="6387224"/>
            <a:ext cx="61414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Source: </a:t>
            </a:r>
            <a:r>
              <a:rPr kumimoji="0" lang="en-US" sz="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Health Care Cost Institute, 2019 Health Care Cost and Utilization Report. Available at: </a:t>
            </a:r>
            <a:r>
              <a:rPr kumimoji="0" lang="en-US" sz="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6"/>
              </a:rPr>
              <a:t>https://healthcostinstitute.org/images/pdfs/HCCI_2019_Health_Care_Cost_and_Utilization_Report.pdf</a:t>
            </a:r>
            <a:r>
              <a:rPr kumimoji="0" lang="en-US" sz="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p>
        </p:txBody>
      </p:sp>
      <p:cxnSp>
        <p:nvCxnSpPr>
          <p:cNvPr id="11" name="Straight Connector 10">
            <a:extLst>
              <a:ext uri="{FF2B5EF4-FFF2-40B4-BE49-F238E27FC236}">
                <a16:creationId xmlns:a16="http://schemas.microsoft.com/office/drawing/2014/main" id="{5F13675B-78D4-8048-B750-3E57345B0200}"/>
              </a:ext>
            </a:extLst>
          </p:cNvPr>
          <p:cNvCxnSpPr>
            <a:cxnSpLocks/>
          </p:cNvCxnSpPr>
          <p:nvPr/>
        </p:nvCxnSpPr>
        <p:spPr>
          <a:xfrm>
            <a:off x="6579704" y="697735"/>
            <a:ext cx="4697896" cy="0"/>
          </a:xfrm>
          <a:prstGeom prst="line">
            <a:avLst/>
          </a:prstGeom>
          <a:ln>
            <a:solidFill>
              <a:srgbClr val="74CEC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1ABFC6E-7390-014F-B62C-B0DB2AF8FF4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1482822" y="153016"/>
            <a:ext cx="524650" cy="572429"/>
          </a:xfrm>
          <a:prstGeom prst="rect">
            <a:avLst/>
          </a:prstGeom>
        </p:spPr>
      </p:pic>
      <p:cxnSp>
        <p:nvCxnSpPr>
          <p:cNvPr id="15" name="Straight Connector 14">
            <a:extLst>
              <a:ext uri="{FF2B5EF4-FFF2-40B4-BE49-F238E27FC236}">
                <a16:creationId xmlns:a16="http://schemas.microsoft.com/office/drawing/2014/main" id="{53342045-E100-C344-B779-E43CC46E7B19}"/>
              </a:ext>
            </a:extLst>
          </p:cNvPr>
          <p:cNvCxnSpPr>
            <a:cxnSpLocks/>
          </p:cNvCxnSpPr>
          <p:nvPr/>
        </p:nvCxnSpPr>
        <p:spPr>
          <a:xfrm flipV="1">
            <a:off x="6016415" y="1282148"/>
            <a:ext cx="0" cy="4740965"/>
          </a:xfrm>
          <a:prstGeom prst="line">
            <a:avLst/>
          </a:prstGeom>
          <a:ln w="9525">
            <a:solidFill>
              <a:srgbClr val="74CECA"/>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FA7407-D06D-4735-87D2-EBE872509378}"/>
              </a:ext>
            </a:extLst>
          </p:cNvPr>
          <p:cNvSpPr txBox="1"/>
          <p:nvPr/>
        </p:nvSpPr>
        <p:spPr>
          <a:xfrm>
            <a:off x="8553369" y="2986107"/>
            <a:ext cx="8541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Utilization</a:t>
            </a:r>
          </a:p>
        </p:txBody>
      </p:sp>
      <p:cxnSp>
        <p:nvCxnSpPr>
          <p:cNvPr id="19" name="Straight Connector 18">
            <a:extLst>
              <a:ext uri="{FF2B5EF4-FFF2-40B4-BE49-F238E27FC236}">
                <a16:creationId xmlns:a16="http://schemas.microsoft.com/office/drawing/2014/main" id="{F38A7766-0240-4F56-B49F-D463FCF78C77}"/>
              </a:ext>
            </a:extLst>
          </p:cNvPr>
          <p:cNvCxnSpPr>
            <a:cxnSpLocks/>
          </p:cNvCxnSpPr>
          <p:nvPr/>
        </p:nvCxnSpPr>
        <p:spPr>
          <a:xfrm>
            <a:off x="8285242" y="3119614"/>
            <a:ext cx="268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44D505-34C4-4072-927B-848346394BED}"/>
              </a:ext>
            </a:extLst>
          </p:cNvPr>
          <p:cNvCxnSpPr>
            <a:cxnSpLocks/>
          </p:cNvCxnSpPr>
          <p:nvPr/>
        </p:nvCxnSpPr>
        <p:spPr>
          <a:xfrm>
            <a:off x="8285242" y="3272590"/>
            <a:ext cx="29512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Slide Number Placeholder 1">
            <a:extLst>
              <a:ext uri="{FF2B5EF4-FFF2-40B4-BE49-F238E27FC236}">
                <a16:creationId xmlns:a16="http://schemas.microsoft.com/office/drawing/2014/main" id="{CA9D8502-049C-3845-8659-E5D7E0F8CA34}"/>
              </a:ext>
            </a:extLst>
          </p:cNvPr>
          <p:cNvSpPr>
            <a:spLocks noGrp="1"/>
          </p:cNvSpPr>
          <p:nvPr>
            <p:ph type="sldNum" sz="quarter" idx="12"/>
          </p:nvPr>
        </p:nvSpPr>
        <p:spPr>
          <a:xfrm>
            <a:off x="11330609" y="6488182"/>
            <a:ext cx="718930" cy="23329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B7114-EA73-2C4C-957F-E6C50B58BF07}" type="slidenum">
              <a:rPr kumimoji="0" lang="en-US" sz="1050" b="0" i="0" u="none" strike="noStrike" kern="1200" cap="none" spc="0" normalizeH="0" baseline="0" noProof="0" smtClean="0">
                <a:ln>
                  <a:noFill/>
                </a:ln>
                <a:solidFill>
                  <a:srgbClr val="E7E6E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72249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88" y="899049"/>
            <a:ext cx="12192000" cy="601338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2"/>
          <p:cNvSpPr>
            <a:spLocks noGrp="1"/>
          </p:cNvSpPr>
          <p:nvPr>
            <p:ph type="body" sz="quarter" idx="13"/>
          </p:nvPr>
        </p:nvSpPr>
        <p:spPr>
          <a:xfrm>
            <a:off x="386936" y="243411"/>
            <a:ext cx="8936038" cy="655638"/>
          </a:xfrm>
        </p:spPr>
        <p:txBody>
          <a:bodyPr>
            <a:norm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Price Changes: 2000-2021</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2715" r="2715"/>
          <a:stretch/>
        </p:blipFill>
        <p:spPr>
          <a:xfrm>
            <a:off x="386935" y="1371601"/>
            <a:ext cx="6318665" cy="5540830"/>
          </a:xfrm>
          <a:prstGeom prst="rect">
            <a:avLst/>
          </a:prstGeom>
        </p:spPr>
      </p:pic>
      <p:sp>
        <p:nvSpPr>
          <p:cNvPr id="16" name="Content Placeholder 2">
            <a:extLst>
              <a:ext uri="{FF2B5EF4-FFF2-40B4-BE49-F238E27FC236}">
                <a16:creationId xmlns:a16="http://schemas.microsoft.com/office/drawing/2014/main" id="{0462B7C1-8193-B24D-8D24-806A5542A87D}"/>
              </a:ext>
            </a:extLst>
          </p:cNvPr>
          <p:cNvSpPr txBox="1">
            <a:spLocks/>
          </p:cNvSpPr>
          <p:nvPr/>
        </p:nvSpPr>
        <p:spPr>
          <a:xfrm>
            <a:off x="5788980" y="2754746"/>
            <a:ext cx="2215331" cy="5467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Content Placeholder 2">
            <a:extLst>
              <a:ext uri="{FF2B5EF4-FFF2-40B4-BE49-F238E27FC236}">
                <a16:creationId xmlns:a16="http://schemas.microsoft.com/office/drawing/2014/main" id="{0462B7C1-8193-B24D-8D24-806A5542A87D}"/>
              </a:ext>
            </a:extLst>
          </p:cNvPr>
          <p:cNvSpPr txBox="1">
            <a:spLocks/>
          </p:cNvSpPr>
          <p:nvPr/>
        </p:nvSpPr>
        <p:spPr>
          <a:xfrm>
            <a:off x="5788980" y="3249789"/>
            <a:ext cx="2215331" cy="5467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TextBox 6">
            <a:extLst>
              <a:ext uri="{FF2B5EF4-FFF2-40B4-BE49-F238E27FC236}">
                <a16:creationId xmlns:a16="http://schemas.microsoft.com/office/drawing/2014/main" id="{C9A8DD13-B053-CB41-AC23-1C4111F37CD1}"/>
              </a:ext>
            </a:extLst>
          </p:cNvPr>
          <p:cNvSpPr txBox="1"/>
          <p:nvPr/>
        </p:nvSpPr>
        <p:spPr>
          <a:xfrm>
            <a:off x="8077200" y="2115978"/>
            <a:ext cx="3241040" cy="28032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Takeaway: Markets with quality transparency and competition create higher value</a:t>
            </a:r>
          </a:p>
        </p:txBody>
      </p:sp>
      <p:sp>
        <p:nvSpPr>
          <p:cNvPr id="8" name="Rectangle 7">
            <a:extLst>
              <a:ext uri="{FF2B5EF4-FFF2-40B4-BE49-F238E27FC236}">
                <a16:creationId xmlns:a16="http://schemas.microsoft.com/office/drawing/2014/main" id="{809E2DFD-8A85-FE4F-886C-DA06A31B1AD7}"/>
              </a:ext>
            </a:extLst>
          </p:cNvPr>
          <p:cNvSpPr/>
          <p:nvPr/>
        </p:nvSpPr>
        <p:spPr>
          <a:xfrm>
            <a:off x="8004311" y="2121530"/>
            <a:ext cx="2978649" cy="319215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Slide Number Placeholder 1">
            <a:extLst>
              <a:ext uri="{FF2B5EF4-FFF2-40B4-BE49-F238E27FC236}">
                <a16:creationId xmlns:a16="http://schemas.microsoft.com/office/drawing/2014/main" id="{F3C24A5E-66BB-DE41-94C0-CA36223939A1}"/>
              </a:ext>
            </a:extLst>
          </p:cNvPr>
          <p:cNvSpPr txBox="1">
            <a:spLocks/>
          </p:cNvSpPr>
          <p:nvPr/>
        </p:nvSpPr>
        <p:spPr>
          <a:xfrm>
            <a:off x="9147311" y="6352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C4F4767-6100-5049-8E91-DD777310D333}" type="slidenum">
              <a:rPr kumimoji="0" lang="en-US" sz="1050" b="0" i="0" u="none" strike="noStrike" kern="1200" cap="none" spc="0" normalizeH="0" baseline="0" noProof="0" smtClean="0">
                <a:ln>
                  <a:noFill/>
                </a:ln>
                <a:solidFill>
                  <a:srgbClr val="E7E6E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4800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E717-E917-AC4C-8C30-03FB1BECB5D7}"/>
              </a:ext>
            </a:extLst>
          </p:cNvPr>
          <p:cNvSpPr txBox="1"/>
          <p:nvPr/>
        </p:nvSpPr>
        <p:spPr>
          <a:xfrm>
            <a:off x="489328" y="1183641"/>
            <a:ext cx="10677061" cy="1218795"/>
          </a:xfrm>
          <a:prstGeom prst="rect">
            <a:avLst/>
          </a:prstGeom>
          <a:noFill/>
        </p:spPr>
        <p:txBody>
          <a:bodyPr wrap="square" rtlCol="0">
            <a:spAutoFit/>
          </a:bodyPr>
          <a:lstStyle/>
          <a:p>
            <a:pPr marL="742950" marR="0" lvl="1" indent="-285750" algn="l" defTabSz="914400" rtl="0" eaLnBrk="1" fontAlgn="auto" latinLnBrk="0" hangingPunct="1">
              <a:lnSpc>
                <a:spcPct val="15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414"/>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41414"/>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300" b="0" i="0" u="none" strike="noStrike" kern="1200" cap="none" spc="0" normalizeH="0" baseline="0" noProof="0" dirty="0">
              <a:ln>
                <a:noFill/>
              </a:ln>
              <a:solidFill>
                <a:srgbClr val="141414"/>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141414"/>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1A54B5E4-15B5-B149-B7AD-8721A64ECCF6}"/>
              </a:ext>
            </a:extLst>
          </p:cNvPr>
          <p:cNvSpPr txBox="1"/>
          <p:nvPr/>
        </p:nvSpPr>
        <p:spPr>
          <a:xfrm>
            <a:off x="0" y="3094100"/>
            <a:ext cx="12192000" cy="13161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REFERENCE-BASED PRICING OVERVIEW</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A SOLUTION?</a:t>
            </a:r>
          </a:p>
        </p:txBody>
      </p:sp>
      <p:pic>
        <p:nvPicPr>
          <p:cNvPr id="11" name="Picture 10">
            <a:extLst>
              <a:ext uri="{FF2B5EF4-FFF2-40B4-BE49-F238E27FC236}">
                <a16:creationId xmlns:a16="http://schemas.microsoft.com/office/drawing/2014/main" id="{08BA1F5F-2D49-6746-A51D-75386F4890E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99077" y="1843019"/>
            <a:ext cx="993845" cy="1084353"/>
          </a:xfrm>
          <a:prstGeom prst="rect">
            <a:avLst/>
          </a:prstGeom>
        </p:spPr>
      </p:pic>
    </p:spTree>
    <p:extLst>
      <p:ext uri="{BB962C8B-B14F-4D97-AF65-F5344CB8AC3E}">
        <p14:creationId xmlns:p14="http://schemas.microsoft.com/office/powerpoint/2010/main" val="2780743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5B606C-8BE3-48BB-815A-C92FD4ECED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B7114-EA73-2C4C-957F-E6C50B58BF07}" type="slidenum">
              <a:rPr kumimoji="0" lang="en-US" sz="1050" b="0" i="0" u="none" strike="noStrike" kern="1200" cap="none" spc="0" normalizeH="0" baseline="0" noProof="0" smtClean="0">
                <a:ln>
                  <a:noFill/>
                </a:ln>
                <a:solidFill>
                  <a:srgbClr val="E7E6E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0229F9E1-1CE8-4B16-AB76-9C0954C1C218}"/>
              </a:ext>
            </a:extLst>
          </p:cNvPr>
          <p:cNvSpPr>
            <a:spLocks noGrp="1"/>
          </p:cNvSpPr>
          <p:nvPr>
            <p:ph sz="quarter" idx="14"/>
          </p:nvPr>
        </p:nvSpPr>
        <p:spPr>
          <a:xfrm>
            <a:off x="748702" y="1135250"/>
            <a:ext cx="10678306" cy="5469578"/>
          </a:xfrm>
        </p:spPr>
        <p:txBody>
          <a:bodyPr>
            <a:normAutofit/>
          </a:bodyPr>
          <a:lstStyle/>
          <a:p>
            <a:pPr>
              <a:lnSpc>
                <a:spcPct val="150000"/>
              </a:lnSpc>
              <a:spcBef>
                <a:spcPts val="1800"/>
              </a:spcBef>
            </a:pPr>
            <a:r>
              <a:rPr lang="en-US" sz="1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To more easily compare hospitals’ commercial prices, some entities are starting to consider reference-based pricing (RBP), which converts hospital prices to percentages of Medicare</a:t>
            </a:r>
          </a:p>
          <a:p>
            <a:pPr>
              <a:lnSpc>
                <a:spcPct val="110000"/>
              </a:lnSpc>
              <a:spcBef>
                <a:spcPts val="1800"/>
              </a:spcBef>
            </a:pPr>
            <a:endParaRPr lang="en-US" sz="1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10000"/>
              </a:lnSpc>
              <a:spcBef>
                <a:spcPts val="1800"/>
              </a:spcBef>
            </a:pPr>
            <a:endParaRPr lang="en-US" sz="1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10000"/>
              </a:lnSpc>
              <a:spcBef>
                <a:spcPts val="1800"/>
              </a:spcBef>
            </a:pPr>
            <a:r>
              <a:rPr lang="en-US" sz="1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Why Medicare?</a:t>
            </a:r>
          </a:p>
          <a:p>
            <a:pPr lvl="1">
              <a:lnSpc>
                <a:spcPct val="110000"/>
              </a:lnSpc>
              <a:spcBef>
                <a:spcPts val="600"/>
              </a:spcBef>
            </a:pPr>
            <a:r>
              <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Largest purchaser</a:t>
            </a:r>
          </a:p>
          <a:p>
            <a:pPr lvl="1">
              <a:lnSpc>
                <a:spcPct val="150000"/>
              </a:lnSpc>
              <a:spcBef>
                <a:spcPts val="600"/>
              </a:spcBef>
            </a:pPr>
            <a:r>
              <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Transparent, publicly available rate-setting process</a:t>
            </a:r>
          </a:p>
          <a:p>
            <a:pPr lvl="1">
              <a:lnSpc>
                <a:spcPct val="150000"/>
              </a:lnSpc>
              <a:spcBef>
                <a:spcPts val="600"/>
              </a:spcBef>
            </a:pPr>
            <a:r>
              <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Includes adjustments for patient acuity, geographic market, intensity of services, percent of medically underserved, teaching hospital status, etc.</a:t>
            </a:r>
          </a:p>
          <a:p>
            <a:pPr>
              <a:lnSpc>
                <a:spcPct val="150000"/>
              </a:lnSpc>
              <a:spcBef>
                <a:spcPts val="1800"/>
              </a:spcBef>
            </a:pPr>
            <a:r>
              <a:rPr lang="en-US" sz="1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The American Hospital Association claims Medicare reimbursements cover only 87 percent of Medicare costs, suggesting 115 percent of Medicare would be break-even</a:t>
            </a:r>
            <a:r>
              <a:rPr lang="en-US" sz="1600" baseline="300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a:t>
            </a:r>
            <a:endParaRPr lang="en-US" sz="16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lvl="1">
              <a:lnSpc>
                <a:spcPct val="110000"/>
              </a:lnSpc>
              <a:spcBef>
                <a:spcPts val="1800"/>
              </a:spcBef>
            </a:pPr>
            <a:endPar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nSpc>
                <a:spcPct val="110000"/>
              </a:lnSpc>
              <a:spcBef>
                <a:spcPts val="0"/>
              </a:spcBef>
              <a:buNone/>
              <a:defRPr/>
            </a:pPr>
            <a:endParaRPr lang="en-US" sz="11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nSpc>
                <a:spcPct val="110000"/>
              </a:lnSpc>
              <a:spcBef>
                <a:spcPts val="0"/>
              </a:spcBef>
              <a:buNone/>
              <a:defRPr/>
            </a:pPr>
            <a:endParaRPr lang="en-US" sz="11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dirty="0"/>
          </a:p>
        </p:txBody>
      </p:sp>
      <p:sp>
        <p:nvSpPr>
          <p:cNvPr id="8" name="TextBox 7">
            <a:extLst>
              <a:ext uri="{FF2B5EF4-FFF2-40B4-BE49-F238E27FC236}">
                <a16:creationId xmlns:a16="http://schemas.microsoft.com/office/drawing/2014/main" id="{CFDE0D4E-2337-472F-8E06-E118FAD51D60}"/>
              </a:ext>
            </a:extLst>
          </p:cNvPr>
          <p:cNvSpPr txBox="1"/>
          <p:nvPr/>
        </p:nvSpPr>
        <p:spPr>
          <a:xfrm>
            <a:off x="350238" y="470212"/>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REFERENCE-BASED PRICING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AFFE835D-6535-624C-A986-F1302B44FCEB}"/>
              </a:ext>
            </a:extLst>
          </p:cNvPr>
          <p:cNvCxnSpPr>
            <a:cxnSpLocks/>
          </p:cNvCxnSpPr>
          <p:nvPr/>
        </p:nvCxnSpPr>
        <p:spPr>
          <a:xfrm flipV="1">
            <a:off x="4591878" y="697735"/>
            <a:ext cx="6685722" cy="3309"/>
          </a:xfrm>
          <a:prstGeom prst="line">
            <a:avLst/>
          </a:prstGeom>
          <a:ln>
            <a:solidFill>
              <a:srgbClr val="74CEC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3E5F84D-3B9E-5841-B7A6-66266178D36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482822" y="153016"/>
            <a:ext cx="524650" cy="572429"/>
          </a:xfrm>
          <a:prstGeom prst="rect">
            <a:avLst/>
          </a:prstGeom>
        </p:spPr>
      </p:pic>
      <p:sp>
        <p:nvSpPr>
          <p:cNvPr id="5" name="Rectangle 4">
            <a:extLst>
              <a:ext uri="{FF2B5EF4-FFF2-40B4-BE49-F238E27FC236}">
                <a16:creationId xmlns:a16="http://schemas.microsoft.com/office/drawing/2014/main" id="{F61605F5-4D64-C647-ABCE-AA5F329F4A45}"/>
              </a:ext>
            </a:extLst>
          </p:cNvPr>
          <p:cNvSpPr/>
          <p:nvPr/>
        </p:nvSpPr>
        <p:spPr>
          <a:xfrm>
            <a:off x="1083365" y="2067338"/>
            <a:ext cx="9859618" cy="426272"/>
          </a:xfrm>
          <a:prstGeom prst="rect">
            <a:avLst/>
          </a:prstGeom>
          <a:solidFill>
            <a:srgbClr val="65B5B9"/>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AC7C2D-AC09-4442-905F-81DFF6A7FC5B}"/>
              </a:ext>
            </a:extLst>
          </p:cNvPr>
          <p:cNvSpPr/>
          <p:nvPr/>
        </p:nvSpPr>
        <p:spPr>
          <a:xfrm>
            <a:off x="1083365" y="2496826"/>
            <a:ext cx="9859618" cy="426272"/>
          </a:xfrm>
          <a:prstGeom prst="rect">
            <a:avLst/>
          </a:prstGeom>
          <a:solidFill>
            <a:srgbClr val="65B5B9">
              <a:alpha val="30588"/>
            </a:srgb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2A74976-983F-7B4F-AB5D-406F1A05EFB9}"/>
              </a:ext>
            </a:extLst>
          </p:cNvPr>
          <p:cNvSpPr txBox="1"/>
          <p:nvPr/>
        </p:nvSpPr>
        <p:spPr>
          <a:xfrm>
            <a:off x="1534767" y="2097594"/>
            <a:ext cx="21342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COMMERCIAL PRICE</a:t>
            </a:r>
          </a:p>
        </p:txBody>
      </p:sp>
      <p:sp>
        <p:nvSpPr>
          <p:cNvPr id="15" name="TextBox 14">
            <a:extLst>
              <a:ext uri="{FF2B5EF4-FFF2-40B4-BE49-F238E27FC236}">
                <a16:creationId xmlns:a16="http://schemas.microsoft.com/office/drawing/2014/main" id="{53B66FAF-9D27-BC43-B8AD-688E11629E1D}"/>
              </a:ext>
            </a:extLst>
          </p:cNvPr>
          <p:cNvSpPr txBox="1"/>
          <p:nvPr/>
        </p:nvSpPr>
        <p:spPr>
          <a:xfrm>
            <a:off x="4239342" y="2112365"/>
            <a:ext cx="21342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MEDICARE PRICE</a:t>
            </a:r>
          </a:p>
        </p:txBody>
      </p:sp>
      <p:sp>
        <p:nvSpPr>
          <p:cNvPr id="16" name="TextBox 15">
            <a:extLst>
              <a:ext uri="{FF2B5EF4-FFF2-40B4-BE49-F238E27FC236}">
                <a16:creationId xmlns:a16="http://schemas.microsoft.com/office/drawing/2014/main" id="{4E7B5FFB-E5E9-0C43-92EE-EB41E4AE4C13}"/>
              </a:ext>
            </a:extLst>
          </p:cNvPr>
          <p:cNvSpPr txBox="1"/>
          <p:nvPr/>
        </p:nvSpPr>
        <p:spPr>
          <a:xfrm>
            <a:off x="6938010" y="2112365"/>
            <a:ext cx="3463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COMMERCIAL AS % OF MEDICARE</a:t>
            </a:r>
          </a:p>
        </p:txBody>
      </p:sp>
      <p:cxnSp>
        <p:nvCxnSpPr>
          <p:cNvPr id="17" name="Straight Connector 16">
            <a:extLst>
              <a:ext uri="{FF2B5EF4-FFF2-40B4-BE49-F238E27FC236}">
                <a16:creationId xmlns:a16="http://schemas.microsoft.com/office/drawing/2014/main" id="{DAB72250-6489-AF49-A636-04EA6A8D2E39}"/>
              </a:ext>
            </a:extLst>
          </p:cNvPr>
          <p:cNvCxnSpPr/>
          <p:nvPr/>
        </p:nvCxnSpPr>
        <p:spPr>
          <a:xfrm>
            <a:off x="4046220" y="2067338"/>
            <a:ext cx="0" cy="8557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77BE2F-F5A0-FB4C-9835-8CFBDA437D2C}"/>
              </a:ext>
            </a:extLst>
          </p:cNvPr>
          <p:cNvCxnSpPr/>
          <p:nvPr/>
        </p:nvCxnSpPr>
        <p:spPr>
          <a:xfrm>
            <a:off x="6633210" y="2075688"/>
            <a:ext cx="0" cy="8557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F08154E-ECA6-3D4B-AD31-8743803DA860}"/>
              </a:ext>
            </a:extLst>
          </p:cNvPr>
          <p:cNvSpPr txBox="1"/>
          <p:nvPr/>
        </p:nvSpPr>
        <p:spPr>
          <a:xfrm>
            <a:off x="1534767" y="2538156"/>
            <a:ext cx="21342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$5,000</a:t>
            </a:r>
          </a:p>
        </p:txBody>
      </p:sp>
      <p:sp>
        <p:nvSpPr>
          <p:cNvPr id="20" name="TextBox 19">
            <a:extLst>
              <a:ext uri="{FF2B5EF4-FFF2-40B4-BE49-F238E27FC236}">
                <a16:creationId xmlns:a16="http://schemas.microsoft.com/office/drawing/2014/main" id="{F1EC313A-B28C-4D4C-A946-DFE3E9EEF327}"/>
              </a:ext>
            </a:extLst>
          </p:cNvPr>
          <p:cNvSpPr txBox="1"/>
          <p:nvPr/>
        </p:nvSpPr>
        <p:spPr>
          <a:xfrm>
            <a:off x="4239341" y="2538156"/>
            <a:ext cx="21342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$2,000</a:t>
            </a:r>
          </a:p>
        </p:txBody>
      </p:sp>
      <p:sp>
        <p:nvSpPr>
          <p:cNvPr id="21" name="TextBox 20">
            <a:extLst>
              <a:ext uri="{FF2B5EF4-FFF2-40B4-BE49-F238E27FC236}">
                <a16:creationId xmlns:a16="http://schemas.microsoft.com/office/drawing/2014/main" id="{C1307620-292B-7D4C-8D9C-F12D73493CB6}"/>
              </a:ext>
            </a:extLst>
          </p:cNvPr>
          <p:cNvSpPr txBox="1"/>
          <p:nvPr/>
        </p:nvSpPr>
        <p:spPr>
          <a:xfrm>
            <a:off x="7038859" y="2538156"/>
            <a:ext cx="34632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($5,000 </a:t>
            </a:r>
            <a:r>
              <a:rPr kumimoji="0" lang="en-US" sz="18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$2,000) = 250%</a:t>
            </a:r>
          </a:p>
        </p:txBody>
      </p:sp>
    </p:spTree>
    <p:extLst>
      <p:ext uri="{BB962C8B-B14F-4D97-AF65-F5344CB8AC3E}">
        <p14:creationId xmlns:p14="http://schemas.microsoft.com/office/powerpoint/2010/main" val="4174659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5B606C-8BE3-48BB-815A-C92FD4ECED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B7114-EA73-2C4C-957F-E6C50B58BF07}" type="slidenum">
              <a:rPr kumimoji="0" lang="en-US" sz="1050" b="0" i="0" u="none" strike="noStrike" kern="1200" cap="none" spc="0" normalizeH="0" baseline="0" noProof="0" smtClean="0">
                <a:ln>
                  <a:noFill/>
                </a:ln>
                <a:solidFill>
                  <a:srgbClr val="E7E6E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FDE0D4E-2337-472F-8E06-E118FAD51D60}"/>
              </a:ext>
            </a:extLst>
          </p:cNvPr>
          <p:cNvSpPr txBox="1"/>
          <p:nvPr/>
        </p:nvSpPr>
        <p:spPr>
          <a:xfrm>
            <a:off x="359228" y="423969"/>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PATHWAYS TO RBP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Placeholder 3">
            <a:extLst>
              <a:ext uri="{FF2B5EF4-FFF2-40B4-BE49-F238E27FC236}">
                <a16:creationId xmlns:a16="http://schemas.microsoft.com/office/drawing/2014/main" id="{128941D9-4538-4314-B2A8-1792D5BFC4D0}"/>
              </a:ext>
            </a:extLst>
          </p:cNvPr>
          <p:cNvSpPr>
            <a:spLocks noGrp="1"/>
          </p:cNvSpPr>
          <p:nvPr>
            <p:ph sz="quarter" idx="14"/>
          </p:nvPr>
        </p:nvSpPr>
        <p:spPr>
          <a:xfrm>
            <a:off x="359228" y="1159400"/>
            <a:ext cx="8516415" cy="5698600"/>
          </a:xfrm>
        </p:spPr>
        <p:txBody>
          <a:bodyPr>
            <a:normAutofit/>
          </a:bodyPr>
          <a:lstStyle/>
          <a:p>
            <a:pPr marL="342900" indent="-342900">
              <a:lnSpc>
                <a:spcPct val="150000"/>
              </a:lnSpc>
              <a:spcBef>
                <a:spcPts val="1800"/>
              </a:spcBef>
              <a:buFont typeface="+mj-lt"/>
              <a:buAutoNum type="arabicParenR"/>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Some large employers have begun to execute RBP contracts directly with hospitals</a:t>
            </a:r>
          </a:p>
          <a:p>
            <a:pPr lvl="1">
              <a:lnSpc>
                <a:spcPct val="150000"/>
              </a:lnSpc>
              <a:spcBef>
                <a:spcPts val="600"/>
              </a:spcBef>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Montana implemented reference based-pricing for its state employee health plan, executing direct contracts with all hospitals in that state that set reimbursement at 220–245 percent of Medicare</a:t>
            </a:r>
            <a:r>
              <a:rPr lang="en-US" sz="1200" baseline="30000" dirty="0">
                <a:latin typeface="Open Sans Light" panose="020B0306030504020204" pitchFamily="34" charset="0"/>
                <a:ea typeface="Open Sans Light" panose="020B0306030504020204" pitchFamily="34" charset="0"/>
                <a:cs typeface="Open Sans Light" panose="020B0306030504020204" pitchFamily="34" charset="0"/>
              </a:rPr>
              <a:t>3</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lvl="1">
              <a:lnSpc>
                <a:spcPct val="150000"/>
              </a:lnSpc>
              <a:spcBef>
                <a:spcPts val="1800"/>
              </a:spcBef>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Other state employee health plans and purchasing alliances are exploring similar direct contracting strategies</a:t>
            </a:r>
            <a:br>
              <a:rPr lang="en-US" sz="1200" dirty="0">
                <a:latin typeface="Open Sans Light" panose="020B0306030504020204" pitchFamily="34" charset="0"/>
                <a:ea typeface="Open Sans Light" panose="020B0306030504020204" pitchFamily="34" charset="0"/>
                <a:cs typeface="Open Sans Light" panose="020B0306030504020204" pitchFamily="34" charset="0"/>
              </a:rPr>
            </a:b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nSpc>
                <a:spcPct val="150000"/>
              </a:lnSpc>
              <a:spcBef>
                <a:spcPts val="1800"/>
              </a:spcBef>
              <a:buFont typeface="+mj-lt"/>
              <a:buAutoNum type="arabicParenR"/>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Some employers work with RBP vendors who pay hospitals a set percentage of Medicare, which ranges from 120–190 percent, depending on the vendor</a:t>
            </a:r>
          </a:p>
          <a:p>
            <a:pPr lvl="1">
              <a:lnSpc>
                <a:spcPct val="150000"/>
              </a:lnSpc>
              <a:spcBef>
                <a:spcPts val="600"/>
              </a:spcBef>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As RBP vendors do not contract with hospitals, such vendor-based programs occasionally result in balance billing, where the hospital bills the patient for any charges not covered by the RBP payment; RBP vendors manage balance bills for impacted patients</a:t>
            </a:r>
          </a:p>
          <a:p>
            <a:pPr lvl="1">
              <a:lnSpc>
                <a:spcPct val="150000"/>
              </a:lnSpc>
              <a:spcBef>
                <a:spcPts val="1800"/>
              </a:spcBef>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Several RBP vendors are starting to execute RBP contracts directly with hospitals to avoid balance billing</a:t>
            </a:r>
            <a:br>
              <a:rPr lang="en-US" sz="1200" dirty="0">
                <a:latin typeface="Open Sans Light" panose="020B0306030504020204" pitchFamily="34" charset="0"/>
                <a:ea typeface="Open Sans Light" panose="020B0306030504020204" pitchFamily="34" charset="0"/>
                <a:cs typeface="Open Sans Light" panose="020B0306030504020204" pitchFamily="34" charset="0"/>
              </a:rPr>
            </a:b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nSpc>
                <a:spcPct val="150000"/>
              </a:lnSpc>
              <a:spcBef>
                <a:spcPts val="1800"/>
              </a:spcBef>
              <a:buFont typeface="+mj-lt"/>
              <a:buAutoNum type="arabicParenR"/>
            </a:pPr>
            <a:r>
              <a:rPr lang="en-US" sz="1400" b="1" dirty="0">
                <a:solidFill>
                  <a:srgbClr val="65B5B9"/>
                </a:solidFill>
                <a:latin typeface="Open Sans" panose="020B0606030504020204" pitchFamily="34" charset="0"/>
                <a:ea typeface="Open Sans" panose="020B0606030504020204" pitchFamily="34" charset="0"/>
                <a:cs typeface="Open Sans" panose="020B0606030504020204" pitchFamily="34" charset="0"/>
              </a:rPr>
              <a:t>Many organizations implement RBP alongside traditional plans to minimize disruption, but employees overwhelmingly move to the RBP option when given the choice</a:t>
            </a:r>
            <a:endParaRPr lang="en-US" sz="1400" b="1" dirty="0">
              <a:solidFill>
                <a:srgbClr val="65B5B9"/>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Bef>
                <a:spcPts val="1800"/>
              </a:spcBef>
              <a:buFont typeface="+mj-lt"/>
              <a:buAutoNum type="arabicParenR"/>
            </a:pPr>
            <a:endParaRPr lang="en-US" sz="2000"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1" name="Straight Connector 10">
            <a:extLst>
              <a:ext uri="{FF2B5EF4-FFF2-40B4-BE49-F238E27FC236}">
                <a16:creationId xmlns:a16="http://schemas.microsoft.com/office/drawing/2014/main" id="{D033B1D7-9716-0445-8C46-D787A5A7E85C}"/>
              </a:ext>
            </a:extLst>
          </p:cNvPr>
          <p:cNvCxnSpPr>
            <a:cxnSpLocks/>
          </p:cNvCxnSpPr>
          <p:nvPr/>
        </p:nvCxnSpPr>
        <p:spPr>
          <a:xfrm>
            <a:off x="3289852" y="697735"/>
            <a:ext cx="7987748" cy="0"/>
          </a:xfrm>
          <a:prstGeom prst="line">
            <a:avLst/>
          </a:prstGeom>
          <a:ln>
            <a:solidFill>
              <a:srgbClr val="74CEC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8B96C7D-9415-3246-BDD6-219717FD395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482822" y="153016"/>
            <a:ext cx="524650" cy="572429"/>
          </a:xfrm>
          <a:prstGeom prst="rect">
            <a:avLst/>
          </a:prstGeom>
        </p:spPr>
      </p:pic>
      <p:pic>
        <p:nvPicPr>
          <p:cNvPr id="5" name="Picture 4">
            <a:extLst>
              <a:ext uri="{FF2B5EF4-FFF2-40B4-BE49-F238E27FC236}">
                <a16:creationId xmlns:a16="http://schemas.microsoft.com/office/drawing/2014/main" id="{26EF4E3E-99EE-E943-A6B9-A3331E09134B}"/>
              </a:ext>
            </a:extLst>
          </p:cNvPr>
          <p:cNvPicPr>
            <a:picLocks noChangeAspect="1"/>
          </p:cNvPicPr>
          <p:nvPr/>
        </p:nvPicPr>
        <p:blipFill>
          <a:blip r:embed="rId3"/>
          <a:stretch>
            <a:fillRect/>
          </a:stretch>
        </p:blipFill>
        <p:spPr>
          <a:xfrm>
            <a:off x="9551503" y="1242150"/>
            <a:ext cx="1185241" cy="1174563"/>
          </a:xfrm>
          <a:prstGeom prst="rect">
            <a:avLst/>
          </a:prstGeom>
        </p:spPr>
      </p:pic>
      <p:pic>
        <p:nvPicPr>
          <p:cNvPr id="6" name="Picture 5">
            <a:extLst>
              <a:ext uri="{FF2B5EF4-FFF2-40B4-BE49-F238E27FC236}">
                <a16:creationId xmlns:a16="http://schemas.microsoft.com/office/drawing/2014/main" id="{B998625D-6DF7-F942-A4C3-087C68C99385}"/>
              </a:ext>
            </a:extLst>
          </p:cNvPr>
          <p:cNvPicPr>
            <a:picLocks noChangeAspect="1"/>
          </p:cNvPicPr>
          <p:nvPr/>
        </p:nvPicPr>
        <p:blipFill>
          <a:blip r:embed="rId4"/>
          <a:stretch>
            <a:fillRect/>
          </a:stretch>
        </p:blipFill>
        <p:spPr>
          <a:xfrm>
            <a:off x="9429320" y="5333935"/>
            <a:ext cx="1449056" cy="955537"/>
          </a:xfrm>
          <a:prstGeom prst="rect">
            <a:avLst/>
          </a:prstGeom>
        </p:spPr>
      </p:pic>
      <p:pic>
        <p:nvPicPr>
          <p:cNvPr id="7" name="Picture 6">
            <a:extLst>
              <a:ext uri="{FF2B5EF4-FFF2-40B4-BE49-F238E27FC236}">
                <a16:creationId xmlns:a16="http://schemas.microsoft.com/office/drawing/2014/main" id="{2BBA30FF-7C34-2642-A555-CC41E113E278}"/>
              </a:ext>
            </a:extLst>
          </p:cNvPr>
          <p:cNvPicPr>
            <a:picLocks noChangeAspect="1"/>
          </p:cNvPicPr>
          <p:nvPr/>
        </p:nvPicPr>
        <p:blipFill>
          <a:blip r:embed="rId5"/>
          <a:stretch>
            <a:fillRect/>
          </a:stretch>
        </p:blipFill>
        <p:spPr>
          <a:xfrm>
            <a:off x="9449198" y="3350380"/>
            <a:ext cx="1359261" cy="1359261"/>
          </a:xfrm>
          <a:prstGeom prst="rect">
            <a:avLst/>
          </a:prstGeom>
        </p:spPr>
      </p:pic>
    </p:spTree>
    <p:extLst>
      <p:ext uri="{BB962C8B-B14F-4D97-AF65-F5344CB8AC3E}">
        <p14:creationId xmlns:p14="http://schemas.microsoft.com/office/powerpoint/2010/main" val="3946446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AF54E2-A40F-B44D-8AEA-6804F29899BE}"/>
              </a:ext>
            </a:extLst>
          </p:cNvPr>
          <p:cNvSpPr txBox="1"/>
          <p:nvPr/>
        </p:nvSpPr>
        <p:spPr>
          <a:xfrm>
            <a:off x="189174" y="466902"/>
            <a:ext cx="1219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RAND 3.0 PRICES AND QUALITY: MAINE HOSPITALS 2016–2018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Chart 7">
            <a:extLst>
              <a:ext uri="{FF2B5EF4-FFF2-40B4-BE49-F238E27FC236}">
                <a16:creationId xmlns:a16="http://schemas.microsoft.com/office/drawing/2014/main" id="{2CD69D8D-9F33-4C38-8665-0247ED275F01}"/>
              </a:ext>
            </a:extLst>
          </p:cNvPr>
          <p:cNvGraphicFramePr>
            <a:graphicFrameLocks/>
          </p:cNvGraphicFramePr>
          <p:nvPr/>
        </p:nvGraphicFramePr>
        <p:xfrm>
          <a:off x="1198756" y="1458153"/>
          <a:ext cx="9794488" cy="50427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1">
            <a:extLst>
              <a:ext uri="{FF2B5EF4-FFF2-40B4-BE49-F238E27FC236}">
                <a16:creationId xmlns:a16="http://schemas.microsoft.com/office/drawing/2014/main" id="{913CC598-4964-4CC6-8A3B-77ADEE0D458F}"/>
              </a:ext>
            </a:extLst>
          </p:cNvPr>
          <p:cNvSpPr txBox="1"/>
          <p:nvPr/>
        </p:nvSpPr>
        <p:spPr>
          <a:xfrm>
            <a:off x="268686" y="6281530"/>
            <a:ext cx="11548940" cy="57647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Note: </a:t>
            </a:r>
            <a:r>
              <a:rPr kumimoji="0" lang="en-US" sz="10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Prices are a percent of Medicare (2016-2018). 10/18 CMS Star Ratings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*Critical access hospitals (CAHs) are rural hospitals with 25 or fewer inpatient beds located more than 35 miles from another hospital. Maine has 16 CAHs. Because CAHs are already reimbursed by </a:t>
            </a:r>
            <a:br>
              <a:rPr kumimoji="0" lang="en-US" sz="10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en-US" sz="10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Medicare on a “reasonable cost” basis, they presumably have less to make up from commercial purchasers to cover costs.</a:t>
            </a:r>
          </a:p>
        </p:txBody>
      </p:sp>
      <p:cxnSp>
        <p:nvCxnSpPr>
          <p:cNvPr id="12" name="Straight Connector 11">
            <a:extLst>
              <a:ext uri="{FF2B5EF4-FFF2-40B4-BE49-F238E27FC236}">
                <a16:creationId xmlns:a16="http://schemas.microsoft.com/office/drawing/2014/main" id="{66510C8F-5297-0F46-B796-42BF32410CE3}"/>
              </a:ext>
            </a:extLst>
          </p:cNvPr>
          <p:cNvCxnSpPr>
            <a:cxnSpLocks/>
          </p:cNvCxnSpPr>
          <p:nvPr/>
        </p:nvCxnSpPr>
        <p:spPr>
          <a:xfrm>
            <a:off x="9452113" y="697735"/>
            <a:ext cx="1825487" cy="0"/>
          </a:xfrm>
          <a:prstGeom prst="line">
            <a:avLst/>
          </a:prstGeom>
          <a:ln>
            <a:solidFill>
              <a:srgbClr val="74CEC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0D06876-32A0-2840-944D-0B427788F6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482822" y="153016"/>
            <a:ext cx="524650" cy="572429"/>
          </a:xfrm>
          <a:prstGeom prst="rect">
            <a:avLst/>
          </a:prstGeom>
        </p:spPr>
      </p:pic>
      <p:sp>
        <p:nvSpPr>
          <p:cNvPr id="14" name="TextBox 13">
            <a:extLst>
              <a:ext uri="{FF2B5EF4-FFF2-40B4-BE49-F238E27FC236}">
                <a16:creationId xmlns:a16="http://schemas.microsoft.com/office/drawing/2014/main" id="{28B6F94C-23C6-F042-A507-8B71493CDAA5}"/>
              </a:ext>
            </a:extLst>
          </p:cNvPr>
          <p:cNvSpPr txBox="1"/>
          <p:nvPr/>
        </p:nvSpPr>
        <p:spPr>
          <a:xfrm>
            <a:off x="783777" y="1039331"/>
            <a:ext cx="10961370" cy="779637"/>
          </a:xfrm>
          <a:prstGeom prst="rect">
            <a:avLst/>
          </a:prstGeom>
          <a:noFill/>
        </p:spPr>
        <p:txBody>
          <a:bodyPr wrap="square">
            <a:spAutoFit/>
          </a:bodyPr>
          <a:lstStyle/>
          <a:p>
            <a:pPr marL="0" marR="0" lvl="0" indent="0" algn="ctr" defTabSz="914400" rtl="0" eaLnBrk="1" fontAlgn="auto" latinLnBrk="0" hangingPunct="1">
              <a:lnSpc>
                <a:spcPct val="1700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Among Maine’s non-critical access</a:t>
            </a:r>
            <a:r>
              <a:rPr kumimoji="0" lang="en-US" sz="1400" b="0" i="0" u="none" strike="noStrike" kern="1200" cap="none" spc="0" normalizeH="0" baseline="3000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hospitals, prices ranged from 219 percent to 360 percent of Medicare. </a:t>
            </a:r>
            <a:b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en-US" sz="1400" b="1" i="0" u="none" strike="noStrike" kern="1200" cap="none" spc="0" normalizeH="0" baseline="0" noProof="0" dirty="0">
                <a:ln>
                  <a:noFill/>
                </a:ln>
                <a:solidFill>
                  <a:srgbClr val="A18E6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Quality among Maine hospitals is not correlated with price.</a:t>
            </a:r>
          </a:p>
        </p:txBody>
      </p:sp>
      <p:sp>
        <p:nvSpPr>
          <p:cNvPr id="10" name="Slide Number Placeholder 1">
            <a:extLst>
              <a:ext uri="{FF2B5EF4-FFF2-40B4-BE49-F238E27FC236}">
                <a16:creationId xmlns:a16="http://schemas.microsoft.com/office/drawing/2014/main" id="{5E8A9048-AB12-114B-9B68-AA000519B75E}"/>
              </a:ext>
            </a:extLst>
          </p:cNvPr>
          <p:cNvSpPr>
            <a:spLocks noGrp="1"/>
          </p:cNvSpPr>
          <p:nvPr>
            <p:ph type="sldNum" sz="quarter" idx="12"/>
          </p:nvPr>
        </p:nvSpPr>
        <p:spPr>
          <a:xfrm>
            <a:off x="11320670" y="6478243"/>
            <a:ext cx="718930" cy="23329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B7114-EA73-2C4C-957F-E6C50B58BF07}" type="slidenum">
              <a:rPr kumimoji="0" lang="en-US" sz="1050" b="0" i="0" u="none" strike="noStrike" kern="1200" cap="none" spc="0" normalizeH="0" baseline="0" noProof="0" smtClean="0">
                <a:ln>
                  <a:noFill/>
                </a:ln>
                <a:solidFill>
                  <a:srgbClr val="E7E6E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1815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3267" y="287567"/>
            <a:ext cx="9671050" cy="3302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215" normalizeH="0" baseline="0" noProof="0" dirty="0">
                <a:ln>
                  <a:noFill/>
                </a:ln>
                <a:solidFill>
                  <a:srgbClr val="74CECA"/>
                </a:solidFill>
                <a:effectLst/>
                <a:uLnTx/>
                <a:uFillTx/>
                <a:latin typeface="Calibri"/>
                <a:ea typeface="+mn-ea"/>
                <a:cs typeface="Calibri"/>
              </a:rPr>
              <a:t>N</a:t>
            </a:r>
            <a:r>
              <a:rPr kumimoji="0" sz="2400" b="1" i="0" u="none" strike="noStrike" kern="1200" cap="none" spc="200" normalizeH="0" baseline="0" noProof="0" dirty="0">
                <a:ln>
                  <a:noFill/>
                </a:ln>
                <a:solidFill>
                  <a:srgbClr val="74CECA"/>
                </a:solidFill>
                <a:effectLst/>
                <a:uLnTx/>
                <a:uFillTx/>
                <a:latin typeface="Calibri"/>
                <a:ea typeface="+mn-ea"/>
                <a:cs typeface="Calibri"/>
              </a:rPr>
              <a:t>A</a:t>
            </a:r>
            <a:r>
              <a:rPr kumimoji="0" sz="2400" b="1" i="0" u="none" strike="noStrike" kern="1200" cap="none" spc="185" normalizeH="0" baseline="0" noProof="0" dirty="0">
                <a:ln>
                  <a:noFill/>
                </a:ln>
                <a:solidFill>
                  <a:srgbClr val="74CECA"/>
                </a:solidFill>
                <a:effectLst/>
                <a:uLnTx/>
                <a:uFillTx/>
                <a:latin typeface="Calibri"/>
                <a:ea typeface="+mn-ea"/>
                <a:cs typeface="Calibri"/>
              </a:rPr>
              <a:t>S</a:t>
            </a:r>
            <a:r>
              <a:rPr kumimoji="0" sz="2400" b="1" i="0" u="none" strike="noStrike" kern="1200" cap="none" spc="280" normalizeH="0" baseline="0" noProof="0" dirty="0">
                <a:ln>
                  <a:noFill/>
                </a:ln>
                <a:solidFill>
                  <a:srgbClr val="74CECA"/>
                </a:solidFill>
                <a:effectLst/>
                <a:uLnTx/>
                <a:uFillTx/>
                <a:latin typeface="Calibri"/>
                <a:ea typeface="+mn-ea"/>
                <a:cs typeface="Calibri"/>
              </a:rPr>
              <a:t>H</a:t>
            </a:r>
            <a:r>
              <a:rPr kumimoji="0" sz="2400" b="1" i="0" u="none" strike="noStrike" kern="1200" cap="none" spc="190" normalizeH="0" baseline="0" noProof="0" dirty="0">
                <a:ln>
                  <a:noFill/>
                </a:ln>
                <a:solidFill>
                  <a:srgbClr val="74CECA"/>
                </a:solidFill>
                <a:effectLst/>
                <a:uLnTx/>
                <a:uFillTx/>
                <a:latin typeface="Calibri"/>
                <a:ea typeface="+mn-ea"/>
                <a:cs typeface="Calibri"/>
              </a:rPr>
              <a:t>P</a:t>
            </a:r>
            <a:r>
              <a:rPr kumimoji="0" sz="2400" b="1" i="0" u="none" strike="noStrike" kern="1200" cap="none" spc="75" normalizeH="0" baseline="0" noProof="0" dirty="0">
                <a:ln>
                  <a:noFill/>
                </a:ln>
                <a:solidFill>
                  <a:srgbClr val="74CECA"/>
                </a:solidFill>
                <a:effectLst/>
                <a:uLnTx/>
                <a:uFillTx/>
                <a:latin typeface="Calibri"/>
                <a:ea typeface="+mn-ea"/>
                <a:cs typeface="Calibri"/>
              </a:rPr>
              <a:t> </a:t>
            </a:r>
            <a:r>
              <a:rPr kumimoji="0" sz="2400" b="1" i="0" u="none" strike="noStrike" kern="1200" cap="none" spc="225" normalizeH="0" baseline="0" noProof="0" dirty="0">
                <a:ln>
                  <a:noFill/>
                </a:ln>
                <a:solidFill>
                  <a:srgbClr val="74CECA"/>
                </a:solidFill>
                <a:effectLst/>
                <a:uLnTx/>
                <a:uFillTx/>
                <a:latin typeface="Calibri"/>
                <a:ea typeface="+mn-ea"/>
                <a:cs typeface="Calibri"/>
              </a:rPr>
              <a:t>B</a:t>
            </a:r>
            <a:r>
              <a:rPr kumimoji="0" sz="2400" b="1" i="0" u="none" strike="noStrike" kern="1200" cap="none" spc="175" normalizeH="0" baseline="0" noProof="0" dirty="0">
                <a:ln>
                  <a:noFill/>
                </a:ln>
                <a:solidFill>
                  <a:srgbClr val="74CECA"/>
                </a:solidFill>
                <a:effectLst/>
                <a:uLnTx/>
                <a:uFillTx/>
                <a:latin typeface="Calibri"/>
                <a:ea typeface="+mn-ea"/>
                <a:cs typeface="Calibri"/>
              </a:rPr>
              <a:t>R</a:t>
            </a:r>
            <a:r>
              <a:rPr kumimoji="0" sz="2400" b="1" i="0" u="none" strike="noStrike" kern="1200" cap="none" spc="155" normalizeH="0" baseline="0" noProof="0" dirty="0">
                <a:ln>
                  <a:noFill/>
                </a:ln>
                <a:solidFill>
                  <a:srgbClr val="74CECA"/>
                </a:solidFill>
                <a:effectLst/>
                <a:uLnTx/>
                <a:uFillTx/>
                <a:latin typeface="Calibri"/>
                <a:ea typeface="+mn-ea"/>
                <a:cs typeface="Calibri"/>
              </a:rPr>
              <a:t>E</a:t>
            </a:r>
            <a:r>
              <a:rPr kumimoji="0" sz="2400" b="1" i="0" u="none" strike="noStrike" kern="1200" cap="none" spc="130" normalizeH="0" baseline="0" noProof="0" dirty="0">
                <a:ln>
                  <a:noFill/>
                </a:ln>
                <a:solidFill>
                  <a:srgbClr val="74CECA"/>
                </a:solidFill>
                <a:effectLst/>
                <a:uLnTx/>
                <a:uFillTx/>
                <a:latin typeface="Calibri"/>
                <a:ea typeface="+mn-ea"/>
                <a:cs typeface="Calibri"/>
              </a:rPr>
              <a:t>A</a:t>
            </a:r>
            <a:r>
              <a:rPr kumimoji="0" sz="2400" b="1" i="0" u="none" strike="noStrike" kern="1200" cap="none" spc="210" normalizeH="0" baseline="0" noProof="0" dirty="0">
                <a:ln>
                  <a:noFill/>
                </a:ln>
                <a:solidFill>
                  <a:srgbClr val="74CECA"/>
                </a:solidFill>
                <a:effectLst/>
                <a:uLnTx/>
                <a:uFillTx/>
                <a:latin typeface="Calibri"/>
                <a:ea typeface="+mn-ea"/>
                <a:cs typeface="Calibri"/>
              </a:rPr>
              <a:t>K</a:t>
            </a:r>
            <a:r>
              <a:rPr kumimoji="0" sz="2400" b="1" i="0" u="none" strike="noStrike" kern="1200" cap="none" spc="155" normalizeH="0" baseline="0" noProof="0" dirty="0">
                <a:ln>
                  <a:noFill/>
                </a:ln>
                <a:solidFill>
                  <a:srgbClr val="74CECA"/>
                </a:solidFill>
                <a:effectLst/>
                <a:uLnTx/>
                <a:uFillTx/>
                <a:latin typeface="Calibri"/>
                <a:ea typeface="+mn-ea"/>
                <a:cs typeface="Calibri"/>
              </a:rPr>
              <a:t>E</a:t>
            </a:r>
            <a:r>
              <a:rPr kumimoji="0" sz="2400" b="1" i="0" u="none" strike="noStrike" kern="1200" cap="none" spc="110" normalizeH="0" baseline="0" noProof="0" dirty="0">
                <a:ln>
                  <a:noFill/>
                </a:ln>
                <a:solidFill>
                  <a:srgbClr val="74CECA"/>
                </a:solidFill>
                <a:effectLst/>
                <a:uLnTx/>
                <a:uFillTx/>
                <a:latin typeface="Calibri"/>
                <a:ea typeface="+mn-ea"/>
                <a:cs typeface="Calibri"/>
              </a:rPr>
              <a:t>VE</a:t>
            </a:r>
            <a:r>
              <a:rPr kumimoji="0" sz="2400" b="1" i="0" u="none" strike="noStrike" kern="1200" cap="none" spc="280" normalizeH="0" baseline="0" noProof="0" dirty="0">
                <a:ln>
                  <a:noFill/>
                </a:ln>
                <a:solidFill>
                  <a:srgbClr val="74CECA"/>
                </a:solidFill>
                <a:effectLst/>
                <a:uLnTx/>
                <a:uFillTx/>
                <a:latin typeface="Calibri"/>
                <a:ea typeface="+mn-ea"/>
                <a:cs typeface="Calibri"/>
              </a:rPr>
              <a:t>N</a:t>
            </a:r>
            <a:r>
              <a:rPr kumimoji="0" sz="2400" b="1" i="0" u="none" strike="noStrike" kern="1200" cap="none" spc="75" normalizeH="0" baseline="0" noProof="0" dirty="0">
                <a:ln>
                  <a:noFill/>
                </a:ln>
                <a:solidFill>
                  <a:srgbClr val="74CECA"/>
                </a:solidFill>
                <a:effectLst/>
                <a:uLnTx/>
                <a:uFillTx/>
                <a:latin typeface="Calibri"/>
                <a:ea typeface="+mn-ea"/>
                <a:cs typeface="Calibri"/>
              </a:rPr>
              <a:t> </a:t>
            </a:r>
            <a:r>
              <a:rPr kumimoji="0" sz="2400" b="1" i="0" u="none" strike="noStrike" kern="1200" cap="none" spc="280" normalizeH="0" baseline="0" noProof="0" dirty="0">
                <a:ln>
                  <a:noFill/>
                </a:ln>
                <a:solidFill>
                  <a:srgbClr val="74CECA"/>
                </a:solidFill>
                <a:effectLst/>
                <a:uLnTx/>
                <a:uFillTx/>
                <a:latin typeface="Calibri"/>
                <a:ea typeface="+mn-ea"/>
                <a:cs typeface="Calibri"/>
              </a:rPr>
              <a:t>L</a:t>
            </a:r>
            <a:r>
              <a:rPr kumimoji="0" sz="2400" b="1" i="0" u="none" strike="noStrike" kern="1200" cap="none" spc="155" normalizeH="0" baseline="0" noProof="0" dirty="0">
                <a:ln>
                  <a:noFill/>
                </a:ln>
                <a:solidFill>
                  <a:srgbClr val="74CECA"/>
                </a:solidFill>
                <a:effectLst/>
                <a:uLnTx/>
                <a:uFillTx/>
                <a:latin typeface="Calibri"/>
                <a:ea typeface="+mn-ea"/>
                <a:cs typeface="Calibri"/>
              </a:rPr>
              <a:t>E</a:t>
            </a:r>
            <a:r>
              <a:rPr kumimoji="0" sz="2400" b="1" i="0" u="none" strike="noStrike" kern="1200" cap="none" spc="110" normalizeH="0" baseline="0" noProof="0" dirty="0">
                <a:ln>
                  <a:noFill/>
                </a:ln>
                <a:solidFill>
                  <a:srgbClr val="74CECA"/>
                </a:solidFill>
                <a:effectLst/>
                <a:uLnTx/>
                <a:uFillTx/>
                <a:latin typeface="Calibri"/>
                <a:ea typeface="+mn-ea"/>
                <a:cs typeface="Calibri"/>
              </a:rPr>
              <a:t>VE</a:t>
            </a:r>
            <a:r>
              <a:rPr kumimoji="0" sz="2400" b="1" i="0" u="none" strike="noStrike" kern="1200" cap="none" spc="280" normalizeH="0" baseline="0" noProof="0" dirty="0">
                <a:ln>
                  <a:noFill/>
                </a:ln>
                <a:solidFill>
                  <a:srgbClr val="74CECA"/>
                </a:solidFill>
                <a:effectLst/>
                <a:uLnTx/>
                <a:uFillTx/>
                <a:latin typeface="Calibri"/>
                <a:ea typeface="+mn-ea"/>
                <a:cs typeface="Calibri"/>
              </a:rPr>
              <a:t>L</a:t>
            </a:r>
            <a:r>
              <a:rPr kumimoji="0" sz="2400" b="1" i="0" u="none" strike="noStrike" kern="1200" cap="none" spc="180" normalizeH="0" baseline="0" noProof="0" dirty="0">
                <a:ln>
                  <a:noFill/>
                </a:ln>
                <a:solidFill>
                  <a:srgbClr val="74CECA"/>
                </a:solidFill>
                <a:effectLst/>
                <a:uLnTx/>
                <a:uFillTx/>
                <a:latin typeface="Calibri"/>
                <a:ea typeface="+mn-ea"/>
                <a:cs typeface="Calibri"/>
              </a:rPr>
              <a:t>S</a:t>
            </a:r>
            <a:r>
              <a:rPr kumimoji="0" sz="2400" b="1" i="0" u="none" strike="noStrike" kern="1200" cap="none" spc="85" normalizeH="0" baseline="0" noProof="0" dirty="0">
                <a:ln>
                  <a:noFill/>
                </a:ln>
                <a:solidFill>
                  <a:srgbClr val="74CECA"/>
                </a:solidFill>
                <a:effectLst/>
                <a:uLnTx/>
                <a:uFillTx/>
                <a:latin typeface="Calibri"/>
                <a:ea typeface="+mn-ea"/>
                <a:cs typeface="Calibri"/>
              </a:rPr>
              <a:t> </a:t>
            </a:r>
            <a:r>
              <a:rPr kumimoji="0" sz="2400" b="1" i="0" u="none" strike="noStrike" kern="1200" cap="none" spc="65" normalizeH="0" baseline="0" noProof="0" dirty="0">
                <a:ln>
                  <a:noFill/>
                </a:ln>
                <a:solidFill>
                  <a:srgbClr val="74CECA"/>
                </a:solidFill>
                <a:effectLst/>
                <a:uLnTx/>
                <a:uFillTx/>
                <a:latin typeface="Calibri"/>
                <a:ea typeface="+mn-ea"/>
                <a:cs typeface="Calibri"/>
              </a:rPr>
              <a:t>&amp;</a:t>
            </a:r>
            <a:r>
              <a:rPr kumimoji="0" sz="2400" b="1" i="0" u="none" strike="noStrike" kern="1200" cap="none" spc="75" normalizeH="0" baseline="0" noProof="0" dirty="0">
                <a:ln>
                  <a:noFill/>
                </a:ln>
                <a:solidFill>
                  <a:srgbClr val="74CECA"/>
                </a:solidFill>
                <a:effectLst/>
                <a:uLnTx/>
                <a:uFillTx/>
                <a:latin typeface="Calibri"/>
                <a:ea typeface="+mn-ea"/>
                <a:cs typeface="Calibri"/>
              </a:rPr>
              <a:t> </a:t>
            </a:r>
            <a:r>
              <a:rPr kumimoji="0" sz="2400" b="1" i="0" u="none" strike="noStrike" kern="1200" cap="none" spc="175" normalizeH="0" baseline="0" noProof="0" dirty="0">
                <a:ln>
                  <a:noFill/>
                </a:ln>
                <a:solidFill>
                  <a:srgbClr val="74CECA"/>
                </a:solidFill>
                <a:effectLst/>
                <a:uLnTx/>
                <a:uFillTx/>
                <a:latin typeface="Calibri"/>
                <a:ea typeface="+mn-ea"/>
                <a:cs typeface="Calibri"/>
              </a:rPr>
              <a:t>R</a:t>
            </a:r>
            <a:r>
              <a:rPr kumimoji="0" sz="2400" b="1" i="0" u="none" strike="noStrike" kern="1200" cap="none" spc="130" normalizeH="0" baseline="0" noProof="0" dirty="0">
                <a:ln>
                  <a:noFill/>
                </a:ln>
                <a:solidFill>
                  <a:srgbClr val="74CECA"/>
                </a:solidFill>
                <a:effectLst/>
                <a:uLnTx/>
                <a:uFillTx/>
                <a:latin typeface="Calibri"/>
                <a:ea typeface="+mn-ea"/>
                <a:cs typeface="Calibri"/>
              </a:rPr>
              <a:t>A</a:t>
            </a:r>
            <a:r>
              <a:rPr kumimoji="0" sz="2400" b="1" i="0" u="none" strike="noStrike" kern="1200" cap="none" spc="260" normalizeH="0" baseline="0" noProof="0" dirty="0">
                <a:ln>
                  <a:noFill/>
                </a:ln>
                <a:solidFill>
                  <a:srgbClr val="74CECA"/>
                </a:solidFill>
                <a:effectLst/>
                <a:uLnTx/>
                <a:uFillTx/>
                <a:latin typeface="Calibri"/>
                <a:ea typeface="+mn-ea"/>
                <a:cs typeface="Calibri"/>
              </a:rPr>
              <a:t>N</a:t>
            </a:r>
            <a:r>
              <a:rPr kumimoji="0" sz="2400" b="1" i="0" u="none" strike="noStrike" kern="1200" cap="none" spc="254" normalizeH="0" baseline="0" noProof="0" dirty="0">
                <a:ln>
                  <a:noFill/>
                </a:ln>
                <a:solidFill>
                  <a:srgbClr val="74CECA"/>
                </a:solidFill>
                <a:effectLst/>
                <a:uLnTx/>
                <a:uFillTx/>
                <a:latin typeface="Calibri"/>
                <a:ea typeface="+mn-ea"/>
                <a:cs typeface="Calibri"/>
              </a:rPr>
              <a:t>D</a:t>
            </a:r>
            <a:r>
              <a:rPr kumimoji="0" sz="2400" b="1" i="0" u="none" strike="noStrike" kern="1200" cap="none" spc="80" normalizeH="0" baseline="0" noProof="0" dirty="0">
                <a:ln>
                  <a:noFill/>
                </a:ln>
                <a:solidFill>
                  <a:srgbClr val="74CECA"/>
                </a:solidFill>
                <a:effectLst/>
                <a:uLnTx/>
                <a:uFillTx/>
                <a:latin typeface="Calibri"/>
                <a:ea typeface="+mn-ea"/>
                <a:cs typeface="Calibri"/>
              </a:rPr>
              <a:t> </a:t>
            </a:r>
            <a:r>
              <a:rPr kumimoji="0" sz="2400" b="1" i="0" u="none" strike="noStrike" kern="1200" cap="none" spc="150" normalizeH="0" baseline="0" noProof="0" dirty="0">
                <a:ln>
                  <a:noFill/>
                </a:ln>
                <a:solidFill>
                  <a:srgbClr val="74CECA"/>
                </a:solidFill>
                <a:effectLst/>
                <a:uLnTx/>
                <a:uFillTx/>
                <a:latin typeface="Calibri"/>
                <a:ea typeface="+mn-ea"/>
                <a:cs typeface="Calibri"/>
              </a:rPr>
              <a:t>3</a:t>
            </a:r>
            <a:r>
              <a:rPr kumimoji="0" sz="2400" b="1" i="0" u="none" strike="noStrike" kern="1200" cap="none" spc="10" normalizeH="0" baseline="0" noProof="0" dirty="0">
                <a:ln>
                  <a:noFill/>
                </a:ln>
                <a:solidFill>
                  <a:srgbClr val="74CECA"/>
                </a:solidFill>
                <a:effectLst/>
                <a:uLnTx/>
                <a:uFillTx/>
                <a:latin typeface="Calibri"/>
                <a:ea typeface="+mn-ea"/>
                <a:cs typeface="Calibri"/>
              </a:rPr>
              <a:t>.</a:t>
            </a:r>
            <a:r>
              <a:rPr kumimoji="0" sz="2400" b="1" i="0" u="none" strike="noStrike" kern="1200" cap="none" spc="150" normalizeH="0" baseline="0" noProof="0" dirty="0">
                <a:ln>
                  <a:noFill/>
                </a:ln>
                <a:solidFill>
                  <a:srgbClr val="74CECA"/>
                </a:solidFill>
                <a:effectLst/>
                <a:uLnTx/>
                <a:uFillTx/>
                <a:latin typeface="Calibri"/>
                <a:ea typeface="+mn-ea"/>
                <a:cs typeface="Calibri"/>
              </a:rPr>
              <a:t>0</a:t>
            </a:r>
            <a:r>
              <a:rPr kumimoji="0" sz="2400" b="1" i="0" u="none" strike="noStrike" kern="1200" cap="none" spc="-10" normalizeH="0" baseline="0" noProof="0" dirty="0">
                <a:ln>
                  <a:noFill/>
                </a:ln>
                <a:solidFill>
                  <a:srgbClr val="74CECA"/>
                </a:solidFill>
                <a:effectLst/>
                <a:uLnTx/>
                <a:uFillTx/>
                <a:latin typeface="Calibri"/>
                <a:ea typeface="+mn-ea"/>
                <a:cs typeface="Calibri"/>
              </a:rPr>
              <a:t>:</a:t>
            </a:r>
            <a:r>
              <a:rPr kumimoji="0" sz="2400" b="1" i="0" u="none" strike="noStrike" kern="1200" cap="none" spc="85" normalizeH="0" baseline="0" noProof="0" dirty="0">
                <a:ln>
                  <a:noFill/>
                </a:ln>
                <a:solidFill>
                  <a:srgbClr val="74CECA"/>
                </a:solidFill>
                <a:effectLst/>
                <a:uLnTx/>
                <a:uFillTx/>
                <a:latin typeface="Calibri"/>
                <a:ea typeface="+mn-ea"/>
                <a:cs typeface="Calibri"/>
              </a:rPr>
              <a:t> </a:t>
            </a:r>
            <a:r>
              <a:rPr kumimoji="0" sz="2400" b="1" i="0" u="none" strike="noStrike" kern="1200" cap="none" spc="185" normalizeH="0" baseline="0" noProof="0" dirty="0">
                <a:ln>
                  <a:noFill/>
                </a:ln>
                <a:solidFill>
                  <a:srgbClr val="74CECA"/>
                </a:solidFill>
                <a:effectLst/>
                <a:uLnTx/>
                <a:uFillTx/>
                <a:latin typeface="Calibri"/>
                <a:ea typeface="+mn-ea"/>
                <a:cs typeface="Calibri"/>
              </a:rPr>
              <a:t>S</a:t>
            </a:r>
            <a:r>
              <a:rPr kumimoji="0" sz="2400" b="1" i="0" u="none" strike="noStrike" kern="1200" cap="none" spc="155" normalizeH="0" baseline="0" noProof="0" dirty="0">
                <a:ln>
                  <a:noFill/>
                </a:ln>
                <a:solidFill>
                  <a:srgbClr val="74CECA"/>
                </a:solidFill>
                <a:effectLst/>
                <a:uLnTx/>
                <a:uFillTx/>
                <a:latin typeface="Calibri"/>
                <a:ea typeface="+mn-ea"/>
                <a:cs typeface="Calibri"/>
              </a:rPr>
              <a:t>E</a:t>
            </a:r>
            <a:r>
              <a:rPr kumimoji="0" sz="2400" b="1" i="0" u="none" strike="noStrike" kern="1200" cap="none" spc="280" normalizeH="0" baseline="0" noProof="0" dirty="0">
                <a:ln>
                  <a:noFill/>
                </a:ln>
                <a:solidFill>
                  <a:srgbClr val="74CECA"/>
                </a:solidFill>
                <a:effectLst/>
                <a:uLnTx/>
                <a:uFillTx/>
                <a:latin typeface="Calibri"/>
                <a:ea typeface="+mn-ea"/>
                <a:cs typeface="Calibri"/>
              </a:rPr>
              <a:t>L</a:t>
            </a:r>
            <a:r>
              <a:rPr kumimoji="0" sz="2400" b="1" i="0" u="none" strike="noStrike" kern="1200" cap="none" spc="155" normalizeH="0" baseline="0" noProof="0" dirty="0">
                <a:ln>
                  <a:noFill/>
                </a:ln>
                <a:solidFill>
                  <a:srgbClr val="74CECA"/>
                </a:solidFill>
                <a:effectLst/>
                <a:uLnTx/>
                <a:uFillTx/>
                <a:latin typeface="Calibri"/>
                <a:ea typeface="+mn-ea"/>
                <a:cs typeface="Calibri"/>
              </a:rPr>
              <a:t>E</a:t>
            </a:r>
            <a:r>
              <a:rPr kumimoji="0" sz="2400" b="1" i="0" u="none" strike="noStrike" kern="1200" cap="none" spc="240" normalizeH="0" baseline="0" noProof="0" dirty="0">
                <a:ln>
                  <a:noFill/>
                </a:ln>
                <a:solidFill>
                  <a:srgbClr val="74CECA"/>
                </a:solidFill>
                <a:effectLst/>
                <a:uLnTx/>
                <a:uFillTx/>
                <a:latin typeface="Calibri"/>
                <a:ea typeface="+mn-ea"/>
                <a:cs typeface="Calibri"/>
              </a:rPr>
              <a:t>C</a:t>
            </a:r>
            <a:r>
              <a:rPr kumimoji="0" sz="2400" b="1" i="0" u="none" strike="noStrike" kern="1200" cap="none" spc="165" normalizeH="0" baseline="0" noProof="0" dirty="0">
                <a:ln>
                  <a:noFill/>
                </a:ln>
                <a:solidFill>
                  <a:srgbClr val="74CECA"/>
                </a:solidFill>
                <a:effectLst/>
                <a:uLnTx/>
                <a:uFillTx/>
                <a:latin typeface="Calibri"/>
                <a:ea typeface="+mn-ea"/>
                <a:cs typeface="Calibri"/>
              </a:rPr>
              <a:t>T</a:t>
            </a:r>
            <a:r>
              <a:rPr kumimoji="0" sz="2400" b="1" i="0" u="none" strike="noStrike" kern="1200" cap="none" spc="85" normalizeH="0" baseline="0" noProof="0" dirty="0">
                <a:ln>
                  <a:noFill/>
                </a:ln>
                <a:solidFill>
                  <a:srgbClr val="74CECA"/>
                </a:solidFill>
                <a:effectLst/>
                <a:uLnTx/>
                <a:uFillTx/>
                <a:latin typeface="Calibri"/>
                <a:ea typeface="+mn-ea"/>
                <a:cs typeface="Calibri"/>
              </a:rPr>
              <a:t> </a:t>
            </a:r>
            <a:r>
              <a:rPr kumimoji="0" sz="2400" b="1" i="0" u="none" strike="noStrike" kern="1200" cap="none" spc="95" normalizeH="0" baseline="0" noProof="0" dirty="0">
                <a:ln>
                  <a:noFill/>
                </a:ln>
                <a:solidFill>
                  <a:srgbClr val="74CECA"/>
                </a:solidFill>
                <a:effectLst/>
                <a:uLnTx/>
                <a:uFillTx/>
                <a:latin typeface="Calibri"/>
                <a:ea typeface="+mn-ea"/>
                <a:cs typeface="Calibri"/>
              </a:rPr>
              <a:t>M</a:t>
            </a:r>
            <a:r>
              <a:rPr kumimoji="0" sz="2400" b="1" i="0" u="none" strike="noStrike" kern="1200" cap="none" spc="130" normalizeH="0" baseline="0" noProof="0" dirty="0">
                <a:ln>
                  <a:noFill/>
                </a:ln>
                <a:solidFill>
                  <a:srgbClr val="74CECA"/>
                </a:solidFill>
                <a:effectLst/>
                <a:uLnTx/>
                <a:uFillTx/>
                <a:latin typeface="Calibri"/>
                <a:ea typeface="+mn-ea"/>
                <a:cs typeface="Calibri"/>
              </a:rPr>
              <a:t>A</a:t>
            </a:r>
            <a:r>
              <a:rPr kumimoji="0" sz="2400" b="1" i="0" u="none" strike="noStrike" kern="1200" cap="none" spc="85" normalizeH="0" baseline="0" noProof="0" dirty="0">
                <a:ln>
                  <a:noFill/>
                </a:ln>
                <a:solidFill>
                  <a:srgbClr val="74CECA"/>
                </a:solidFill>
                <a:effectLst/>
                <a:uLnTx/>
                <a:uFillTx/>
                <a:latin typeface="Calibri"/>
                <a:ea typeface="+mn-ea"/>
                <a:cs typeface="Calibri"/>
              </a:rPr>
              <a:t>I</a:t>
            </a:r>
            <a:r>
              <a:rPr kumimoji="0" sz="2400" b="1" i="0" u="none" strike="noStrike" kern="1200" cap="none" spc="245" normalizeH="0" baseline="0" noProof="0" dirty="0">
                <a:ln>
                  <a:noFill/>
                </a:ln>
                <a:solidFill>
                  <a:srgbClr val="74CECA"/>
                </a:solidFill>
                <a:effectLst/>
                <a:uLnTx/>
                <a:uFillTx/>
                <a:latin typeface="Calibri"/>
                <a:ea typeface="+mn-ea"/>
                <a:cs typeface="Calibri"/>
              </a:rPr>
              <a:t>N</a:t>
            </a:r>
            <a:r>
              <a:rPr kumimoji="0" sz="2400" b="1" i="0" u="none" strike="noStrike" kern="1200" cap="none" spc="185" normalizeH="0" baseline="0" noProof="0" dirty="0">
                <a:ln>
                  <a:noFill/>
                </a:ln>
                <a:solidFill>
                  <a:srgbClr val="74CECA"/>
                </a:solidFill>
                <a:effectLst/>
                <a:uLnTx/>
                <a:uFillTx/>
                <a:latin typeface="Calibri"/>
                <a:ea typeface="+mn-ea"/>
                <a:cs typeface="Calibri"/>
              </a:rPr>
              <a:t>E</a:t>
            </a:r>
            <a:r>
              <a:rPr kumimoji="0" sz="2400" b="1" i="0" u="none" strike="noStrike" kern="1200" cap="none" spc="80" normalizeH="0" baseline="0" noProof="0" dirty="0">
                <a:ln>
                  <a:noFill/>
                </a:ln>
                <a:solidFill>
                  <a:srgbClr val="74CECA"/>
                </a:solidFill>
                <a:effectLst/>
                <a:uLnTx/>
                <a:uFillTx/>
                <a:latin typeface="Calibri"/>
                <a:ea typeface="+mn-ea"/>
                <a:cs typeface="Calibri"/>
              </a:rPr>
              <a:t> </a:t>
            </a:r>
            <a:r>
              <a:rPr kumimoji="0" sz="2400" b="1" i="0" u="none" strike="noStrike" kern="1200" cap="none" spc="280" normalizeH="0" baseline="0" noProof="0" dirty="0">
                <a:ln>
                  <a:noFill/>
                </a:ln>
                <a:solidFill>
                  <a:srgbClr val="74CECA"/>
                </a:solidFill>
                <a:effectLst/>
                <a:uLnTx/>
                <a:uFillTx/>
                <a:latin typeface="Calibri"/>
                <a:ea typeface="+mn-ea"/>
                <a:cs typeface="Calibri"/>
              </a:rPr>
              <a:t>H</a:t>
            </a:r>
            <a:r>
              <a:rPr kumimoji="0" sz="2400" b="1" i="0" u="none" strike="noStrike" kern="1200" cap="none" spc="250" normalizeH="0" baseline="0" noProof="0" dirty="0">
                <a:ln>
                  <a:noFill/>
                </a:ln>
                <a:solidFill>
                  <a:srgbClr val="74CECA"/>
                </a:solidFill>
                <a:effectLst/>
                <a:uLnTx/>
                <a:uFillTx/>
                <a:latin typeface="Calibri"/>
                <a:ea typeface="+mn-ea"/>
                <a:cs typeface="Calibri"/>
              </a:rPr>
              <a:t>O</a:t>
            </a:r>
            <a:r>
              <a:rPr kumimoji="0" sz="2400" b="1" i="0" u="none" strike="noStrike" kern="1200" cap="none" spc="185" normalizeH="0" baseline="0" noProof="0" dirty="0">
                <a:ln>
                  <a:noFill/>
                </a:ln>
                <a:solidFill>
                  <a:srgbClr val="74CECA"/>
                </a:solidFill>
                <a:effectLst/>
                <a:uLnTx/>
                <a:uFillTx/>
                <a:latin typeface="Calibri"/>
                <a:ea typeface="+mn-ea"/>
                <a:cs typeface="Calibri"/>
              </a:rPr>
              <a:t>SP</a:t>
            </a:r>
            <a:r>
              <a:rPr kumimoji="0" sz="2400" b="1" i="0" u="none" strike="noStrike" kern="1200" cap="none" spc="85" normalizeH="0" baseline="0" noProof="0" dirty="0">
                <a:ln>
                  <a:noFill/>
                </a:ln>
                <a:solidFill>
                  <a:srgbClr val="74CECA"/>
                </a:solidFill>
                <a:effectLst/>
                <a:uLnTx/>
                <a:uFillTx/>
                <a:latin typeface="Calibri"/>
                <a:ea typeface="+mn-ea"/>
                <a:cs typeface="Calibri"/>
              </a:rPr>
              <a:t>I</a:t>
            </a:r>
            <a:r>
              <a:rPr kumimoji="0" sz="2400" b="1" i="0" u="none" strike="noStrike" kern="1200" cap="none" spc="0" normalizeH="0" baseline="0" noProof="0" dirty="0">
                <a:ln>
                  <a:noFill/>
                </a:ln>
                <a:solidFill>
                  <a:srgbClr val="74CECA"/>
                </a:solidFill>
                <a:effectLst/>
                <a:uLnTx/>
                <a:uFillTx/>
                <a:latin typeface="Calibri"/>
                <a:ea typeface="+mn-ea"/>
                <a:cs typeface="Calibri"/>
              </a:rPr>
              <a:t>T</a:t>
            </a:r>
            <a:r>
              <a:rPr kumimoji="0" sz="2400" b="1" i="0" u="none" strike="noStrike" kern="1200" cap="none" spc="130" normalizeH="0" baseline="0" noProof="0" dirty="0">
                <a:ln>
                  <a:noFill/>
                </a:ln>
                <a:solidFill>
                  <a:srgbClr val="74CECA"/>
                </a:solidFill>
                <a:effectLst/>
                <a:uLnTx/>
                <a:uFillTx/>
                <a:latin typeface="Calibri"/>
                <a:ea typeface="+mn-ea"/>
                <a:cs typeface="Calibri"/>
              </a:rPr>
              <a:t>A</a:t>
            </a:r>
            <a:r>
              <a:rPr kumimoji="0" sz="2400" b="1" i="0" u="none" strike="noStrike" kern="1200" cap="none" spc="280" normalizeH="0" baseline="0" noProof="0" dirty="0">
                <a:ln>
                  <a:noFill/>
                </a:ln>
                <a:solidFill>
                  <a:srgbClr val="74CECA"/>
                </a:solidFill>
                <a:effectLst/>
                <a:uLnTx/>
                <a:uFillTx/>
                <a:latin typeface="Calibri"/>
                <a:ea typeface="+mn-ea"/>
                <a:cs typeface="Calibri"/>
              </a:rPr>
              <a:t>L</a:t>
            </a:r>
            <a:r>
              <a:rPr kumimoji="0" sz="2400" b="1" i="0" u="none" strike="noStrike" kern="1200" cap="none" spc="180" normalizeH="0" baseline="0" noProof="0" dirty="0">
                <a:ln>
                  <a:noFill/>
                </a:ln>
                <a:solidFill>
                  <a:srgbClr val="74CECA"/>
                </a:solidFill>
                <a:effectLst/>
                <a:uLnTx/>
                <a:uFillTx/>
                <a:latin typeface="Calibri"/>
                <a:ea typeface="+mn-ea"/>
                <a:cs typeface="Calibri"/>
              </a:rPr>
              <a:t>S</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p:nvPr/>
        </p:nvSpPr>
        <p:spPr>
          <a:xfrm>
            <a:off x="9997460" y="434354"/>
            <a:ext cx="1110615" cy="8890"/>
          </a:xfrm>
          <a:custGeom>
            <a:avLst/>
            <a:gdLst/>
            <a:ahLst/>
            <a:cxnLst/>
            <a:rect l="l" t="t" r="r" b="b"/>
            <a:pathLst>
              <a:path w="1110615" h="8890">
                <a:moveTo>
                  <a:pt x="0" y="8550"/>
                </a:moveTo>
                <a:lnTo>
                  <a:pt x="1110343" y="0"/>
                </a:lnTo>
              </a:path>
            </a:pathLst>
          </a:custGeom>
          <a:ln w="6350">
            <a:solidFill>
              <a:srgbClr val="74CE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1482821" y="223754"/>
            <a:ext cx="524649" cy="57242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97523" y="837975"/>
            <a:ext cx="10796951" cy="518204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312310" y="6420309"/>
            <a:ext cx="10928985" cy="41719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20" normalizeH="0" baseline="0" noProof="0" dirty="0">
                <a:ln>
                  <a:noFill/>
                </a:ln>
                <a:solidFill>
                  <a:prstClr val="black"/>
                </a:solidFill>
                <a:effectLst/>
                <a:uLnTx/>
                <a:uFillTx/>
                <a:latin typeface="Gill Sans MT"/>
                <a:ea typeface="+mn-ea"/>
                <a:cs typeface="Gill Sans MT"/>
              </a:rPr>
              <a:t>S</a:t>
            </a:r>
            <a:r>
              <a:rPr kumimoji="0" sz="900" b="1" i="0" u="none" strike="noStrike" kern="1200" cap="none" spc="-30" normalizeH="0" baseline="0" noProof="0" dirty="0">
                <a:ln>
                  <a:noFill/>
                </a:ln>
                <a:solidFill>
                  <a:prstClr val="black"/>
                </a:solidFill>
                <a:effectLst/>
                <a:uLnTx/>
                <a:uFillTx/>
                <a:latin typeface="Gill Sans MT"/>
                <a:ea typeface="+mn-ea"/>
                <a:cs typeface="Gill Sans MT"/>
              </a:rPr>
              <a:t>o</a:t>
            </a:r>
            <a:r>
              <a:rPr kumimoji="0" sz="900" b="1" i="0" u="none" strike="noStrike" kern="1200" cap="none" spc="40" normalizeH="0" baseline="0" noProof="0" dirty="0">
                <a:ln>
                  <a:noFill/>
                </a:ln>
                <a:solidFill>
                  <a:prstClr val="black"/>
                </a:solidFill>
                <a:effectLst/>
                <a:uLnTx/>
                <a:uFillTx/>
                <a:latin typeface="Gill Sans MT"/>
                <a:ea typeface="+mn-ea"/>
                <a:cs typeface="Gill Sans MT"/>
              </a:rPr>
              <a:t>u</a:t>
            </a:r>
            <a:r>
              <a:rPr kumimoji="0" sz="900" b="1" i="0" u="none" strike="noStrike" kern="1200" cap="none" spc="-25" normalizeH="0" baseline="0" noProof="0" dirty="0">
                <a:ln>
                  <a:noFill/>
                </a:ln>
                <a:solidFill>
                  <a:prstClr val="black"/>
                </a:solidFill>
                <a:effectLst/>
                <a:uLnTx/>
                <a:uFillTx/>
                <a:latin typeface="Gill Sans MT"/>
                <a:ea typeface="+mn-ea"/>
                <a:cs typeface="Gill Sans MT"/>
              </a:rPr>
              <a:t>r</a:t>
            </a:r>
            <a:r>
              <a:rPr kumimoji="0" sz="900" b="1" i="0" u="none" strike="noStrike" kern="1200" cap="none" spc="-5" normalizeH="0" baseline="0" noProof="0" dirty="0">
                <a:ln>
                  <a:noFill/>
                </a:ln>
                <a:solidFill>
                  <a:prstClr val="black"/>
                </a:solidFill>
                <a:effectLst/>
                <a:uLnTx/>
                <a:uFillTx/>
                <a:latin typeface="Gill Sans MT"/>
                <a:ea typeface="+mn-ea"/>
                <a:cs typeface="Gill Sans MT"/>
              </a:rPr>
              <a:t>c</a:t>
            </a:r>
            <a:r>
              <a:rPr kumimoji="0" sz="900" b="1" i="0" u="none" strike="noStrike" kern="1200" cap="none" spc="10" normalizeH="0" baseline="0" noProof="0" dirty="0">
                <a:ln>
                  <a:noFill/>
                </a:ln>
                <a:solidFill>
                  <a:prstClr val="black"/>
                </a:solidFill>
                <a:effectLst/>
                <a:uLnTx/>
                <a:uFillTx/>
                <a:latin typeface="Gill Sans MT"/>
                <a:ea typeface="+mn-ea"/>
                <a:cs typeface="Gill Sans MT"/>
              </a:rPr>
              <a:t>e</a:t>
            </a:r>
            <a:r>
              <a:rPr kumimoji="0" sz="900" b="1" i="0" u="none" strike="noStrike" kern="1200" cap="none" spc="0" normalizeH="0" baseline="0" noProof="0" dirty="0">
                <a:ln>
                  <a:noFill/>
                </a:ln>
                <a:solidFill>
                  <a:prstClr val="black"/>
                </a:solidFill>
                <a:effectLst/>
                <a:uLnTx/>
                <a:uFillTx/>
                <a:latin typeface="Gill Sans MT"/>
                <a:ea typeface="+mn-ea"/>
                <a:cs typeface="Gill Sans MT"/>
              </a:rPr>
              <a:t>:</a:t>
            </a:r>
            <a:r>
              <a:rPr kumimoji="0" sz="900" b="1" i="0" u="none" strike="noStrike" kern="1200" cap="none" spc="-15" normalizeH="0" baseline="0" noProof="0" dirty="0">
                <a:ln>
                  <a:noFill/>
                </a:ln>
                <a:solidFill>
                  <a:prstClr val="black"/>
                </a:solidFill>
                <a:effectLst/>
                <a:uLnTx/>
                <a:uFillTx/>
                <a:latin typeface="Gill Sans MT"/>
                <a:ea typeface="+mn-ea"/>
                <a:cs typeface="Gill Sans MT"/>
              </a:rPr>
              <a:t> </a:t>
            </a:r>
            <a:r>
              <a:rPr kumimoji="0" sz="900" b="0" i="0" u="none" strike="noStrike" kern="1200" cap="none" spc="40" normalizeH="0" baseline="0" noProof="0" dirty="0">
                <a:ln>
                  <a:noFill/>
                </a:ln>
                <a:solidFill>
                  <a:prstClr val="black"/>
                </a:solidFill>
                <a:effectLst/>
                <a:uLnTx/>
                <a:uFillTx/>
                <a:latin typeface="Calibri"/>
                <a:ea typeface="+mn-ea"/>
                <a:cs typeface="Calibri"/>
              </a:rPr>
              <a:t>N</a:t>
            </a:r>
            <a:r>
              <a:rPr kumimoji="0" sz="900" b="0" i="0" u="none" strike="noStrike" kern="1200" cap="none" spc="30" normalizeH="0" baseline="0" noProof="0" dirty="0">
                <a:ln>
                  <a:noFill/>
                </a:ln>
                <a:solidFill>
                  <a:prstClr val="black"/>
                </a:solidFill>
                <a:effectLst/>
                <a:uLnTx/>
                <a:uFillTx/>
                <a:latin typeface="Calibri"/>
                <a:ea typeface="+mn-ea"/>
                <a:cs typeface="Calibri"/>
              </a:rPr>
              <a:t>A</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80" normalizeH="0" baseline="0" noProof="0" dirty="0">
                <a:ln>
                  <a:noFill/>
                </a:ln>
                <a:solidFill>
                  <a:prstClr val="black"/>
                </a:solidFill>
                <a:effectLst/>
                <a:uLnTx/>
                <a:uFillTx/>
                <a:latin typeface="Calibri"/>
                <a:ea typeface="+mn-ea"/>
                <a:cs typeface="Calibri"/>
              </a:rPr>
              <a:t>H</a:t>
            </a:r>
            <a:r>
              <a:rPr kumimoji="0" sz="900" b="0" i="0" u="none" strike="noStrike" kern="1200" cap="none" spc="55" normalizeH="0" baseline="0" noProof="0" dirty="0">
                <a:ln>
                  <a:noFill/>
                </a:ln>
                <a:solidFill>
                  <a:prstClr val="black"/>
                </a:solidFill>
                <a:effectLst/>
                <a:uLnTx/>
                <a:uFillTx/>
                <a:latin typeface="Calibri"/>
                <a:ea typeface="+mn-ea"/>
                <a:cs typeface="Calibri"/>
              </a:rPr>
              <a:t>P</a:t>
            </a:r>
            <a:r>
              <a:rPr kumimoji="0" sz="900" b="0" i="0" u="none" strike="noStrike" kern="1200" cap="none" spc="-35" normalizeH="0" baseline="0" noProof="0" dirty="0">
                <a:ln>
                  <a:noFill/>
                </a:ln>
                <a:solidFill>
                  <a:prstClr val="black"/>
                </a:solidFill>
                <a:effectLst/>
                <a:uLnTx/>
                <a:uFillTx/>
                <a:latin typeface="Calibri"/>
                <a:ea typeface="+mn-ea"/>
                <a:cs typeface="Calibri"/>
              </a:rPr>
              <a:t>,</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65" normalizeH="0" baseline="0" noProof="0" dirty="0">
                <a:ln>
                  <a:noFill/>
                </a:ln>
                <a:solidFill>
                  <a:prstClr val="black"/>
                </a:solidFill>
                <a:effectLst/>
                <a:uLnTx/>
                <a:uFillTx/>
                <a:latin typeface="Calibri"/>
                <a:ea typeface="+mn-ea"/>
                <a:cs typeface="Calibri"/>
              </a:rPr>
              <a:t>U</a:t>
            </a:r>
            <a:r>
              <a:rPr kumimoji="0" sz="900" b="0" i="0" u="none" strike="noStrike" kern="1200" cap="none" spc="45" normalizeH="0" baseline="0" noProof="0" dirty="0">
                <a:ln>
                  <a:noFill/>
                </a:ln>
                <a:solidFill>
                  <a:prstClr val="black"/>
                </a:solidFill>
                <a:effectLst/>
                <a:uLnTx/>
                <a:uFillTx/>
                <a:latin typeface="Calibri"/>
                <a:ea typeface="+mn-ea"/>
                <a:cs typeface="Calibri"/>
              </a:rPr>
              <a:t>n</a:t>
            </a:r>
            <a:r>
              <a:rPr kumimoji="0" sz="900" b="0" i="0" u="none" strike="noStrike" kern="1200" cap="none" spc="60" normalizeH="0" baseline="0" noProof="0" dirty="0">
                <a:ln>
                  <a:noFill/>
                </a:ln>
                <a:solidFill>
                  <a:prstClr val="black"/>
                </a:solidFill>
                <a:effectLst/>
                <a:uLnTx/>
                <a:uFillTx/>
                <a:latin typeface="Calibri"/>
                <a:ea typeface="+mn-ea"/>
                <a:cs typeface="Calibri"/>
              </a:rPr>
              <a:t>d</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30" normalizeH="0" baseline="0" noProof="0" dirty="0">
                <a:ln>
                  <a:noFill/>
                </a:ln>
                <a:solidFill>
                  <a:prstClr val="black"/>
                </a:solidFill>
                <a:effectLst/>
                <a:uLnTx/>
                <a:uFillTx/>
                <a:latin typeface="Calibri"/>
                <a:ea typeface="+mn-ea"/>
                <a:cs typeface="Calibri"/>
              </a:rPr>
              <a:t>r</a:t>
            </a:r>
            <a:r>
              <a:rPr kumimoji="0" sz="900" b="0" i="0" u="none" strike="noStrike" kern="1200" cap="none" spc="70" normalizeH="0" baseline="0" noProof="0" dirty="0">
                <a:ln>
                  <a:noFill/>
                </a:ln>
                <a:solidFill>
                  <a:prstClr val="black"/>
                </a:solidFill>
                <a:effectLst/>
                <a:uLnTx/>
                <a:uFillTx/>
                <a:latin typeface="Calibri"/>
                <a:ea typeface="+mn-ea"/>
                <a:cs typeface="Calibri"/>
              </a:rPr>
              <a:t>s</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45" normalizeH="0" baseline="0" noProof="0" dirty="0">
                <a:ln>
                  <a:noFill/>
                </a:ln>
                <a:solidFill>
                  <a:prstClr val="black"/>
                </a:solidFill>
                <a:effectLst/>
                <a:uLnTx/>
                <a:uFillTx/>
                <a:latin typeface="Calibri"/>
                <a:ea typeface="+mn-ea"/>
                <a:cs typeface="Calibri"/>
              </a:rPr>
              <a:t>n</a:t>
            </a:r>
            <a:r>
              <a:rPr kumimoji="0" sz="900" b="0" i="0" u="none" strike="noStrike" kern="1200" cap="none" spc="60" normalizeH="0" baseline="0" noProof="0" dirty="0">
                <a:ln>
                  <a:noFill/>
                </a:ln>
                <a:solidFill>
                  <a:prstClr val="black"/>
                </a:solidFill>
                <a:effectLst/>
                <a:uLnTx/>
                <a:uFillTx/>
                <a:latin typeface="Calibri"/>
                <a:ea typeface="+mn-ea"/>
                <a:cs typeface="Calibri"/>
              </a:rPr>
              <a:t>d</a:t>
            </a:r>
            <a:r>
              <a:rPr kumimoji="0" sz="900" b="0" i="0" u="none" strike="noStrike" kern="1200" cap="none" spc="-10" normalizeH="0" baseline="0" noProof="0" dirty="0">
                <a:ln>
                  <a:noFill/>
                </a:ln>
                <a:solidFill>
                  <a:prstClr val="black"/>
                </a:solidFill>
                <a:effectLst/>
                <a:uLnTx/>
                <a:uFillTx/>
                <a:latin typeface="Calibri"/>
                <a:ea typeface="+mn-ea"/>
                <a:cs typeface="Calibri"/>
              </a:rPr>
              <a:t>i</a:t>
            </a:r>
            <a:r>
              <a:rPr kumimoji="0" sz="900" b="0" i="0" u="none" strike="noStrike" kern="1200" cap="none" spc="45" normalizeH="0" baseline="0" noProof="0" dirty="0">
                <a:ln>
                  <a:noFill/>
                </a:ln>
                <a:solidFill>
                  <a:prstClr val="black"/>
                </a:solidFill>
                <a:effectLst/>
                <a:uLnTx/>
                <a:uFillTx/>
                <a:latin typeface="Calibri"/>
                <a:ea typeface="+mn-ea"/>
                <a:cs typeface="Calibri"/>
              </a:rPr>
              <a:t>ng</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70" normalizeH="0" baseline="0" noProof="0" dirty="0">
                <a:ln>
                  <a:noFill/>
                </a:ln>
                <a:solidFill>
                  <a:prstClr val="black"/>
                </a:solidFill>
                <a:effectLst/>
                <a:uLnTx/>
                <a:uFillTx/>
                <a:latin typeface="Calibri"/>
                <a:ea typeface="+mn-ea"/>
                <a:cs typeface="Calibri"/>
              </a:rPr>
              <a:t>H</a:t>
            </a:r>
            <a:r>
              <a:rPr kumimoji="0" sz="900" b="0" i="0" u="none" strike="noStrike" kern="1200" cap="none" spc="55" normalizeH="0" baseline="0" noProof="0" dirty="0">
                <a:ln>
                  <a:noFill/>
                </a:ln>
                <a:solidFill>
                  <a:prstClr val="black"/>
                </a:solidFill>
                <a:effectLst/>
                <a:uLnTx/>
                <a:uFillTx/>
                <a:latin typeface="Calibri"/>
                <a:ea typeface="+mn-ea"/>
                <a:cs typeface="Calibri"/>
              </a:rPr>
              <a:t>o</a:t>
            </a:r>
            <a:r>
              <a:rPr kumimoji="0" sz="900" b="0" i="0" u="none" strike="noStrike" kern="1200" cap="none" spc="70" normalizeH="0" baseline="0" noProof="0" dirty="0">
                <a:ln>
                  <a:noFill/>
                </a:ln>
                <a:solidFill>
                  <a:prstClr val="black"/>
                </a:solidFill>
                <a:effectLst/>
                <a:uLnTx/>
                <a:uFillTx/>
                <a:latin typeface="Calibri"/>
                <a:ea typeface="+mn-ea"/>
                <a:cs typeface="Calibri"/>
              </a:rPr>
              <a:t>s</a:t>
            </a:r>
            <a:r>
              <a:rPr kumimoji="0" sz="900" b="0" i="0" u="none" strike="noStrike" kern="1200" cap="none" spc="60" normalizeH="0" baseline="0" noProof="0" dirty="0">
                <a:ln>
                  <a:noFill/>
                </a:ln>
                <a:solidFill>
                  <a:prstClr val="black"/>
                </a:solidFill>
                <a:effectLst/>
                <a:uLnTx/>
                <a:uFillTx/>
                <a:latin typeface="Calibri"/>
                <a:ea typeface="+mn-ea"/>
                <a:cs typeface="Calibri"/>
              </a:rPr>
              <a:t>p</a:t>
            </a:r>
            <a:r>
              <a:rPr kumimoji="0" sz="900" b="0" i="0" u="none" strike="noStrike" kern="1200" cap="none" spc="-10" normalizeH="0" baseline="0" noProof="0" dirty="0">
                <a:ln>
                  <a:noFill/>
                </a:ln>
                <a:solidFill>
                  <a:prstClr val="black"/>
                </a:solidFill>
                <a:effectLst/>
                <a:uLnTx/>
                <a:uFillTx/>
                <a:latin typeface="Calibri"/>
                <a:ea typeface="+mn-ea"/>
                <a:cs typeface="Calibri"/>
              </a:rPr>
              <a:t>it</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5" normalizeH="0" baseline="0" noProof="0" dirty="0">
                <a:ln>
                  <a:noFill/>
                </a:ln>
                <a:solidFill>
                  <a:prstClr val="black"/>
                </a:solidFill>
                <a:effectLst/>
                <a:uLnTx/>
                <a:uFillTx/>
                <a:latin typeface="Calibri"/>
                <a:ea typeface="+mn-ea"/>
                <a:cs typeface="Calibri"/>
              </a:rPr>
              <a:t>l</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60" normalizeH="0" baseline="0" noProof="0" dirty="0">
                <a:ln>
                  <a:noFill/>
                </a:ln>
                <a:solidFill>
                  <a:prstClr val="black"/>
                </a:solidFill>
                <a:effectLst/>
                <a:uLnTx/>
                <a:uFillTx/>
                <a:latin typeface="Calibri"/>
                <a:ea typeface="+mn-ea"/>
                <a:cs typeface="Calibri"/>
              </a:rPr>
              <a:t>C</a:t>
            </a:r>
            <a:r>
              <a:rPr kumimoji="0" sz="900" b="0" i="0" u="none" strike="noStrike" kern="1200" cap="none" spc="55" normalizeH="0" baseline="0" noProof="0" dirty="0">
                <a:ln>
                  <a:noFill/>
                </a:ln>
                <a:solidFill>
                  <a:prstClr val="black"/>
                </a:solidFill>
                <a:effectLst/>
                <a:uLnTx/>
                <a:uFillTx/>
                <a:latin typeface="Calibri"/>
                <a:ea typeface="+mn-ea"/>
                <a:cs typeface="Calibri"/>
              </a:rPr>
              <a:t>o</a:t>
            </a:r>
            <a:r>
              <a:rPr kumimoji="0" sz="900" b="0" i="0" u="none" strike="noStrike" kern="1200" cap="none" spc="70" normalizeH="0" baseline="0" noProof="0" dirty="0">
                <a:ln>
                  <a:noFill/>
                </a:ln>
                <a:solidFill>
                  <a:prstClr val="black"/>
                </a:solidFill>
                <a:effectLst/>
                <a:uLnTx/>
                <a:uFillTx/>
                <a:latin typeface="Calibri"/>
                <a:ea typeface="+mn-ea"/>
                <a:cs typeface="Calibri"/>
              </a:rPr>
              <a:t>s</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70" normalizeH="0" baseline="0" noProof="0" dirty="0">
                <a:ln>
                  <a:noFill/>
                </a:ln>
                <a:solidFill>
                  <a:prstClr val="black"/>
                </a:solidFill>
                <a:effectLst/>
                <a:uLnTx/>
                <a:uFillTx/>
                <a:latin typeface="Calibri"/>
                <a:ea typeface="+mn-ea"/>
                <a:cs typeface="Calibri"/>
              </a:rPr>
              <a:t>s</a:t>
            </a:r>
            <a:r>
              <a:rPr kumimoji="0" sz="900" b="0" i="0" u="none" strike="noStrike" kern="1200" cap="none" spc="-15" normalizeH="0" baseline="0" noProof="0" dirty="0">
                <a:ln>
                  <a:noFill/>
                </a:ln>
                <a:solidFill>
                  <a:prstClr val="black"/>
                </a:solidFill>
                <a:effectLst/>
                <a:uLnTx/>
                <a:uFillTx/>
                <a:latin typeface="Calibri"/>
                <a:ea typeface="+mn-ea"/>
                <a:cs typeface="Calibri"/>
              </a:rPr>
              <a:t>.</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0" normalizeH="0" baseline="0" noProof="0" dirty="0">
                <a:ln>
                  <a:noFill/>
                </a:ln>
                <a:solidFill>
                  <a:prstClr val="black"/>
                </a:solidFill>
                <a:effectLst/>
                <a:uLnTx/>
                <a:uFillTx/>
                <a:latin typeface="Calibri"/>
                <a:ea typeface="+mn-ea"/>
                <a:cs typeface="Calibri"/>
              </a:rPr>
              <a:t>Av</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10" normalizeH="0" baseline="0" noProof="0" dirty="0">
                <a:ln>
                  <a:noFill/>
                </a:ln>
                <a:solidFill>
                  <a:prstClr val="black"/>
                </a:solidFill>
                <a:effectLst/>
                <a:uLnTx/>
                <a:uFillTx/>
                <a:latin typeface="Calibri"/>
                <a:ea typeface="+mn-ea"/>
                <a:cs typeface="Calibri"/>
              </a:rPr>
              <a:t>il</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60" normalizeH="0" baseline="0" noProof="0" dirty="0">
                <a:ln>
                  <a:noFill/>
                </a:ln>
                <a:solidFill>
                  <a:prstClr val="black"/>
                </a:solidFill>
                <a:effectLst/>
                <a:uLnTx/>
                <a:uFillTx/>
                <a:latin typeface="Calibri"/>
                <a:ea typeface="+mn-ea"/>
                <a:cs typeface="Calibri"/>
              </a:rPr>
              <a:t>b</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40" normalizeH="0" baseline="0" noProof="0" dirty="0">
                <a:ln>
                  <a:noFill/>
                </a:ln>
                <a:solidFill>
                  <a:prstClr val="black"/>
                </a:solidFill>
                <a:effectLst/>
                <a:uLnTx/>
                <a:uFillTx/>
                <a:latin typeface="Calibri"/>
                <a:ea typeface="+mn-ea"/>
                <a:cs typeface="Calibri"/>
              </a:rPr>
              <a:t>e</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15" normalizeH="0" baseline="0" noProof="0" dirty="0">
                <a:ln>
                  <a:noFill/>
                </a:ln>
                <a:solidFill>
                  <a:prstClr val="black"/>
                </a:solidFill>
                <a:effectLst/>
                <a:uLnTx/>
                <a:uFillTx/>
                <a:latin typeface="Calibri"/>
                <a:ea typeface="+mn-ea"/>
                <a:cs typeface="Calibri"/>
              </a:rPr>
              <a:t>at</a:t>
            </a:r>
            <a:r>
              <a:rPr kumimoji="0" sz="900" b="0" i="0" u="none" strike="noStrike" kern="1200" cap="none" spc="-30" normalizeH="0" baseline="0" noProof="0" dirty="0">
                <a:ln>
                  <a:noFill/>
                </a:ln>
                <a:solidFill>
                  <a:prstClr val="black"/>
                </a:solidFill>
                <a:effectLst/>
                <a:uLnTx/>
                <a:uFillTx/>
                <a:latin typeface="Calibri"/>
                <a:ea typeface="+mn-ea"/>
                <a:cs typeface="Calibri"/>
              </a:rPr>
              <a:t>:</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heavy" strike="noStrike" kern="1200" cap="none" spc="20" normalizeH="0" baseline="0" noProof="0" dirty="0">
                <a:ln>
                  <a:noFill/>
                </a:ln>
                <a:solidFill>
                  <a:srgbClr val="0563C1"/>
                </a:solidFill>
                <a:effectLst/>
                <a:uLnTx/>
                <a:uFillTx/>
                <a:latin typeface="Calibri"/>
                <a:ea typeface="+mn-ea"/>
                <a:cs typeface="Calibri"/>
              </a:rPr>
              <a:t>h</a:t>
            </a:r>
            <a:r>
              <a:rPr kumimoji="0" sz="900" b="0" i="0" u="heavy" strike="noStrike" kern="1200" cap="none" spc="15" normalizeH="0" baseline="0" noProof="0" dirty="0">
                <a:ln>
                  <a:noFill/>
                </a:ln>
                <a:solidFill>
                  <a:srgbClr val="0563C1"/>
                </a:solidFill>
                <a:effectLst/>
                <a:uLnTx/>
                <a:uFillTx/>
                <a:latin typeface="Calibri"/>
                <a:ea typeface="+mn-ea"/>
                <a:cs typeface="Calibri"/>
              </a:rPr>
              <a:t>t</a:t>
            </a:r>
            <a:r>
              <a:rPr kumimoji="0" sz="900" b="0" i="0" u="heavy" strike="noStrike" kern="1200" cap="none" spc="-10" normalizeH="0" baseline="0" noProof="0" dirty="0">
                <a:ln>
                  <a:noFill/>
                </a:ln>
                <a:solidFill>
                  <a:srgbClr val="0563C1"/>
                </a:solidFill>
                <a:effectLst/>
                <a:uLnTx/>
                <a:uFillTx/>
                <a:latin typeface="Calibri"/>
                <a:ea typeface="+mn-ea"/>
                <a:cs typeface="Calibri"/>
              </a:rPr>
              <a:t>t</a:t>
            </a:r>
            <a:r>
              <a:rPr kumimoji="0" sz="900" b="0" i="0" u="heavy" strike="noStrike" kern="1200" cap="none" spc="60" normalizeH="0" baseline="0" noProof="0" dirty="0">
                <a:ln>
                  <a:noFill/>
                </a:ln>
                <a:solidFill>
                  <a:srgbClr val="0563C1"/>
                </a:solidFill>
                <a:effectLst/>
                <a:uLnTx/>
                <a:uFillTx/>
                <a:latin typeface="Calibri"/>
                <a:ea typeface="+mn-ea"/>
                <a:cs typeface="Calibri"/>
              </a:rPr>
              <a:t>p</a:t>
            </a:r>
            <a:r>
              <a:rPr kumimoji="0" sz="900" b="0" i="0" u="heavy" strike="noStrike" kern="1200" cap="none" spc="70" normalizeH="0" baseline="0" noProof="0" dirty="0">
                <a:ln>
                  <a:noFill/>
                </a:ln>
                <a:solidFill>
                  <a:srgbClr val="0563C1"/>
                </a:solidFill>
                <a:effectLst/>
                <a:uLnTx/>
                <a:uFillTx/>
                <a:latin typeface="Calibri"/>
                <a:ea typeface="+mn-ea"/>
                <a:cs typeface="Calibri"/>
              </a:rPr>
              <a:t>s</a:t>
            </a:r>
            <a:r>
              <a:rPr kumimoji="0" sz="900" b="0" i="0" u="heavy" strike="noStrike" kern="1200" cap="none" spc="-35" normalizeH="0" baseline="0" noProof="0" dirty="0">
                <a:ln>
                  <a:noFill/>
                </a:ln>
                <a:solidFill>
                  <a:srgbClr val="0563C1"/>
                </a:solidFill>
                <a:effectLst/>
                <a:uLnTx/>
                <a:uFillTx/>
                <a:latin typeface="Calibri"/>
                <a:ea typeface="+mn-ea"/>
                <a:cs typeface="Calibri"/>
              </a:rPr>
              <a:t>:</a:t>
            </a:r>
            <a:r>
              <a:rPr kumimoji="0" sz="900" b="0" i="0" u="heavy" strike="noStrike" kern="1200" cap="none" spc="-20" normalizeH="0" baseline="0" noProof="0" dirty="0">
                <a:ln>
                  <a:noFill/>
                </a:ln>
                <a:solidFill>
                  <a:srgbClr val="0563C1"/>
                </a:solidFill>
                <a:effectLst/>
                <a:uLnTx/>
                <a:uFillTx/>
                <a:latin typeface="Calibri"/>
                <a:ea typeface="+mn-ea"/>
                <a:cs typeface="Calibri"/>
                <a:hlinkClick r:id="rId5"/>
              </a:rPr>
              <a:t>//</a:t>
            </a:r>
            <a:r>
              <a:rPr kumimoji="0" sz="900" b="0" i="0" u="heavy" strike="noStrike" kern="1200" cap="none" spc="-45" normalizeH="0" baseline="0" noProof="0" dirty="0">
                <a:ln>
                  <a:noFill/>
                </a:ln>
                <a:solidFill>
                  <a:srgbClr val="0563C1"/>
                </a:solidFill>
                <a:effectLst/>
                <a:uLnTx/>
                <a:uFillTx/>
                <a:latin typeface="Calibri"/>
                <a:ea typeface="+mn-ea"/>
                <a:cs typeface="Calibri"/>
                <a:hlinkClick r:id="rId5"/>
              </a:rPr>
              <a:t>w</a:t>
            </a:r>
            <a:r>
              <a:rPr kumimoji="0" sz="900" b="0" i="0" u="heavy" strike="noStrike" kern="1200" cap="none" spc="0" normalizeH="0" baseline="0" noProof="0" dirty="0">
                <a:ln>
                  <a:noFill/>
                </a:ln>
                <a:solidFill>
                  <a:srgbClr val="0563C1"/>
                </a:solidFill>
                <a:effectLst/>
                <a:uLnTx/>
                <a:uFillTx/>
                <a:latin typeface="Calibri"/>
                <a:ea typeface="+mn-ea"/>
                <a:cs typeface="Calibri"/>
              </a:rPr>
              <a:t>ww</a:t>
            </a:r>
            <a:r>
              <a:rPr kumimoji="0" sz="900" b="0" i="0" u="heavy" strike="noStrike" kern="1200" cap="none" spc="-20" normalizeH="0" baseline="0" noProof="0" dirty="0">
                <a:ln>
                  <a:noFill/>
                </a:ln>
                <a:solidFill>
                  <a:srgbClr val="0563C1"/>
                </a:solidFill>
                <a:effectLst/>
                <a:uLnTx/>
                <a:uFillTx/>
                <a:latin typeface="Calibri"/>
                <a:ea typeface="+mn-ea"/>
                <a:cs typeface="Calibri"/>
                <a:hlinkClick r:id="rId5"/>
              </a:rPr>
              <a:t>.</a:t>
            </a:r>
            <a:r>
              <a:rPr kumimoji="0" sz="900" b="0" i="0" u="heavy" strike="noStrike" kern="1200" cap="none" spc="40" normalizeH="0" baseline="0" noProof="0" dirty="0">
                <a:ln>
                  <a:noFill/>
                </a:ln>
                <a:solidFill>
                  <a:srgbClr val="0563C1"/>
                </a:solidFill>
                <a:effectLst/>
                <a:uLnTx/>
                <a:uFillTx/>
                <a:latin typeface="Calibri"/>
                <a:ea typeface="+mn-ea"/>
                <a:cs typeface="Calibri"/>
                <a:hlinkClick r:id="rId5"/>
              </a:rPr>
              <a:t>na</a:t>
            </a:r>
            <a:r>
              <a:rPr kumimoji="0" sz="900" b="0" i="0" u="heavy" strike="noStrike" kern="1200" cap="none" spc="70" normalizeH="0" baseline="0" noProof="0" dirty="0">
                <a:ln>
                  <a:noFill/>
                </a:ln>
                <a:solidFill>
                  <a:srgbClr val="0563C1"/>
                </a:solidFill>
                <a:effectLst/>
                <a:uLnTx/>
                <a:uFillTx/>
                <a:latin typeface="Calibri"/>
                <a:ea typeface="+mn-ea"/>
                <a:cs typeface="Calibri"/>
                <a:hlinkClick r:id="rId5"/>
              </a:rPr>
              <a:t>s</a:t>
            </a:r>
            <a:r>
              <a:rPr kumimoji="0" sz="900" b="0" i="0" u="heavy" strike="noStrike" kern="1200" cap="none" spc="45" normalizeH="0" baseline="0" noProof="0" dirty="0">
                <a:ln>
                  <a:noFill/>
                </a:ln>
                <a:solidFill>
                  <a:srgbClr val="0563C1"/>
                </a:solidFill>
                <a:effectLst/>
                <a:uLnTx/>
                <a:uFillTx/>
                <a:latin typeface="Calibri"/>
                <a:ea typeface="+mn-ea"/>
                <a:cs typeface="Calibri"/>
                <a:hlinkClick r:id="rId5"/>
              </a:rPr>
              <a:t>h</a:t>
            </a:r>
            <a:r>
              <a:rPr kumimoji="0" sz="900" b="0" i="0" u="heavy" strike="noStrike" kern="1200" cap="none" spc="55" normalizeH="0" baseline="0" noProof="0" dirty="0">
                <a:ln>
                  <a:noFill/>
                </a:ln>
                <a:solidFill>
                  <a:srgbClr val="0563C1"/>
                </a:solidFill>
                <a:effectLst/>
                <a:uLnTx/>
                <a:uFillTx/>
                <a:latin typeface="Calibri"/>
                <a:ea typeface="+mn-ea"/>
                <a:cs typeface="Calibri"/>
                <a:hlinkClick r:id="rId5"/>
              </a:rPr>
              <a:t>p</a:t>
            </a:r>
            <a:r>
              <a:rPr kumimoji="0" sz="900" b="0" i="0" u="heavy" strike="noStrike" kern="1200" cap="none" spc="-20" normalizeH="0" baseline="0" noProof="0" dirty="0">
                <a:ln>
                  <a:noFill/>
                </a:ln>
                <a:solidFill>
                  <a:srgbClr val="0563C1"/>
                </a:solidFill>
                <a:effectLst/>
                <a:uLnTx/>
                <a:uFillTx/>
                <a:latin typeface="Calibri"/>
                <a:ea typeface="+mn-ea"/>
                <a:cs typeface="Calibri"/>
                <a:hlinkClick r:id="rId5"/>
              </a:rPr>
              <a:t>.</a:t>
            </a:r>
            <a:r>
              <a:rPr kumimoji="0" sz="900" b="0" i="0" u="heavy" strike="noStrike" kern="1200" cap="none" spc="45" normalizeH="0" baseline="0" noProof="0" dirty="0">
                <a:ln>
                  <a:noFill/>
                </a:ln>
                <a:solidFill>
                  <a:srgbClr val="0563C1"/>
                </a:solidFill>
                <a:effectLst/>
                <a:uLnTx/>
                <a:uFillTx/>
                <a:latin typeface="Calibri"/>
                <a:ea typeface="+mn-ea"/>
                <a:cs typeface="Calibri"/>
                <a:hlinkClick r:id="rId5"/>
              </a:rPr>
              <a:t>o</a:t>
            </a:r>
            <a:r>
              <a:rPr kumimoji="0" sz="900" b="0" i="0" u="heavy" strike="noStrike" kern="1200" cap="none" spc="40" normalizeH="0" baseline="0" noProof="0" dirty="0">
                <a:ln>
                  <a:noFill/>
                </a:ln>
                <a:solidFill>
                  <a:srgbClr val="0563C1"/>
                </a:solidFill>
                <a:effectLst/>
                <a:uLnTx/>
                <a:uFillTx/>
                <a:latin typeface="Calibri"/>
                <a:ea typeface="+mn-ea"/>
                <a:cs typeface="Calibri"/>
                <a:hlinkClick r:id="rId5"/>
              </a:rPr>
              <a:t>rg</a:t>
            </a:r>
            <a:r>
              <a:rPr kumimoji="0" sz="900" b="0" i="0" u="heavy" strike="noStrike" kern="1200" cap="none" spc="-40" normalizeH="0" baseline="0" noProof="0" dirty="0">
                <a:ln>
                  <a:noFill/>
                </a:ln>
                <a:solidFill>
                  <a:srgbClr val="0563C1"/>
                </a:solidFill>
                <a:effectLst/>
                <a:uLnTx/>
                <a:uFillTx/>
                <a:latin typeface="Calibri"/>
                <a:ea typeface="+mn-ea"/>
                <a:cs typeface="Calibri"/>
                <a:hlinkClick r:id="rId5"/>
              </a:rPr>
              <a:t>/</a:t>
            </a:r>
            <a:r>
              <a:rPr kumimoji="0" sz="900" b="0" i="0" u="heavy" strike="noStrike" kern="1200" cap="none" spc="45" normalizeH="0" baseline="0" noProof="0" dirty="0">
                <a:ln>
                  <a:noFill/>
                </a:ln>
                <a:solidFill>
                  <a:srgbClr val="0563C1"/>
                </a:solidFill>
                <a:effectLst/>
                <a:uLnTx/>
                <a:uFillTx/>
                <a:latin typeface="Calibri"/>
                <a:ea typeface="+mn-ea"/>
                <a:cs typeface="Calibri"/>
                <a:hlinkClick r:id="rId5"/>
              </a:rPr>
              <a:t>h</a:t>
            </a:r>
            <a:r>
              <a:rPr kumimoji="0" sz="900" b="0" i="0" u="heavy" strike="noStrike" kern="1200" cap="none" spc="60" normalizeH="0" baseline="0" noProof="0" dirty="0">
                <a:ln>
                  <a:noFill/>
                </a:ln>
                <a:solidFill>
                  <a:srgbClr val="0563C1"/>
                </a:solidFill>
                <a:effectLst/>
                <a:uLnTx/>
                <a:uFillTx/>
                <a:latin typeface="Calibri"/>
                <a:ea typeface="+mn-ea"/>
                <a:cs typeface="Calibri"/>
                <a:hlinkClick r:id="rId5"/>
              </a:rPr>
              <a:t>o</a:t>
            </a:r>
            <a:r>
              <a:rPr kumimoji="0" sz="900" b="0" i="0" u="heavy" strike="noStrike" kern="1200" cap="none" spc="50" normalizeH="0" baseline="0" noProof="0" dirty="0">
                <a:ln>
                  <a:noFill/>
                </a:ln>
                <a:solidFill>
                  <a:srgbClr val="0563C1"/>
                </a:solidFill>
                <a:effectLst/>
                <a:uLnTx/>
                <a:uFillTx/>
                <a:latin typeface="Calibri"/>
                <a:ea typeface="+mn-ea"/>
                <a:cs typeface="Calibri"/>
                <a:hlinkClick r:id="rId5"/>
              </a:rPr>
              <a:t>s</a:t>
            </a:r>
            <a:r>
              <a:rPr kumimoji="0" sz="900" b="0" i="0" u="heavy" strike="noStrike" kern="1200" cap="none" spc="60" normalizeH="0" baseline="0" noProof="0" dirty="0">
                <a:ln>
                  <a:noFill/>
                </a:ln>
                <a:solidFill>
                  <a:srgbClr val="0563C1"/>
                </a:solidFill>
                <a:effectLst/>
                <a:uLnTx/>
                <a:uFillTx/>
                <a:latin typeface="Calibri"/>
                <a:ea typeface="+mn-ea"/>
                <a:cs typeface="Calibri"/>
                <a:hlinkClick r:id="rId5"/>
              </a:rPr>
              <a:t>p</a:t>
            </a:r>
            <a:r>
              <a:rPr kumimoji="0" sz="900" b="0" i="0" u="heavy" strike="noStrike" kern="1200" cap="none" spc="-10" normalizeH="0" baseline="0" noProof="0" dirty="0">
                <a:ln>
                  <a:noFill/>
                </a:ln>
                <a:solidFill>
                  <a:srgbClr val="0563C1"/>
                </a:solidFill>
                <a:effectLst/>
                <a:uLnTx/>
                <a:uFillTx/>
                <a:latin typeface="Calibri"/>
                <a:ea typeface="+mn-ea"/>
                <a:cs typeface="Calibri"/>
                <a:hlinkClick r:id="rId5"/>
              </a:rPr>
              <a:t>it</a:t>
            </a:r>
            <a:r>
              <a:rPr kumimoji="0" sz="900" b="0" i="0" u="heavy" strike="noStrike" kern="1200" cap="none" spc="35" normalizeH="0" baseline="0" noProof="0" dirty="0">
                <a:ln>
                  <a:noFill/>
                </a:ln>
                <a:solidFill>
                  <a:srgbClr val="0563C1"/>
                </a:solidFill>
                <a:effectLst/>
                <a:uLnTx/>
                <a:uFillTx/>
                <a:latin typeface="Calibri"/>
                <a:ea typeface="+mn-ea"/>
                <a:cs typeface="Calibri"/>
                <a:hlinkClick r:id="rId5"/>
              </a:rPr>
              <a:t>a</a:t>
            </a:r>
            <a:r>
              <a:rPr kumimoji="0" sz="900" b="0" i="0" u="heavy" strike="noStrike" kern="1200" cap="none" spc="-10" normalizeH="0" baseline="0" noProof="0" dirty="0">
                <a:ln>
                  <a:noFill/>
                </a:ln>
                <a:solidFill>
                  <a:srgbClr val="0563C1"/>
                </a:solidFill>
                <a:effectLst/>
                <a:uLnTx/>
                <a:uFillTx/>
                <a:latin typeface="Calibri"/>
                <a:ea typeface="+mn-ea"/>
                <a:cs typeface="Calibri"/>
                <a:hlinkClick r:id="rId5"/>
              </a:rPr>
              <a:t>l</a:t>
            </a:r>
            <a:r>
              <a:rPr kumimoji="0" sz="900" b="0" i="0" u="heavy" strike="noStrike" kern="1200" cap="none" spc="5" normalizeH="0" baseline="0" noProof="0" dirty="0">
                <a:ln>
                  <a:noFill/>
                </a:ln>
                <a:solidFill>
                  <a:srgbClr val="0563C1"/>
                </a:solidFill>
                <a:effectLst/>
                <a:uLnTx/>
                <a:uFillTx/>
                <a:latin typeface="Calibri"/>
                <a:ea typeface="+mn-ea"/>
                <a:cs typeface="Calibri"/>
                <a:hlinkClick r:id="rId5"/>
              </a:rPr>
              <a:t>-</a:t>
            </a:r>
            <a:r>
              <a:rPr kumimoji="0" sz="900" b="0" i="0" u="heavy" strike="noStrike" kern="1200" cap="none" spc="50" normalizeH="0" baseline="0" noProof="0" dirty="0">
                <a:ln>
                  <a:noFill/>
                </a:ln>
                <a:solidFill>
                  <a:srgbClr val="0563C1"/>
                </a:solidFill>
                <a:effectLst/>
                <a:uLnTx/>
                <a:uFillTx/>
                <a:latin typeface="Calibri"/>
                <a:ea typeface="+mn-ea"/>
                <a:cs typeface="Calibri"/>
                <a:hlinkClick r:id="rId5"/>
              </a:rPr>
              <a:t>cos</a:t>
            </a:r>
            <a:r>
              <a:rPr kumimoji="0" sz="900" b="0" i="0" u="heavy" strike="noStrike" kern="1200" cap="none" spc="-10" normalizeH="0" baseline="0" noProof="0" dirty="0">
                <a:ln>
                  <a:noFill/>
                </a:ln>
                <a:solidFill>
                  <a:srgbClr val="0563C1"/>
                </a:solidFill>
                <a:effectLst/>
                <a:uLnTx/>
                <a:uFillTx/>
                <a:latin typeface="Calibri"/>
                <a:ea typeface="+mn-ea"/>
                <a:cs typeface="Calibri"/>
                <a:hlinkClick r:id="rId5"/>
              </a:rPr>
              <a:t>t</a:t>
            </a:r>
            <a:r>
              <a:rPr kumimoji="0" sz="900" b="0" i="0" u="heavy" strike="noStrike" kern="1200" cap="none" spc="5" normalizeH="0" baseline="0" noProof="0" dirty="0">
                <a:ln>
                  <a:noFill/>
                </a:ln>
                <a:solidFill>
                  <a:srgbClr val="0563C1"/>
                </a:solidFill>
                <a:effectLst/>
                <a:uLnTx/>
                <a:uFillTx/>
                <a:latin typeface="Calibri"/>
                <a:ea typeface="+mn-ea"/>
                <a:cs typeface="Calibri"/>
                <a:hlinkClick r:id="rId5"/>
              </a:rPr>
              <a:t>-</a:t>
            </a:r>
            <a:r>
              <a:rPr kumimoji="0" sz="900" b="0" i="0" u="heavy" strike="noStrike" kern="1200" cap="none" spc="15" normalizeH="0" baseline="0" noProof="0" dirty="0">
                <a:ln>
                  <a:noFill/>
                </a:ln>
                <a:solidFill>
                  <a:srgbClr val="0563C1"/>
                </a:solidFill>
                <a:effectLst/>
                <a:uLnTx/>
                <a:uFillTx/>
                <a:latin typeface="Calibri"/>
                <a:ea typeface="+mn-ea"/>
                <a:cs typeface="Calibri"/>
                <a:hlinkClick r:id="rId5"/>
              </a:rPr>
              <a:t>to</a:t>
            </a:r>
            <a:r>
              <a:rPr kumimoji="0" sz="900" b="0" i="0" u="heavy" strike="noStrike" kern="1200" cap="none" spc="45" normalizeH="0" baseline="0" noProof="0" dirty="0">
                <a:ln>
                  <a:noFill/>
                </a:ln>
                <a:solidFill>
                  <a:srgbClr val="0563C1"/>
                </a:solidFill>
                <a:effectLst/>
                <a:uLnTx/>
                <a:uFillTx/>
                <a:latin typeface="Calibri"/>
                <a:ea typeface="+mn-ea"/>
                <a:cs typeface="Calibri"/>
                <a:hlinkClick r:id="rId5"/>
              </a:rPr>
              <a:t>o</a:t>
            </a:r>
            <a:r>
              <a:rPr kumimoji="0" sz="900" b="0" i="0" u="heavy" strike="noStrike" kern="1200" cap="none" spc="-10" normalizeH="0" baseline="0" noProof="0" dirty="0">
                <a:ln>
                  <a:noFill/>
                </a:ln>
                <a:solidFill>
                  <a:srgbClr val="0563C1"/>
                </a:solidFill>
                <a:effectLst/>
                <a:uLnTx/>
                <a:uFillTx/>
                <a:latin typeface="Calibri"/>
                <a:ea typeface="+mn-ea"/>
                <a:cs typeface="Calibri"/>
                <a:hlinkClick r:id="rId5"/>
              </a:rPr>
              <a:t>l</a:t>
            </a:r>
            <a:r>
              <a:rPr kumimoji="0" sz="900" b="0" i="0" u="heavy" strike="noStrike" kern="1200" cap="none" spc="-40" normalizeH="0" baseline="0" noProof="0" dirty="0">
                <a:ln>
                  <a:noFill/>
                </a:ln>
                <a:solidFill>
                  <a:srgbClr val="0563C1"/>
                </a:solidFill>
                <a:effectLst/>
                <a:uLnTx/>
                <a:uFillTx/>
                <a:latin typeface="Calibri"/>
                <a:ea typeface="+mn-ea"/>
                <a:cs typeface="Calibri"/>
                <a:hlinkClick r:id="rId5"/>
              </a:rPr>
              <a:t>/</a:t>
            </a:r>
            <a:r>
              <a:rPr kumimoji="0" sz="900" b="0" i="0" u="none" strike="noStrike" kern="1200" cap="none" spc="-15" normalizeH="0" baseline="0" noProof="0" dirty="0">
                <a:ln>
                  <a:noFill/>
                </a:ln>
                <a:solidFill>
                  <a:prstClr val="black"/>
                </a:solidFill>
                <a:effectLst/>
                <a:uLnTx/>
                <a:uFillTx/>
                <a:latin typeface="Calibri"/>
                <a:ea typeface="+mn-ea"/>
                <a:cs typeface="Calibri"/>
                <a:hlinkClick r:id="rId5"/>
              </a:rPr>
              <a:t>.</a:t>
            </a:r>
            <a:endParaRPr kumimoji="0" sz="9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ts val="1100"/>
              </a:lnSpc>
              <a:spcBef>
                <a:spcPts val="20"/>
              </a:spcBef>
              <a:spcAft>
                <a:spcPts val="0"/>
              </a:spcAft>
              <a:buClrTx/>
              <a:buSzTx/>
              <a:buFontTx/>
              <a:buNone/>
              <a:tabLst/>
              <a:defRPr/>
            </a:pPr>
            <a:r>
              <a:rPr kumimoji="0" sz="900" b="1" i="0" u="none" strike="noStrike" kern="1200" cap="none" spc="-40" normalizeH="0" baseline="0" noProof="0" dirty="0">
                <a:ln>
                  <a:noFill/>
                </a:ln>
                <a:solidFill>
                  <a:prstClr val="black"/>
                </a:solidFill>
                <a:effectLst/>
                <a:uLnTx/>
                <a:uFillTx/>
                <a:latin typeface="Gill Sans MT"/>
                <a:ea typeface="+mn-ea"/>
                <a:cs typeface="Gill Sans MT"/>
              </a:rPr>
              <a:t>N</a:t>
            </a:r>
            <a:r>
              <a:rPr kumimoji="0" sz="900" b="1" i="0" u="none" strike="noStrike" kern="1200" cap="none" spc="-25" normalizeH="0" baseline="0" noProof="0" dirty="0">
                <a:ln>
                  <a:noFill/>
                </a:ln>
                <a:solidFill>
                  <a:prstClr val="black"/>
                </a:solidFill>
                <a:effectLst/>
                <a:uLnTx/>
                <a:uFillTx/>
                <a:latin typeface="Gill Sans MT"/>
                <a:ea typeface="+mn-ea"/>
                <a:cs typeface="Gill Sans MT"/>
              </a:rPr>
              <a:t>o</a:t>
            </a:r>
            <a:r>
              <a:rPr kumimoji="0" sz="900" b="1" i="0" u="none" strike="noStrike" kern="1200" cap="none" spc="-20" normalizeH="0" baseline="0" noProof="0" dirty="0">
                <a:ln>
                  <a:noFill/>
                </a:ln>
                <a:solidFill>
                  <a:prstClr val="black"/>
                </a:solidFill>
                <a:effectLst/>
                <a:uLnTx/>
                <a:uFillTx/>
                <a:latin typeface="Gill Sans MT"/>
                <a:ea typeface="+mn-ea"/>
                <a:cs typeface="Gill Sans MT"/>
              </a:rPr>
              <a:t>t</a:t>
            </a:r>
            <a:r>
              <a:rPr kumimoji="0" sz="900" b="1" i="0" u="none" strike="noStrike" kern="1200" cap="none" spc="5" normalizeH="0" baseline="0" noProof="0" dirty="0">
                <a:ln>
                  <a:noFill/>
                </a:ln>
                <a:solidFill>
                  <a:prstClr val="black"/>
                </a:solidFill>
                <a:effectLst/>
                <a:uLnTx/>
                <a:uFillTx/>
                <a:latin typeface="Gill Sans MT"/>
                <a:ea typeface="+mn-ea"/>
                <a:cs typeface="Gill Sans MT"/>
              </a:rPr>
              <a:t>e</a:t>
            </a:r>
            <a:r>
              <a:rPr kumimoji="0" sz="900" b="1" i="0" u="none" strike="noStrike" kern="1200" cap="none" spc="45" normalizeH="0" baseline="0" noProof="0" dirty="0">
                <a:ln>
                  <a:noFill/>
                </a:ln>
                <a:solidFill>
                  <a:prstClr val="black"/>
                </a:solidFill>
                <a:effectLst/>
                <a:uLnTx/>
                <a:uFillTx/>
                <a:latin typeface="Gill Sans MT"/>
                <a:ea typeface="+mn-ea"/>
                <a:cs typeface="Gill Sans MT"/>
              </a:rPr>
              <a:t>s</a:t>
            </a:r>
            <a:r>
              <a:rPr kumimoji="0" sz="900" b="1" i="0" u="none" strike="noStrike" kern="1200" cap="none" spc="0" normalizeH="0" baseline="0" noProof="0" dirty="0">
                <a:ln>
                  <a:noFill/>
                </a:ln>
                <a:solidFill>
                  <a:prstClr val="black"/>
                </a:solidFill>
                <a:effectLst/>
                <a:uLnTx/>
                <a:uFillTx/>
                <a:latin typeface="Gill Sans MT"/>
                <a:ea typeface="+mn-ea"/>
                <a:cs typeface="Gill Sans MT"/>
              </a:rPr>
              <a:t>: </a:t>
            </a:r>
            <a:r>
              <a:rPr kumimoji="0" sz="900" b="1" i="0" u="none" strike="noStrike" kern="1200" cap="none" spc="-65" normalizeH="0" baseline="0" noProof="0" dirty="0">
                <a:ln>
                  <a:noFill/>
                </a:ln>
                <a:solidFill>
                  <a:prstClr val="black"/>
                </a:solidFill>
                <a:effectLst/>
                <a:uLnTx/>
                <a:uFillTx/>
                <a:latin typeface="Gill Sans MT"/>
                <a:ea typeface="+mn-ea"/>
                <a:cs typeface="Gill Sans MT"/>
              </a:rPr>
              <a:t> </a:t>
            </a:r>
            <a:r>
              <a:rPr kumimoji="0" sz="900" b="0" i="0" u="none" strike="noStrike" kern="1200" cap="none" spc="45" normalizeH="0" baseline="0" noProof="0" dirty="0">
                <a:ln>
                  <a:noFill/>
                </a:ln>
                <a:solidFill>
                  <a:prstClr val="black"/>
                </a:solidFill>
                <a:effectLst/>
                <a:uLnTx/>
                <a:uFillTx/>
                <a:latin typeface="Calibri"/>
                <a:ea typeface="+mn-ea"/>
                <a:cs typeface="Calibri"/>
              </a:rPr>
              <a:t>Bre</a:t>
            </a:r>
            <a:r>
              <a:rPr kumimoji="0" sz="900" b="0" i="0" u="none" strike="noStrike" kern="1200" cap="none" spc="25" normalizeH="0" baseline="0" noProof="0" dirty="0">
                <a:ln>
                  <a:noFill/>
                </a:ln>
                <a:solidFill>
                  <a:prstClr val="black"/>
                </a:solidFill>
                <a:effectLst/>
                <a:uLnTx/>
                <a:uFillTx/>
                <a:latin typeface="Calibri"/>
                <a:ea typeface="+mn-ea"/>
                <a:cs typeface="Calibri"/>
              </a:rPr>
              <a:t>a</a:t>
            </a:r>
            <a:r>
              <a:rPr kumimoji="0" sz="900" b="0" i="0" u="none" strike="noStrike" kern="1200" cap="none" spc="30" normalizeH="0" baseline="0" noProof="0" dirty="0">
                <a:ln>
                  <a:noFill/>
                </a:ln>
                <a:solidFill>
                  <a:prstClr val="black"/>
                </a:solidFill>
                <a:effectLst/>
                <a:uLnTx/>
                <a:uFillTx/>
                <a:latin typeface="Calibri"/>
                <a:ea typeface="+mn-ea"/>
                <a:cs typeface="Calibri"/>
              </a:rPr>
              <a:t>k</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5" normalizeH="0" baseline="0" noProof="0" dirty="0">
                <a:ln>
                  <a:noFill/>
                </a:ln>
                <a:solidFill>
                  <a:prstClr val="black"/>
                </a:solidFill>
                <a:effectLst/>
                <a:uLnTx/>
                <a:uFillTx/>
                <a:latin typeface="Calibri"/>
                <a:ea typeface="+mn-ea"/>
                <a:cs typeface="Calibri"/>
              </a:rPr>
              <a:t>v</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55" normalizeH="0" baseline="0" noProof="0" dirty="0">
                <a:ln>
                  <a:noFill/>
                </a:ln>
                <a:solidFill>
                  <a:prstClr val="black"/>
                </a:solidFill>
                <a:effectLst/>
                <a:uLnTx/>
                <a:uFillTx/>
                <a:latin typeface="Calibri"/>
                <a:ea typeface="+mn-ea"/>
                <a:cs typeface="Calibri"/>
              </a:rPr>
              <a:t>n</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15" normalizeH="0" baseline="0" noProof="0" dirty="0">
                <a:ln>
                  <a:noFill/>
                </a:ln>
                <a:solidFill>
                  <a:prstClr val="black"/>
                </a:solidFill>
                <a:effectLst/>
                <a:uLnTx/>
                <a:uFillTx/>
                <a:latin typeface="Calibri"/>
                <a:ea typeface="+mn-ea"/>
                <a:cs typeface="Calibri"/>
              </a:rPr>
              <a:t> </a:t>
            </a:r>
            <a:r>
              <a:rPr kumimoji="0" sz="900" b="0" i="0" u="none" strike="noStrike" kern="1200" cap="none" spc="50" normalizeH="0" baseline="0" noProof="0" dirty="0">
                <a:ln>
                  <a:noFill/>
                </a:ln>
                <a:solidFill>
                  <a:prstClr val="black"/>
                </a:solidFill>
                <a:effectLst/>
                <a:uLnTx/>
                <a:uFillTx/>
                <a:latin typeface="Calibri"/>
                <a:ea typeface="+mn-ea"/>
                <a:cs typeface="Calibri"/>
              </a:rPr>
              <a:t>pe</a:t>
            </a:r>
            <a:r>
              <a:rPr kumimoji="0" sz="900" b="0" i="0" u="none" strike="noStrike" kern="1200" cap="none" spc="30" normalizeH="0" baseline="0" noProof="0" dirty="0">
                <a:ln>
                  <a:noFill/>
                </a:ln>
                <a:solidFill>
                  <a:prstClr val="black"/>
                </a:solidFill>
                <a:effectLst/>
                <a:uLnTx/>
                <a:uFillTx/>
                <a:latin typeface="Calibri"/>
                <a:ea typeface="+mn-ea"/>
                <a:cs typeface="Calibri"/>
              </a:rPr>
              <a:t>r</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45" normalizeH="0" baseline="0" noProof="0" dirty="0">
                <a:ln>
                  <a:noFill/>
                </a:ln>
                <a:solidFill>
                  <a:prstClr val="black"/>
                </a:solidFill>
                <a:effectLst/>
                <a:uLnTx/>
                <a:uFillTx/>
                <a:latin typeface="Calibri"/>
                <a:ea typeface="+mn-ea"/>
                <a:cs typeface="Calibri"/>
              </a:rPr>
              <a:t>en</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45" normalizeH="0" baseline="0" noProof="0" dirty="0">
                <a:ln>
                  <a:noFill/>
                </a:ln>
                <a:solidFill>
                  <a:prstClr val="black"/>
                </a:solidFill>
                <a:effectLst/>
                <a:uLnTx/>
                <a:uFillTx/>
                <a:latin typeface="Calibri"/>
                <a:ea typeface="+mn-ea"/>
                <a:cs typeface="Calibri"/>
              </a:rPr>
              <a:t>ge</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35" normalizeH="0" baseline="0" noProof="0" dirty="0">
                <a:ln>
                  <a:noFill/>
                </a:ln>
                <a:solidFill>
                  <a:prstClr val="black"/>
                </a:solidFill>
                <a:effectLst/>
                <a:uLnTx/>
                <a:uFillTx/>
                <a:latin typeface="Calibri"/>
                <a:ea typeface="+mn-ea"/>
                <a:cs typeface="Calibri"/>
              </a:rPr>
              <a:t>ca</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45" normalizeH="0" baseline="0" noProof="0" dirty="0">
                <a:ln>
                  <a:noFill/>
                </a:ln>
                <a:solidFill>
                  <a:prstClr val="black"/>
                </a:solidFill>
                <a:effectLst/>
                <a:uLnTx/>
                <a:uFillTx/>
                <a:latin typeface="Calibri"/>
                <a:ea typeface="+mn-ea"/>
                <a:cs typeface="Calibri"/>
              </a:rPr>
              <a:t>u</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60" normalizeH="0" baseline="0" noProof="0" dirty="0">
                <a:ln>
                  <a:noFill/>
                </a:ln>
                <a:solidFill>
                  <a:prstClr val="black"/>
                </a:solidFill>
                <a:effectLst/>
                <a:uLnTx/>
                <a:uFillTx/>
                <a:latin typeface="Calibri"/>
                <a:ea typeface="+mn-ea"/>
                <a:cs typeface="Calibri"/>
              </a:rPr>
              <a:t>d</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60" normalizeH="0" baseline="0" noProof="0" dirty="0">
                <a:ln>
                  <a:noFill/>
                </a:ln>
                <a:solidFill>
                  <a:prstClr val="black"/>
                </a:solidFill>
                <a:effectLst/>
                <a:uLnTx/>
                <a:uFillTx/>
                <a:latin typeface="Calibri"/>
                <a:ea typeface="+mn-ea"/>
                <a:cs typeface="Calibri"/>
              </a:rPr>
              <a:t>u</a:t>
            </a:r>
            <a:r>
              <a:rPr kumimoji="0" sz="900" b="0" i="0" u="none" strike="noStrike" kern="1200" cap="none" spc="55" normalizeH="0" baseline="0" noProof="0" dirty="0">
                <a:ln>
                  <a:noFill/>
                </a:ln>
                <a:solidFill>
                  <a:prstClr val="black"/>
                </a:solidFill>
                <a:effectLst/>
                <a:uLnTx/>
                <a:uFillTx/>
                <a:latin typeface="Calibri"/>
                <a:ea typeface="+mn-ea"/>
                <a:cs typeface="Calibri"/>
              </a:rPr>
              <a:t>s</a:t>
            </a:r>
            <a:r>
              <a:rPr kumimoji="0" sz="900" b="0" i="0" u="none" strike="noStrike" kern="1200" cap="none" spc="-10" normalizeH="0" baseline="0" noProof="0" dirty="0">
                <a:ln>
                  <a:noFill/>
                </a:ln>
                <a:solidFill>
                  <a:prstClr val="black"/>
                </a:solidFill>
                <a:effectLst/>
                <a:uLnTx/>
                <a:uFillTx/>
                <a:latin typeface="Calibri"/>
                <a:ea typeface="+mn-ea"/>
                <a:cs typeface="Calibri"/>
              </a:rPr>
              <a:t>i</a:t>
            </a:r>
            <a:r>
              <a:rPr kumimoji="0" sz="900" b="0" i="0" u="none" strike="noStrike" kern="1200" cap="none" spc="40" normalizeH="0" baseline="0" noProof="0" dirty="0">
                <a:ln>
                  <a:noFill/>
                </a:ln>
                <a:solidFill>
                  <a:prstClr val="black"/>
                </a:solidFill>
                <a:effectLst/>
                <a:uLnTx/>
                <a:uFillTx/>
                <a:latin typeface="Calibri"/>
                <a:ea typeface="+mn-ea"/>
                <a:cs typeface="Calibri"/>
              </a:rPr>
              <a:t>n</a:t>
            </a:r>
            <a:r>
              <a:rPr kumimoji="0" sz="900" b="0" i="0" u="none" strike="noStrike" kern="1200" cap="none" spc="45" normalizeH="0" baseline="0" noProof="0" dirty="0">
                <a:ln>
                  <a:noFill/>
                </a:ln>
                <a:solidFill>
                  <a:prstClr val="black"/>
                </a:solidFill>
                <a:effectLst/>
                <a:uLnTx/>
                <a:uFillTx/>
                <a:latin typeface="Calibri"/>
                <a:ea typeface="+mn-ea"/>
                <a:cs typeface="Calibri"/>
              </a:rPr>
              <a:t>g</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40" normalizeH="0" baseline="0" noProof="0" dirty="0">
                <a:ln>
                  <a:noFill/>
                </a:ln>
                <a:solidFill>
                  <a:prstClr val="black"/>
                </a:solidFill>
                <a:effectLst/>
                <a:uLnTx/>
                <a:uFillTx/>
                <a:latin typeface="Calibri"/>
                <a:ea typeface="+mn-ea"/>
                <a:cs typeface="Calibri"/>
              </a:rPr>
              <a:t>N</a:t>
            </a:r>
            <a:r>
              <a:rPr kumimoji="0" sz="900" b="0" i="0" u="none" strike="noStrike" kern="1200" cap="none" spc="30" normalizeH="0" baseline="0" noProof="0" dirty="0">
                <a:ln>
                  <a:noFill/>
                </a:ln>
                <a:solidFill>
                  <a:prstClr val="black"/>
                </a:solidFill>
                <a:effectLst/>
                <a:uLnTx/>
                <a:uFillTx/>
                <a:latin typeface="Calibri"/>
                <a:ea typeface="+mn-ea"/>
                <a:cs typeface="Calibri"/>
              </a:rPr>
              <a:t>A</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80" normalizeH="0" baseline="0" noProof="0" dirty="0">
                <a:ln>
                  <a:noFill/>
                </a:ln>
                <a:solidFill>
                  <a:prstClr val="black"/>
                </a:solidFill>
                <a:effectLst/>
                <a:uLnTx/>
                <a:uFillTx/>
                <a:latin typeface="Calibri"/>
                <a:ea typeface="+mn-ea"/>
                <a:cs typeface="Calibri"/>
              </a:rPr>
              <a:t>H</a:t>
            </a:r>
            <a:r>
              <a:rPr kumimoji="0" sz="900" b="0" i="0" u="none" strike="noStrike" kern="1200" cap="none" spc="60" normalizeH="0" baseline="0" noProof="0" dirty="0">
                <a:ln>
                  <a:noFill/>
                </a:ln>
                <a:solidFill>
                  <a:prstClr val="black"/>
                </a:solidFill>
                <a:effectLst/>
                <a:uLnTx/>
                <a:uFillTx/>
                <a:latin typeface="Calibri"/>
                <a:ea typeface="+mn-ea"/>
                <a:cs typeface="Calibri"/>
              </a:rPr>
              <a:t>P</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40" normalizeH="0" baseline="0" noProof="0" dirty="0">
                <a:ln>
                  <a:noFill/>
                </a:ln>
                <a:solidFill>
                  <a:prstClr val="black"/>
                </a:solidFill>
                <a:effectLst/>
                <a:uLnTx/>
                <a:uFillTx/>
                <a:latin typeface="Calibri"/>
                <a:ea typeface="+mn-ea"/>
                <a:cs typeface="Calibri"/>
              </a:rPr>
              <a:t>h</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70" normalizeH="0" baseline="0" noProof="0" dirty="0">
                <a:ln>
                  <a:noFill/>
                </a:ln>
                <a:solidFill>
                  <a:prstClr val="black"/>
                </a:solidFill>
                <a:effectLst/>
                <a:uLnTx/>
                <a:uFillTx/>
                <a:latin typeface="Calibri"/>
                <a:ea typeface="+mn-ea"/>
                <a:cs typeface="Calibri"/>
              </a:rPr>
              <a:t>s</a:t>
            </a:r>
            <a:r>
              <a:rPr kumimoji="0" sz="900" b="0" i="0" u="none" strike="noStrike" kern="1200" cap="none" spc="60" normalizeH="0" baseline="0" noProof="0" dirty="0">
                <a:ln>
                  <a:noFill/>
                </a:ln>
                <a:solidFill>
                  <a:prstClr val="black"/>
                </a:solidFill>
                <a:effectLst/>
                <a:uLnTx/>
                <a:uFillTx/>
                <a:latin typeface="Calibri"/>
                <a:ea typeface="+mn-ea"/>
                <a:cs typeface="Calibri"/>
              </a:rPr>
              <a:t>p</a:t>
            </a:r>
            <a:r>
              <a:rPr kumimoji="0" sz="900" b="0" i="0" u="none" strike="noStrike" kern="1200" cap="none" spc="-10" normalizeH="0" baseline="0" noProof="0" dirty="0">
                <a:ln>
                  <a:noFill/>
                </a:ln>
                <a:solidFill>
                  <a:prstClr val="black"/>
                </a:solidFill>
                <a:effectLst/>
                <a:uLnTx/>
                <a:uFillTx/>
                <a:latin typeface="Calibri"/>
                <a:ea typeface="+mn-ea"/>
                <a:cs typeface="Calibri"/>
              </a:rPr>
              <a:t>it</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5" normalizeH="0" baseline="0" noProof="0" dirty="0">
                <a:ln>
                  <a:noFill/>
                </a:ln>
                <a:solidFill>
                  <a:prstClr val="black"/>
                </a:solidFill>
                <a:effectLst/>
                <a:uLnTx/>
                <a:uFillTx/>
                <a:latin typeface="Calibri"/>
                <a:ea typeface="+mn-ea"/>
                <a:cs typeface="Calibri"/>
              </a:rPr>
              <a:t>l</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0" normalizeH="0" baseline="0" noProof="0" dirty="0">
                <a:ln>
                  <a:noFill/>
                </a:ln>
                <a:solidFill>
                  <a:prstClr val="black"/>
                </a:solidFill>
                <a:effectLst/>
                <a:uLnTx/>
                <a:uFillTx/>
                <a:latin typeface="Calibri"/>
                <a:ea typeface="+mn-ea"/>
                <a:cs typeface="Calibri"/>
              </a:rPr>
              <a:t> </a:t>
            </a:r>
            <a:r>
              <a:rPr kumimoji="0" sz="900" b="0" i="0" u="none" strike="noStrike" kern="1200" cap="none" spc="50" normalizeH="0" baseline="0" noProof="0" dirty="0">
                <a:ln>
                  <a:noFill/>
                </a:ln>
                <a:solidFill>
                  <a:prstClr val="black"/>
                </a:solidFill>
                <a:effectLst/>
                <a:uLnTx/>
                <a:uFillTx/>
                <a:latin typeface="Calibri"/>
                <a:ea typeface="+mn-ea"/>
                <a:cs typeface="Calibri"/>
              </a:rPr>
              <a:t>cos</a:t>
            </a:r>
            <a:r>
              <a:rPr kumimoji="0" sz="900" b="0" i="0" u="none" strike="noStrike" kern="1200" cap="none" spc="-5" normalizeH="0" baseline="0" noProof="0" dirty="0">
                <a:ln>
                  <a:noFill/>
                </a:ln>
                <a:solidFill>
                  <a:prstClr val="black"/>
                </a:solidFill>
                <a:effectLst/>
                <a:uLnTx/>
                <a:uFillTx/>
                <a:latin typeface="Calibri"/>
                <a:ea typeface="+mn-ea"/>
                <a:cs typeface="Calibri"/>
              </a:rPr>
              <a:t>t</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15" normalizeH="0" baseline="0" noProof="0" dirty="0">
                <a:ln>
                  <a:noFill/>
                </a:ln>
                <a:solidFill>
                  <a:prstClr val="black"/>
                </a:solidFill>
                <a:effectLst/>
                <a:uLnTx/>
                <a:uFillTx/>
                <a:latin typeface="Calibri"/>
                <a:ea typeface="+mn-ea"/>
                <a:cs typeface="Calibri"/>
              </a:rPr>
              <a:t>to</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35" normalizeH="0" baseline="0" noProof="0" dirty="0">
                <a:ln>
                  <a:noFill/>
                </a:ln>
                <a:solidFill>
                  <a:prstClr val="black"/>
                </a:solidFill>
                <a:effectLst/>
                <a:uLnTx/>
                <a:uFillTx/>
                <a:latin typeface="Calibri"/>
                <a:ea typeface="+mn-ea"/>
                <a:cs typeface="Calibri"/>
              </a:rPr>
              <a:t>,</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0" normalizeH="0" baseline="0" noProof="0" dirty="0">
                <a:ln>
                  <a:noFill/>
                </a:ln>
                <a:solidFill>
                  <a:prstClr val="black"/>
                </a:solidFill>
                <a:effectLst/>
                <a:uLnTx/>
                <a:uFillTx/>
                <a:latin typeface="Calibri"/>
                <a:ea typeface="+mn-ea"/>
                <a:cs typeface="Calibri"/>
              </a:rPr>
              <a:t> </a:t>
            </a:r>
            <a:r>
              <a:rPr kumimoji="0" sz="900" b="0" i="0" u="none" strike="noStrike" kern="1200" cap="none" spc="55" normalizeH="0" baseline="0" noProof="0" dirty="0">
                <a:ln>
                  <a:noFill/>
                </a:ln>
                <a:solidFill>
                  <a:prstClr val="black"/>
                </a:solidFill>
                <a:effectLst/>
                <a:uLnTx/>
                <a:uFillTx/>
                <a:latin typeface="Calibri"/>
                <a:ea typeface="+mn-ea"/>
                <a:cs typeface="Calibri"/>
              </a:rPr>
              <a:t>p</a:t>
            </a:r>
            <a:r>
              <a:rPr kumimoji="0" sz="900" b="0" i="0" u="none" strike="noStrike" kern="1200" cap="none" spc="50" normalizeH="0" baseline="0" noProof="0" dirty="0">
                <a:ln>
                  <a:noFill/>
                </a:ln>
                <a:solidFill>
                  <a:prstClr val="black"/>
                </a:solidFill>
                <a:effectLst/>
                <a:uLnTx/>
                <a:uFillTx/>
                <a:latin typeface="Calibri"/>
                <a:ea typeface="+mn-ea"/>
                <a:cs typeface="Calibri"/>
              </a:rPr>
              <a:t>o</a:t>
            </a:r>
            <a:r>
              <a:rPr kumimoji="0" sz="900" b="0" i="0" u="none" strike="noStrike" kern="1200" cap="none" spc="55" normalizeH="0" baseline="0" noProof="0" dirty="0">
                <a:ln>
                  <a:noFill/>
                </a:ln>
                <a:solidFill>
                  <a:prstClr val="black"/>
                </a:solidFill>
                <a:effectLst/>
                <a:uLnTx/>
                <a:uFillTx/>
                <a:latin typeface="Calibri"/>
                <a:ea typeface="+mn-ea"/>
                <a:cs typeface="Calibri"/>
              </a:rPr>
              <a:t>p</a:t>
            </a:r>
            <a:r>
              <a:rPr kumimoji="0" sz="900" b="0" i="0" u="none" strike="noStrike" kern="1200" cap="none" spc="45" normalizeH="0" baseline="0" noProof="0" dirty="0">
                <a:ln>
                  <a:noFill/>
                </a:ln>
                <a:solidFill>
                  <a:prstClr val="black"/>
                </a:solidFill>
                <a:effectLst/>
                <a:uLnTx/>
                <a:uFillTx/>
                <a:latin typeface="Calibri"/>
                <a:ea typeface="+mn-ea"/>
                <a:cs typeface="Calibri"/>
              </a:rPr>
              <a:t>u</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60" normalizeH="0" baseline="0" noProof="0" dirty="0">
                <a:ln>
                  <a:noFill/>
                </a:ln>
                <a:solidFill>
                  <a:prstClr val="black"/>
                </a:solidFill>
                <a:effectLst/>
                <a:uLnTx/>
                <a:uFillTx/>
                <a:latin typeface="Calibri"/>
                <a:ea typeface="+mn-ea"/>
                <a:cs typeface="Calibri"/>
              </a:rPr>
              <a:t>d</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5" normalizeH="0" baseline="0" noProof="0" dirty="0">
                <a:ln>
                  <a:noFill/>
                </a:ln>
                <a:solidFill>
                  <a:prstClr val="black"/>
                </a:solidFill>
                <a:effectLst/>
                <a:uLnTx/>
                <a:uFillTx/>
                <a:latin typeface="Calibri"/>
                <a:ea typeface="+mn-ea"/>
                <a:cs typeface="Calibri"/>
              </a:rPr>
              <a:t>wi</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55" normalizeH="0" baseline="0" noProof="0" dirty="0">
                <a:ln>
                  <a:noFill/>
                </a:ln>
                <a:solidFill>
                  <a:prstClr val="black"/>
                </a:solidFill>
                <a:effectLst/>
                <a:uLnTx/>
                <a:uFillTx/>
                <a:latin typeface="Calibri"/>
                <a:ea typeface="+mn-ea"/>
                <a:cs typeface="Calibri"/>
              </a:rPr>
              <a:t>h</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0" normalizeH="0" baseline="0" noProof="0" dirty="0">
                <a:ln>
                  <a:noFill/>
                </a:ln>
                <a:solidFill>
                  <a:prstClr val="black"/>
                </a:solidFill>
                <a:effectLst/>
                <a:uLnTx/>
                <a:uFillTx/>
                <a:latin typeface="Calibri"/>
                <a:ea typeface="+mn-ea"/>
                <a:cs typeface="Calibri"/>
              </a:rPr>
              <a:t> </a:t>
            </a:r>
            <a:r>
              <a:rPr kumimoji="0" sz="900" b="0" i="0" u="none" strike="noStrike" kern="1200" cap="none" spc="45" normalizeH="0" baseline="0" noProof="0" dirty="0">
                <a:ln>
                  <a:noFill/>
                </a:ln>
                <a:solidFill>
                  <a:prstClr val="black"/>
                </a:solidFill>
                <a:effectLst/>
                <a:uLnTx/>
                <a:uFillTx/>
                <a:latin typeface="Calibri"/>
                <a:ea typeface="+mn-ea"/>
                <a:cs typeface="Calibri"/>
              </a:rPr>
              <a:t>201</a:t>
            </a:r>
            <a:r>
              <a:rPr kumimoji="0" sz="900" b="0" i="0" u="none" strike="noStrike" kern="1200" cap="none" spc="50" normalizeH="0" baseline="0" noProof="0" dirty="0">
                <a:ln>
                  <a:noFill/>
                </a:ln>
                <a:solidFill>
                  <a:prstClr val="black"/>
                </a:solidFill>
                <a:effectLst/>
                <a:uLnTx/>
                <a:uFillTx/>
                <a:latin typeface="Calibri"/>
                <a:ea typeface="+mn-ea"/>
                <a:cs typeface="Calibri"/>
              </a:rPr>
              <a:t>9</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40" normalizeH="0" baseline="0" noProof="0" dirty="0">
                <a:ln>
                  <a:noFill/>
                </a:ln>
                <a:solidFill>
                  <a:prstClr val="black"/>
                </a:solidFill>
                <a:effectLst/>
                <a:uLnTx/>
                <a:uFillTx/>
                <a:latin typeface="Calibri"/>
                <a:ea typeface="+mn-ea"/>
                <a:cs typeface="Calibri"/>
              </a:rPr>
              <a:t>h</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70" normalizeH="0" baseline="0" noProof="0" dirty="0">
                <a:ln>
                  <a:noFill/>
                </a:ln>
                <a:solidFill>
                  <a:prstClr val="black"/>
                </a:solidFill>
                <a:effectLst/>
                <a:uLnTx/>
                <a:uFillTx/>
                <a:latin typeface="Calibri"/>
                <a:ea typeface="+mn-ea"/>
                <a:cs typeface="Calibri"/>
              </a:rPr>
              <a:t>s</a:t>
            </a:r>
            <a:r>
              <a:rPr kumimoji="0" sz="900" b="0" i="0" u="none" strike="noStrike" kern="1200" cap="none" spc="60" normalizeH="0" baseline="0" noProof="0" dirty="0">
                <a:ln>
                  <a:noFill/>
                </a:ln>
                <a:solidFill>
                  <a:prstClr val="black"/>
                </a:solidFill>
                <a:effectLst/>
                <a:uLnTx/>
                <a:uFillTx/>
                <a:latin typeface="Calibri"/>
                <a:ea typeface="+mn-ea"/>
                <a:cs typeface="Calibri"/>
              </a:rPr>
              <a:t>p</a:t>
            </a:r>
            <a:r>
              <a:rPr kumimoji="0" sz="900" b="0" i="0" u="none" strike="noStrike" kern="1200" cap="none" spc="-10" normalizeH="0" baseline="0" noProof="0" dirty="0">
                <a:ln>
                  <a:noFill/>
                </a:ln>
                <a:solidFill>
                  <a:prstClr val="black"/>
                </a:solidFill>
                <a:effectLst/>
                <a:uLnTx/>
                <a:uFillTx/>
                <a:latin typeface="Calibri"/>
                <a:ea typeface="+mn-ea"/>
                <a:cs typeface="Calibri"/>
              </a:rPr>
              <a:t>it</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5" normalizeH="0" baseline="0" noProof="0" dirty="0">
                <a:ln>
                  <a:noFill/>
                </a:ln>
                <a:solidFill>
                  <a:prstClr val="black"/>
                </a:solidFill>
                <a:effectLst/>
                <a:uLnTx/>
                <a:uFillTx/>
                <a:latin typeface="Calibri"/>
                <a:ea typeface="+mn-ea"/>
                <a:cs typeface="Calibri"/>
              </a:rPr>
              <a:t>-</a:t>
            </a:r>
            <a:r>
              <a:rPr kumimoji="0" sz="900" b="0" i="0" u="none" strike="noStrike" kern="1200" cap="none" spc="25" normalizeH="0" baseline="0" noProof="0" dirty="0">
                <a:ln>
                  <a:noFill/>
                </a:ln>
                <a:solidFill>
                  <a:prstClr val="black"/>
                </a:solidFill>
                <a:effectLst/>
                <a:uLnTx/>
                <a:uFillTx/>
                <a:latin typeface="Calibri"/>
                <a:ea typeface="+mn-ea"/>
                <a:cs typeface="Calibri"/>
              </a:rPr>
              <a:t>r</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60" normalizeH="0" baseline="0" noProof="0" dirty="0">
                <a:ln>
                  <a:noFill/>
                </a:ln>
                <a:solidFill>
                  <a:prstClr val="black"/>
                </a:solidFill>
                <a:effectLst/>
                <a:uLnTx/>
                <a:uFillTx/>
                <a:latin typeface="Calibri"/>
                <a:ea typeface="+mn-ea"/>
                <a:cs typeface="Calibri"/>
              </a:rPr>
              <a:t>p</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10" normalizeH="0" baseline="0" noProof="0" dirty="0">
                <a:ln>
                  <a:noFill/>
                </a:ln>
                <a:solidFill>
                  <a:prstClr val="black"/>
                </a:solidFill>
                <a:effectLst/>
                <a:uLnTx/>
                <a:uFillTx/>
                <a:latin typeface="Calibri"/>
                <a:ea typeface="+mn-ea"/>
                <a:cs typeface="Calibri"/>
              </a:rPr>
              <a:t>rt</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60" normalizeH="0" baseline="0" noProof="0" dirty="0">
                <a:ln>
                  <a:noFill/>
                </a:ln>
                <a:solidFill>
                  <a:prstClr val="black"/>
                </a:solidFill>
                <a:effectLst/>
                <a:uLnTx/>
                <a:uFillTx/>
                <a:latin typeface="Calibri"/>
                <a:ea typeface="+mn-ea"/>
                <a:cs typeface="Calibri"/>
              </a:rPr>
              <a:t>d</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55" normalizeH="0" baseline="0" noProof="0" dirty="0">
                <a:ln>
                  <a:noFill/>
                </a:ln>
                <a:solidFill>
                  <a:prstClr val="black"/>
                </a:solidFill>
                <a:effectLst/>
                <a:uLnTx/>
                <a:uFillTx/>
                <a:latin typeface="Calibri"/>
                <a:ea typeface="+mn-ea"/>
                <a:cs typeface="Calibri"/>
              </a:rPr>
              <a:t>d</a:t>
            </a:r>
            <a:r>
              <a:rPr kumimoji="0" sz="900" b="0" i="0" u="none" strike="noStrike" kern="1200" cap="none" spc="45" normalizeH="0" baseline="0" noProof="0" dirty="0">
                <a:ln>
                  <a:noFill/>
                </a:ln>
                <a:solidFill>
                  <a:prstClr val="black"/>
                </a:solidFill>
                <a:effectLst/>
                <a:uLnTx/>
                <a:uFillTx/>
                <a:latin typeface="Calibri"/>
                <a:ea typeface="+mn-ea"/>
                <a:cs typeface="Calibri"/>
              </a:rPr>
              <a:t>a</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40" normalizeH="0" baseline="0" noProof="0" dirty="0">
                <a:ln>
                  <a:noFill/>
                </a:ln>
                <a:solidFill>
                  <a:prstClr val="black"/>
                </a:solidFill>
                <a:effectLst/>
                <a:uLnTx/>
                <a:uFillTx/>
                <a:latin typeface="Calibri"/>
                <a:ea typeface="+mn-ea"/>
                <a:cs typeface="Calibri"/>
              </a:rPr>
              <a:t>a</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0" normalizeH="0" baseline="0" noProof="0" dirty="0">
                <a:ln>
                  <a:noFill/>
                </a:ln>
                <a:solidFill>
                  <a:prstClr val="black"/>
                </a:solidFill>
                <a:effectLst/>
                <a:uLnTx/>
                <a:uFillTx/>
                <a:latin typeface="Calibri"/>
                <a:ea typeface="+mn-ea"/>
                <a:cs typeface="Calibri"/>
              </a:rPr>
              <a:t> </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25" normalizeH="0" baseline="0" noProof="0" dirty="0">
                <a:ln>
                  <a:noFill/>
                </a:ln>
                <a:solidFill>
                  <a:prstClr val="black"/>
                </a:solidFill>
                <a:effectLst/>
                <a:uLnTx/>
                <a:uFillTx/>
                <a:latin typeface="Calibri"/>
                <a:ea typeface="+mn-ea"/>
                <a:cs typeface="Calibri"/>
              </a:rPr>
              <a:t>o</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C</a:t>
            </a:r>
            <a:r>
              <a:rPr kumimoji="0" sz="900" b="0" i="0" u="none" strike="noStrike" kern="1200" cap="none" spc="40" normalizeH="0" baseline="0" noProof="0" dirty="0">
                <a:ln>
                  <a:noFill/>
                </a:ln>
                <a:solidFill>
                  <a:prstClr val="black"/>
                </a:solidFill>
                <a:effectLst/>
                <a:uLnTx/>
                <a:uFillTx/>
                <a:latin typeface="Calibri"/>
                <a:ea typeface="+mn-ea"/>
                <a:cs typeface="Calibri"/>
              </a:rPr>
              <a:t>M</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15" normalizeH="0" baseline="0" noProof="0" dirty="0">
                <a:ln>
                  <a:noFill/>
                </a:ln>
                <a:solidFill>
                  <a:prstClr val="black"/>
                </a:solidFill>
                <a:effectLst/>
                <a:uLnTx/>
                <a:uFillTx/>
                <a:latin typeface="Calibri"/>
                <a:ea typeface="+mn-ea"/>
                <a:cs typeface="Calibri"/>
              </a:rPr>
              <a:t>.</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RA</a:t>
            </a:r>
            <a:r>
              <a:rPr kumimoji="0" sz="900" b="0" i="0" u="none" strike="noStrike" kern="1200" cap="none" spc="60" normalizeH="0" baseline="0" noProof="0" dirty="0">
                <a:ln>
                  <a:noFill/>
                </a:ln>
                <a:solidFill>
                  <a:prstClr val="black"/>
                </a:solidFill>
                <a:effectLst/>
                <a:uLnTx/>
                <a:uFillTx/>
                <a:latin typeface="Calibri"/>
                <a:ea typeface="+mn-ea"/>
                <a:cs typeface="Calibri"/>
              </a:rPr>
              <a:t>N</a:t>
            </a:r>
            <a:r>
              <a:rPr kumimoji="0" sz="900" b="0" i="0" u="none" strike="noStrike" kern="1200" cap="none" spc="75" normalizeH="0" baseline="0" noProof="0" dirty="0">
                <a:ln>
                  <a:noFill/>
                </a:ln>
                <a:solidFill>
                  <a:prstClr val="black"/>
                </a:solidFill>
                <a:effectLst/>
                <a:uLnTx/>
                <a:uFillTx/>
                <a:latin typeface="Calibri"/>
                <a:ea typeface="+mn-ea"/>
                <a:cs typeface="Calibri"/>
              </a:rPr>
              <a:t>D</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50" normalizeH="0" baseline="0" noProof="0" dirty="0">
                <a:ln>
                  <a:noFill/>
                </a:ln>
                <a:solidFill>
                  <a:prstClr val="black"/>
                </a:solidFill>
                <a:effectLst/>
                <a:uLnTx/>
                <a:uFillTx/>
                <a:latin typeface="Calibri"/>
                <a:ea typeface="+mn-ea"/>
                <a:cs typeface="Calibri"/>
              </a:rPr>
              <a:t>pe</a:t>
            </a:r>
            <a:r>
              <a:rPr kumimoji="0" sz="900" b="0" i="0" u="none" strike="noStrike" kern="1200" cap="none" spc="30" normalizeH="0" baseline="0" noProof="0" dirty="0">
                <a:ln>
                  <a:noFill/>
                </a:ln>
                <a:solidFill>
                  <a:prstClr val="black"/>
                </a:solidFill>
                <a:effectLst/>
                <a:uLnTx/>
                <a:uFillTx/>
                <a:latin typeface="Calibri"/>
                <a:ea typeface="+mn-ea"/>
                <a:cs typeface="Calibri"/>
              </a:rPr>
              <a:t>r</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45" normalizeH="0" baseline="0" noProof="0" dirty="0">
                <a:ln>
                  <a:noFill/>
                </a:ln>
                <a:solidFill>
                  <a:prstClr val="black"/>
                </a:solidFill>
                <a:effectLst/>
                <a:uLnTx/>
                <a:uFillTx/>
                <a:latin typeface="Calibri"/>
                <a:ea typeface="+mn-ea"/>
                <a:cs typeface="Calibri"/>
              </a:rPr>
              <a:t>en</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45" normalizeH="0" baseline="0" noProof="0" dirty="0">
                <a:ln>
                  <a:noFill/>
                </a:ln>
                <a:solidFill>
                  <a:prstClr val="black"/>
                </a:solidFill>
                <a:effectLst/>
                <a:uLnTx/>
                <a:uFillTx/>
                <a:latin typeface="Calibri"/>
                <a:ea typeface="+mn-ea"/>
                <a:cs typeface="Calibri"/>
              </a:rPr>
              <a:t>ge</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5" normalizeH="0" baseline="0" noProof="0" dirty="0">
                <a:ln>
                  <a:noFill/>
                </a:ln>
                <a:solidFill>
                  <a:prstClr val="black"/>
                </a:solidFill>
                <a:effectLst/>
                <a:uLnTx/>
                <a:uFillTx/>
                <a:latin typeface="Calibri"/>
                <a:ea typeface="+mn-ea"/>
                <a:cs typeface="Calibri"/>
              </a:rPr>
              <a:t>(f</a:t>
            </a:r>
            <a:r>
              <a:rPr kumimoji="0" sz="900" b="0" i="0" u="none" strike="noStrike" kern="1200" cap="none" spc="-5" normalizeH="0" baseline="0" noProof="0" dirty="0">
                <a:ln>
                  <a:noFill/>
                </a:ln>
                <a:solidFill>
                  <a:prstClr val="black"/>
                </a:solidFill>
                <a:effectLst/>
                <a:uLnTx/>
                <a:uFillTx/>
                <a:latin typeface="Calibri"/>
                <a:ea typeface="+mn-ea"/>
                <a:cs typeface="Calibri"/>
              </a:rPr>
              <a:t>r</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70" normalizeH="0" baseline="0" noProof="0" dirty="0">
                <a:ln>
                  <a:noFill/>
                </a:ln>
                <a:solidFill>
                  <a:prstClr val="black"/>
                </a:solidFill>
                <a:effectLst/>
                <a:uLnTx/>
                <a:uFillTx/>
                <a:latin typeface="Calibri"/>
                <a:ea typeface="+mn-ea"/>
                <a:cs typeface="Calibri"/>
              </a:rPr>
              <a:t>m</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RA</a:t>
            </a:r>
            <a:r>
              <a:rPr kumimoji="0" sz="900" b="0" i="0" u="none" strike="noStrike" kern="1200" cap="none" spc="60" normalizeH="0" baseline="0" noProof="0" dirty="0">
                <a:ln>
                  <a:noFill/>
                </a:ln>
                <a:solidFill>
                  <a:prstClr val="black"/>
                </a:solidFill>
                <a:effectLst/>
                <a:uLnTx/>
                <a:uFillTx/>
                <a:latin typeface="Calibri"/>
                <a:ea typeface="+mn-ea"/>
                <a:cs typeface="Calibri"/>
              </a:rPr>
              <a:t>N</a:t>
            </a:r>
            <a:r>
              <a:rPr kumimoji="0" sz="900" b="0" i="0" u="none" strike="noStrike" kern="1200" cap="none" spc="75" normalizeH="0" baseline="0" noProof="0" dirty="0">
                <a:ln>
                  <a:noFill/>
                </a:ln>
                <a:solidFill>
                  <a:prstClr val="black"/>
                </a:solidFill>
                <a:effectLst/>
                <a:uLnTx/>
                <a:uFillTx/>
                <a:latin typeface="Calibri"/>
                <a:ea typeface="+mn-ea"/>
                <a:cs typeface="Calibri"/>
              </a:rPr>
              <a:t>D</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45" normalizeH="0" baseline="0" noProof="0" dirty="0">
                <a:ln>
                  <a:noFill/>
                </a:ln>
                <a:solidFill>
                  <a:prstClr val="black"/>
                </a:solidFill>
                <a:effectLst/>
                <a:uLnTx/>
                <a:uFillTx/>
                <a:latin typeface="Calibri"/>
                <a:ea typeface="+mn-ea"/>
                <a:cs typeface="Calibri"/>
              </a:rPr>
              <a:t>3</a:t>
            </a:r>
            <a:r>
              <a:rPr kumimoji="0" sz="900" b="0" i="0" u="none" strike="noStrike" kern="1200" cap="none" spc="-20" normalizeH="0" baseline="0" noProof="0" dirty="0">
                <a:ln>
                  <a:noFill/>
                </a:ln>
                <a:solidFill>
                  <a:prstClr val="black"/>
                </a:solidFill>
                <a:effectLst/>
                <a:uLnTx/>
                <a:uFillTx/>
                <a:latin typeface="Calibri"/>
                <a:ea typeface="+mn-ea"/>
                <a:cs typeface="Calibri"/>
              </a:rPr>
              <a:t>.</a:t>
            </a:r>
            <a:r>
              <a:rPr kumimoji="0" sz="900" b="0" i="0" u="none" strike="noStrike" kern="1200" cap="none" spc="45" normalizeH="0" baseline="0" noProof="0" dirty="0">
                <a:ln>
                  <a:noFill/>
                </a:ln>
                <a:solidFill>
                  <a:prstClr val="black"/>
                </a:solidFill>
                <a:effectLst/>
                <a:uLnTx/>
                <a:uFillTx/>
                <a:latin typeface="Calibri"/>
                <a:ea typeface="+mn-ea"/>
                <a:cs typeface="Calibri"/>
              </a:rPr>
              <a:t>0</a:t>
            </a:r>
            <a:r>
              <a:rPr kumimoji="0" sz="900" b="0" i="0" u="none" strike="noStrike" kern="1200" cap="none" spc="-30" normalizeH="0" baseline="0" noProof="0" dirty="0">
                <a:ln>
                  <a:noFill/>
                </a:ln>
                <a:solidFill>
                  <a:prstClr val="black"/>
                </a:solidFill>
                <a:effectLst/>
                <a:uLnTx/>
                <a:uFillTx/>
                <a:latin typeface="Calibri"/>
                <a:ea typeface="+mn-ea"/>
                <a:cs typeface="Calibri"/>
              </a:rPr>
              <a:t>)</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cov</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30" normalizeH="0" baseline="0" noProof="0" dirty="0">
                <a:ln>
                  <a:noFill/>
                </a:ln>
                <a:solidFill>
                  <a:prstClr val="black"/>
                </a:solidFill>
                <a:effectLst/>
                <a:uLnTx/>
                <a:uFillTx/>
                <a:latin typeface="Calibri"/>
                <a:ea typeface="+mn-ea"/>
                <a:cs typeface="Calibri"/>
              </a:rPr>
              <a:t>r</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45" normalizeH="0" baseline="0" noProof="0" dirty="0">
                <a:ln>
                  <a:noFill/>
                </a:ln>
                <a:solidFill>
                  <a:prstClr val="black"/>
                </a:solidFill>
                <a:effectLst/>
                <a:uLnTx/>
                <a:uFillTx/>
                <a:latin typeface="Calibri"/>
                <a:ea typeface="+mn-ea"/>
                <a:cs typeface="Calibri"/>
              </a:rPr>
              <a:t>2016</a:t>
            </a:r>
            <a:r>
              <a:rPr kumimoji="0" sz="900" b="0" i="0" u="none" strike="noStrike" kern="1200" cap="none" spc="5" normalizeH="0" baseline="0" noProof="0" dirty="0">
                <a:ln>
                  <a:noFill/>
                </a:ln>
                <a:solidFill>
                  <a:prstClr val="black"/>
                </a:solidFill>
                <a:effectLst/>
                <a:uLnTx/>
                <a:uFillTx/>
                <a:latin typeface="Calibri"/>
                <a:ea typeface="+mn-ea"/>
                <a:cs typeface="Calibri"/>
              </a:rPr>
              <a:t>-</a:t>
            </a:r>
            <a:r>
              <a:rPr kumimoji="0" sz="900" b="0" i="0" u="none" strike="noStrike" kern="1200" cap="none" spc="45" normalizeH="0" baseline="0" noProof="0" dirty="0">
                <a:ln>
                  <a:noFill/>
                </a:ln>
                <a:solidFill>
                  <a:prstClr val="black"/>
                </a:solidFill>
                <a:effectLst/>
                <a:uLnTx/>
                <a:uFillTx/>
                <a:latin typeface="Calibri"/>
                <a:ea typeface="+mn-ea"/>
                <a:cs typeface="Calibri"/>
              </a:rPr>
              <a:t>201</a:t>
            </a:r>
            <a:r>
              <a:rPr kumimoji="0" sz="900" b="0" i="0" u="none" strike="noStrike" kern="1200" cap="none" spc="50" normalizeH="0" baseline="0" noProof="0" dirty="0">
                <a:ln>
                  <a:noFill/>
                </a:ln>
                <a:solidFill>
                  <a:prstClr val="black"/>
                </a:solidFill>
                <a:effectLst/>
                <a:uLnTx/>
                <a:uFillTx/>
                <a:latin typeface="Calibri"/>
                <a:ea typeface="+mn-ea"/>
                <a:cs typeface="Calibri"/>
              </a:rPr>
              <a:t>8</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40" normalizeH="0" baseline="0" noProof="0" dirty="0">
                <a:ln>
                  <a:noFill/>
                </a:ln>
                <a:solidFill>
                  <a:prstClr val="black"/>
                </a:solidFill>
                <a:effectLst/>
                <a:uLnTx/>
                <a:uFillTx/>
                <a:latin typeface="Calibri"/>
                <a:ea typeface="+mn-ea"/>
                <a:cs typeface="Calibri"/>
              </a:rPr>
              <a:t>an</a:t>
            </a:r>
            <a:r>
              <a:rPr kumimoji="0" sz="900" b="0" i="0" u="none" strike="noStrike" kern="1200" cap="none" spc="60" normalizeH="0" baseline="0" noProof="0" dirty="0">
                <a:ln>
                  <a:noFill/>
                </a:ln>
                <a:solidFill>
                  <a:prstClr val="black"/>
                </a:solidFill>
                <a:effectLst/>
                <a:uLnTx/>
                <a:uFillTx/>
                <a:latin typeface="Calibri"/>
                <a:ea typeface="+mn-ea"/>
                <a:cs typeface="Calibri"/>
              </a:rPr>
              <a:t>d</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30" normalizeH="0" baseline="0" noProof="0" dirty="0">
                <a:ln>
                  <a:noFill/>
                </a:ln>
                <a:solidFill>
                  <a:prstClr val="black"/>
                </a:solidFill>
                <a:effectLst/>
                <a:uLnTx/>
                <a:uFillTx/>
                <a:latin typeface="Calibri"/>
                <a:ea typeface="+mn-ea"/>
                <a:cs typeface="Calibri"/>
              </a:rPr>
              <a:t>ar</a:t>
            </a:r>
            <a:r>
              <a:rPr kumimoji="0" sz="900" b="0" i="0" u="none" strike="noStrike" kern="1200" cap="none" spc="40" normalizeH="0" baseline="0" noProof="0" dirty="0">
                <a:ln>
                  <a:noFill/>
                </a:ln>
                <a:solidFill>
                  <a:prstClr val="black"/>
                </a:solidFill>
                <a:effectLst/>
                <a:uLnTx/>
                <a:uFillTx/>
                <a:latin typeface="Calibri"/>
                <a:ea typeface="+mn-ea"/>
                <a:cs typeface="Calibri"/>
              </a:rPr>
              <a:t>e</a:t>
            </a:r>
            <a:r>
              <a:rPr kumimoji="0" sz="900" b="0" i="0" u="none" strike="noStrike" kern="1200" cap="none" spc="0" normalizeH="0" baseline="0" noProof="0" dirty="0">
                <a:ln>
                  <a:noFill/>
                </a:ln>
                <a:solidFill>
                  <a:prstClr val="black"/>
                </a:solidFill>
                <a:effectLst/>
                <a:uLnTx/>
                <a:uFillTx/>
                <a:latin typeface="Calibri"/>
                <a:ea typeface="+mn-ea"/>
                <a:cs typeface="Calibri"/>
              </a:rPr>
              <a:t> </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15" normalizeH="0" baseline="0" noProof="0" dirty="0">
                <a:ln>
                  <a:noFill/>
                </a:ln>
                <a:solidFill>
                  <a:prstClr val="black"/>
                </a:solidFill>
                <a:effectLst/>
                <a:uLnTx/>
                <a:uFillTx/>
                <a:latin typeface="Calibri"/>
                <a:ea typeface="+mn-ea"/>
                <a:cs typeface="Calibri"/>
              </a:rPr>
              <a:t>fa</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10" normalizeH="0" baseline="0" noProof="0" dirty="0">
                <a:ln>
                  <a:noFill/>
                </a:ln>
                <a:solidFill>
                  <a:prstClr val="black"/>
                </a:solidFill>
                <a:effectLst/>
                <a:uLnTx/>
                <a:uFillTx/>
                <a:latin typeface="Calibri"/>
                <a:ea typeface="+mn-ea"/>
                <a:cs typeface="Calibri"/>
              </a:rPr>
              <a:t>ilit</a:t>
            </a:r>
            <a:r>
              <a:rPr kumimoji="0" sz="900" b="0" i="0" u="none" strike="noStrike" kern="1200" cap="none" spc="0" normalizeH="0" baseline="0" noProof="0" dirty="0">
                <a:ln>
                  <a:noFill/>
                </a:ln>
                <a:solidFill>
                  <a:prstClr val="black"/>
                </a:solidFill>
                <a:effectLst/>
                <a:uLnTx/>
                <a:uFillTx/>
                <a:latin typeface="Calibri"/>
                <a:ea typeface="+mn-ea"/>
                <a:cs typeface="Calibri"/>
              </a:rPr>
              <a:t>y </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40" normalizeH="0" baseline="0" noProof="0" dirty="0">
                <a:ln>
                  <a:noFill/>
                </a:ln>
                <a:solidFill>
                  <a:prstClr val="black"/>
                </a:solidFill>
                <a:effectLst/>
                <a:uLnTx/>
                <a:uFillTx/>
                <a:latin typeface="Calibri"/>
                <a:ea typeface="+mn-ea"/>
                <a:cs typeface="Calibri"/>
              </a:rPr>
              <a:t>n</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5" normalizeH="0" baseline="0" noProof="0" dirty="0">
                <a:ln>
                  <a:noFill/>
                </a:ln>
                <a:solidFill>
                  <a:prstClr val="black"/>
                </a:solidFill>
                <a:effectLst/>
                <a:uLnTx/>
                <a:uFillTx/>
                <a:latin typeface="Calibri"/>
                <a:ea typeface="+mn-ea"/>
                <a:cs typeface="Calibri"/>
              </a:rPr>
              <a:t>y</a:t>
            </a:r>
            <a:r>
              <a:rPr kumimoji="0" sz="900" b="0" i="0" u="none" strike="noStrike" kern="1200" cap="none" spc="-30" normalizeH="0" baseline="0" noProof="0" dirty="0">
                <a:ln>
                  <a:noFill/>
                </a:ln>
                <a:solidFill>
                  <a:prstClr val="black"/>
                </a:solidFill>
                <a:effectLst/>
                <a:uLnTx/>
                <a:uFillTx/>
                <a:latin typeface="Calibri"/>
                <a:ea typeface="+mn-ea"/>
                <a:cs typeface="Calibri"/>
              </a:rPr>
              <a:t>;</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45" normalizeH="0" baseline="0" noProof="0" dirty="0">
                <a:ln>
                  <a:noFill/>
                </a:ln>
                <a:solidFill>
                  <a:prstClr val="black"/>
                </a:solidFill>
                <a:effectLst/>
                <a:uLnTx/>
                <a:uFillTx/>
                <a:latin typeface="Calibri"/>
                <a:ea typeface="+mn-ea"/>
                <a:cs typeface="Calibri"/>
              </a:rPr>
              <a:t>pro</a:t>
            </a:r>
            <a:r>
              <a:rPr kumimoji="0" sz="900" b="0" i="0" u="none" strike="noStrike" kern="1200" cap="none" spc="-10" normalizeH="0" baseline="0" noProof="0" dirty="0">
                <a:ln>
                  <a:noFill/>
                </a:ln>
                <a:solidFill>
                  <a:prstClr val="black"/>
                </a:solidFill>
                <a:effectLst/>
                <a:uLnTx/>
                <a:uFillTx/>
                <a:latin typeface="Calibri"/>
                <a:ea typeface="+mn-ea"/>
                <a:cs typeface="Calibri"/>
              </a:rPr>
              <a:t>f</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70" normalizeH="0" baseline="0" noProof="0" dirty="0">
                <a:ln>
                  <a:noFill/>
                </a:ln>
                <a:solidFill>
                  <a:prstClr val="black"/>
                </a:solidFill>
                <a:effectLst/>
                <a:uLnTx/>
                <a:uFillTx/>
                <a:latin typeface="Calibri"/>
                <a:ea typeface="+mn-ea"/>
                <a:cs typeface="Calibri"/>
              </a:rPr>
              <a:t>ss</a:t>
            </a:r>
            <a:r>
              <a:rPr kumimoji="0" sz="900" b="0" i="0" u="none" strike="noStrike" kern="1200" cap="none" spc="-10" normalizeH="0" baseline="0" noProof="0" dirty="0">
                <a:ln>
                  <a:noFill/>
                </a:ln>
                <a:solidFill>
                  <a:prstClr val="black"/>
                </a:solidFill>
                <a:effectLst/>
                <a:uLnTx/>
                <a:uFillTx/>
                <a:latin typeface="Calibri"/>
                <a:ea typeface="+mn-ea"/>
                <a:cs typeface="Calibri"/>
              </a:rPr>
              <a:t>i</a:t>
            </a:r>
            <a:r>
              <a:rPr kumimoji="0" sz="900" b="0" i="0" u="none" strike="noStrike" kern="1200" cap="none" spc="45" normalizeH="0" baseline="0" noProof="0" dirty="0">
                <a:ln>
                  <a:noFill/>
                </a:ln>
                <a:solidFill>
                  <a:prstClr val="black"/>
                </a:solidFill>
                <a:effectLst/>
                <a:uLnTx/>
                <a:uFillTx/>
                <a:latin typeface="Calibri"/>
                <a:ea typeface="+mn-ea"/>
                <a:cs typeface="Calibri"/>
              </a:rPr>
              <a:t>on</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5" normalizeH="0" baseline="0" noProof="0" dirty="0">
                <a:ln>
                  <a:noFill/>
                </a:ln>
                <a:solidFill>
                  <a:prstClr val="black"/>
                </a:solidFill>
                <a:effectLst/>
                <a:uLnTx/>
                <a:uFillTx/>
                <a:latin typeface="Calibri"/>
                <a:ea typeface="+mn-ea"/>
                <a:cs typeface="Calibri"/>
              </a:rPr>
              <a:t>l</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50" normalizeH="0" baseline="0" noProof="0" dirty="0">
                <a:ln>
                  <a:noFill/>
                </a:ln>
                <a:solidFill>
                  <a:prstClr val="black"/>
                </a:solidFill>
                <a:effectLst/>
                <a:uLnTx/>
                <a:uFillTx/>
                <a:latin typeface="Calibri"/>
                <a:ea typeface="+mn-ea"/>
                <a:cs typeface="Calibri"/>
              </a:rPr>
              <a:t>cos</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40" normalizeH="0" baseline="0" noProof="0" dirty="0">
                <a:ln>
                  <a:noFill/>
                </a:ln>
                <a:solidFill>
                  <a:prstClr val="black"/>
                </a:solidFill>
                <a:effectLst/>
                <a:uLnTx/>
                <a:uFillTx/>
                <a:latin typeface="Calibri"/>
                <a:ea typeface="+mn-ea"/>
                <a:cs typeface="Calibri"/>
              </a:rPr>
              <a:t> </a:t>
            </a:r>
            <a:r>
              <a:rPr kumimoji="0" sz="900" b="0" i="0" u="none" strike="noStrike" kern="1200" cap="none" spc="30" normalizeH="0" baseline="0" noProof="0" dirty="0">
                <a:ln>
                  <a:noFill/>
                </a:ln>
                <a:solidFill>
                  <a:prstClr val="black"/>
                </a:solidFill>
                <a:effectLst/>
                <a:uLnTx/>
                <a:uFillTx/>
                <a:latin typeface="Calibri"/>
                <a:ea typeface="+mn-ea"/>
                <a:cs typeface="Calibri"/>
              </a:rPr>
              <a:t>ar</a:t>
            </a:r>
            <a:r>
              <a:rPr kumimoji="0" sz="900" b="0" i="0" u="none" strike="noStrike" kern="1200" cap="none" spc="40" normalizeH="0" baseline="0" noProof="0" dirty="0">
                <a:ln>
                  <a:noFill/>
                </a:ln>
                <a:solidFill>
                  <a:prstClr val="black"/>
                </a:solidFill>
                <a:effectLst/>
                <a:uLnTx/>
                <a:uFillTx/>
                <a:latin typeface="Calibri"/>
                <a:ea typeface="+mn-ea"/>
                <a:cs typeface="Calibri"/>
              </a:rPr>
              <a:t>e </a:t>
            </a:r>
            <a:r>
              <a:rPr kumimoji="0" sz="900" b="0" i="0" u="none" strike="noStrike" kern="1200" cap="none" spc="55" normalizeH="0" baseline="0" noProof="0" dirty="0">
                <a:ln>
                  <a:noFill/>
                </a:ln>
                <a:solidFill>
                  <a:prstClr val="black"/>
                </a:solidFill>
                <a:effectLst/>
                <a:uLnTx/>
                <a:uFillTx/>
                <a:latin typeface="Calibri"/>
                <a:ea typeface="+mn-ea"/>
                <a:cs typeface="Calibri"/>
              </a:rPr>
              <a:t>e</a:t>
            </a:r>
            <a:r>
              <a:rPr kumimoji="0" sz="900" b="0" i="0" u="none" strike="noStrike" kern="1200" cap="none" spc="45" normalizeH="0" baseline="0" noProof="0" dirty="0">
                <a:ln>
                  <a:noFill/>
                </a:ln>
                <a:solidFill>
                  <a:prstClr val="black"/>
                </a:solidFill>
                <a:effectLst/>
                <a:uLnTx/>
                <a:uFillTx/>
                <a:latin typeface="Calibri"/>
                <a:ea typeface="+mn-ea"/>
                <a:cs typeface="Calibri"/>
              </a:rPr>
              <a:t>x</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45" normalizeH="0" baseline="0" noProof="0" dirty="0">
                <a:ln>
                  <a:noFill/>
                </a:ln>
                <a:solidFill>
                  <a:prstClr val="black"/>
                </a:solidFill>
                <a:effectLst/>
                <a:uLnTx/>
                <a:uFillTx/>
                <a:latin typeface="Calibri"/>
                <a:ea typeface="+mn-ea"/>
                <a:cs typeface="Calibri"/>
              </a:rPr>
              <a:t>u</a:t>
            </a:r>
            <a:r>
              <a:rPr kumimoji="0" sz="900" b="0" i="0" u="none" strike="noStrike" kern="1200" cap="none" spc="60" normalizeH="0" baseline="0" noProof="0" dirty="0">
                <a:ln>
                  <a:noFill/>
                </a:ln>
                <a:solidFill>
                  <a:prstClr val="black"/>
                </a:solidFill>
                <a:effectLst/>
                <a:uLnTx/>
                <a:uFillTx/>
                <a:latin typeface="Calibri"/>
                <a:ea typeface="+mn-ea"/>
                <a:cs typeface="Calibri"/>
              </a:rPr>
              <a:t>d</a:t>
            </a:r>
            <a:r>
              <a:rPr kumimoji="0" sz="900" b="0" i="0" u="none" strike="noStrike" kern="1200" cap="none" spc="50" normalizeH="0" baseline="0" noProof="0" dirty="0">
                <a:ln>
                  <a:noFill/>
                </a:ln>
                <a:solidFill>
                  <a:prstClr val="black"/>
                </a:solidFill>
                <a:effectLst/>
                <a:uLnTx/>
                <a:uFillTx/>
                <a:latin typeface="Calibri"/>
                <a:ea typeface="+mn-ea"/>
                <a:cs typeface="Calibri"/>
              </a:rPr>
              <a:t>ed</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55" normalizeH="0" baseline="0" noProof="0" dirty="0">
                <a:ln>
                  <a:noFill/>
                </a:ln>
                <a:solidFill>
                  <a:prstClr val="black"/>
                </a:solidFill>
                <a:effectLst/>
                <a:uLnTx/>
                <a:uFillTx/>
                <a:latin typeface="Calibri"/>
                <a:ea typeface="+mn-ea"/>
                <a:cs typeface="Calibri"/>
              </a:rPr>
              <a:t>a</a:t>
            </a:r>
            <a:r>
              <a:rPr kumimoji="0" sz="900" b="0" i="0" u="none" strike="noStrike" kern="1200" cap="none" spc="45" normalizeH="0" baseline="0" noProof="0" dirty="0">
                <a:ln>
                  <a:noFill/>
                </a:ln>
                <a:solidFill>
                  <a:prstClr val="black"/>
                </a:solidFill>
                <a:effectLst/>
                <a:uLnTx/>
                <a:uFillTx/>
                <a:latin typeface="Calibri"/>
                <a:ea typeface="+mn-ea"/>
                <a:cs typeface="Calibri"/>
              </a:rPr>
              <a:t>s</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15" normalizeH="0" baseline="0" noProof="0" dirty="0">
                <a:ln>
                  <a:noFill/>
                </a:ln>
                <a:solidFill>
                  <a:prstClr val="black"/>
                </a:solidFill>
                <a:effectLst/>
                <a:uLnTx/>
                <a:uFillTx/>
                <a:latin typeface="Calibri"/>
                <a:ea typeface="+mn-ea"/>
                <a:cs typeface="Calibri"/>
              </a:rPr>
              <a:t>t</a:t>
            </a:r>
            <a:r>
              <a:rPr kumimoji="0" sz="900" b="0" i="0" u="none" strike="noStrike" kern="1200" cap="none" spc="20" normalizeH="0" baseline="0" noProof="0" dirty="0">
                <a:ln>
                  <a:noFill/>
                </a:ln>
                <a:solidFill>
                  <a:prstClr val="black"/>
                </a:solidFill>
                <a:effectLst/>
                <a:uLnTx/>
                <a:uFillTx/>
                <a:latin typeface="Calibri"/>
                <a:ea typeface="+mn-ea"/>
                <a:cs typeface="Calibri"/>
              </a:rPr>
              <a:t>h</a:t>
            </a:r>
            <a:r>
              <a:rPr kumimoji="0" sz="900" b="0" i="0" u="none" strike="noStrike" kern="1200" cap="none" spc="40" normalizeH="0" baseline="0" noProof="0" dirty="0">
                <a:ln>
                  <a:noFill/>
                </a:ln>
                <a:solidFill>
                  <a:prstClr val="black"/>
                </a:solidFill>
                <a:effectLst/>
                <a:uLnTx/>
                <a:uFillTx/>
                <a:latin typeface="Calibri"/>
                <a:ea typeface="+mn-ea"/>
                <a:cs typeface="Calibri"/>
              </a:rPr>
              <a:t>e N</a:t>
            </a:r>
            <a:r>
              <a:rPr kumimoji="0" sz="900" b="0" i="0" u="none" strike="noStrike" kern="1200" cap="none" spc="30" normalizeH="0" baseline="0" noProof="0" dirty="0">
                <a:ln>
                  <a:noFill/>
                </a:ln>
                <a:solidFill>
                  <a:prstClr val="black"/>
                </a:solidFill>
                <a:effectLst/>
                <a:uLnTx/>
                <a:uFillTx/>
                <a:latin typeface="Calibri"/>
                <a:ea typeface="+mn-ea"/>
                <a:cs typeface="Calibri"/>
              </a:rPr>
              <a:t>A</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80" normalizeH="0" baseline="0" noProof="0" dirty="0">
                <a:ln>
                  <a:noFill/>
                </a:ln>
                <a:solidFill>
                  <a:prstClr val="black"/>
                </a:solidFill>
                <a:effectLst/>
                <a:uLnTx/>
                <a:uFillTx/>
                <a:latin typeface="Calibri"/>
                <a:ea typeface="+mn-ea"/>
                <a:cs typeface="Calibri"/>
              </a:rPr>
              <a:t>H</a:t>
            </a:r>
            <a:r>
              <a:rPr kumimoji="0" sz="900" b="0" i="0" u="none" strike="noStrike" kern="1200" cap="none" spc="60" normalizeH="0" baseline="0" noProof="0" dirty="0">
                <a:ln>
                  <a:noFill/>
                </a:ln>
                <a:solidFill>
                  <a:prstClr val="black"/>
                </a:solidFill>
                <a:effectLst/>
                <a:uLnTx/>
                <a:uFillTx/>
                <a:latin typeface="Calibri"/>
                <a:ea typeface="+mn-ea"/>
                <a:cs typeface="Calibri"/>
              </a:rPr>
              <a:t>P</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50" normalizeH="0" baseline="0" noProof="0" dirty="0">
                <a:ln>
                  <a:noFill/>
                </a:ln>
                <a:solidFill>
                  <a:prstClr val="black"/>
                </a:solidFill>
                <a:effectLst/>
                <a:uLnTx/>
                <a:uFillTx/>
                <a:latin typeface="Calibri"/>
                <a:ea typeface="+mn-ea"/>
                <a:cs typeface="Calibri"/>
              </a:rPr>
              <a:t>cos</a:t>
            </a:r>
            <a:r>
              <a:rPr kumimoji="0" sz="900" b="0" i="0" u="none" strike="noStrike" kern="1200" cap="none" spc="-5" normalizeH="0" baseline="0" noProof="0" dirty="0">
                <a:ln>
                  <a:noFill/>
                </a:ln>
                <a:solidFill>
                  <a:prstClr val="black"/>
                </a:solidFill>
                <a:effectLst/>
                <a:uLnTx/>
                <a:uFillTx/>
                <a:latin typeface="Calibri"/>
                <a:ea typeface="+mn-ea"/>
                <a:cs typeface="Calibri"/>
              </a:rPr>
              <a:t>t</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15" normalizeH="0" baseline="0" noProof="0" dirty="0">
                <a:ln>
                  <a:noFill/>
                </a:ln>
                <a:solidFill>
                  <a:prstClr val="black"/>
                </a:solidFill>
                <a:effectLst/>
                <a:uLnTx/>
                <a:uFillTx/>
                <a:latin typeface="Calibri"/>
                <a:ea typeface="+mn-ea"/>
                <a:cs typeface="Calibri"/>
              </a:rPr>
              <a:t>to</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5" normalizeH="0" baseline="0" noProof="0" dirty="0">
                <a:ln>
                  <a:noFill/>
                </a:ln>
                <a:solidFill>
                  <a:prstClr val="black"/>
                </a:solidFill>
                <a:effectLst/>
                <a:uLnTx/>
                <a:uFillTx/>
                <a:latin typeface="Calibri"/>
                <a:ea typeface="+mn-ea"/>
                <a:cs typeface="Calibri"/>
              </a:rPr>
              <a:t>l</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15" normalizeH="0" baseline="0" noProof="0" dirty="0">
                <a:ln>
                  <a:noFill/>
                </a:ln>
                <a:solidFill>
                  <a:prstClr val="black"/>
                </a:solidFill>
                <a:effectLst/>
                <a:uLnTx/>
                <a:uFillTx/>
                <a:latin typeface="Calibri"/>
                <a:ea typeface="+mn-ea"/>
                <a:cs typeface="Calibri"/>
              </a:rPr>
              <a:t>i</a:t>
            </a:r>
            <a:r>
              <a:rPr kumimoji="0" sz="900" b="0" i="0" u="none" strike="noStrike" kern="1200" cap="none" spc="35" normalizeH="0" baseline="0" noProof="0" dirty="0">
                <a:ln>
                  <a:noFill/>
                </a:ln>
                <a:solidFill>
                  <a:prstClr val="black"/>
                </a:solidFill>
                <a:effectLst/>
                <a:uLnTx/>
                <a:uFillTx/>
                <a:latin typeface="Calibri"/>
                <a:ea typeface="+mn-ea"/>
                <a:cs typeface="Calibri"/>
              </a:rPr>
              <a:t>s </a:t>
            </a:r>
            <a:r>
              <a:rPr kumimoji="0" sz="900" b="0" i="0" u="none" strike="noStrike" kern="1200" cap="none" spc="55" normalizeH="0" baseline="0" noProof="0" dirty="0">
                <a:ln>
                  <a:noFill/>
                </a:ln>
                <a:solidFill>
                  <a:prstClr val="black"/>
                </a:solidFill>
                <a:effectLst/>
                <a:uLnTx/>
                <a:uFillTx/>
                <a:latin typeface="Calibri"/>
                <a:ea typeface="+mn-ea"/>
                <a:cs typeface="Calibri"/>
              </a:rPr>
              <a:t>b</a:t>
            </a:r>
            <a:r>
              <a:rPr kumimoji="0" sz="900" b="0" i="0" u="none" strike="noStrike" kern="1200" cap="none" spc="45" normalizeH="0" baseline="0" noProof="0" dirty="0">
                <a:ln>
                  <a:noFill/>
                </a:ln>
                <a:solidFill>
                  <a:prstClr val="black"/>
                </a:solidFill>
                <a:effectLst/>
                <a:uLnTx/>
                <a:uFillTx/>
                <a:latin typeface="Calibri"/>
                <a:ea typeface="+mn-ea"/>
                <a:cs typeface="Calibri"/>
              </a:rPr>
              <a:t>a</a:t>
            </a:r>
            <a:r>
              <a:rPr kumimoji="0" sz="900" b="0" i="0" u="none" strike="noStrike" kern="1200" cap="none" spc="70" normalizeH="0" baseline="0" noProof="0" dirty="0">
                <a:ln>
                  <a:noFill/>
                </a:ln>
                <a:solidFill>
                  <a:prstClr val="black"/>
                </a:solidFill>
                <a:effectLst/>
                <a:uLnTx/>
                <a:uFillTx/>
                <a:latin typeface="Calibri"/>
                <a:ea typeface="+mn-ea"/>
                <a:cs typeface="Calibri"/>
              </a:rPr>
              <a:t>s</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60" normalizeH="0" baseline="0" noProof="0" dirty="0">
                <a:ln>
                  <a:noFill/>
                </a:ln>
                <a:solidFill>
                  <a:prstClr val="black"/>
                </a:solidFill>
                <a:effectLst/>
                <a:uLnTx/>
                <a:uFillTx/>
                <a:latin typeface="Calibri"/>
                <a:ea typeface="+mn-ea"/>
                <a:cs typeface="Calibri"/>
              </a:rPr>
              <a:t>d</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50" normalizeH="0" baseline="0" noProof="0" dirty="0">
                <a:ln>
                  <a:noFill/>
                </a:ln>
                <a:solidFill>
                  <a:prstClr val="black"/>
                </a:solidFill>
                <a:effectLst/>
                <a:uLnTx/>
                <a:uFillTx/>
                <a:latin typeface="Calibri"/>
                <a:ea typeface="+mn-ea"/>
                <a:cs typeface="Calibri"/>
              </a:rPr>
              <a:t>n</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15" normalizeH="0" baseline="0" noProof="0" dirty="0">
                <a:ln>
                  <a:noFill/>
                </a:ln>
                <a:solidFill>
                  <a:prstClr val="black"/>
                </a:solidFill>
                <a:effectLst/>
                <a:uLnTx/>
                <a:uFillTx/>
                <a:latin typeface="Calibri"/>
                <a:ea typeface="+mn-ea"/>
                <a:cs typeface="Calibri"/>
              </a:rPr>
              <a:t>fa</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10" normalizeH="0" baseline="0" noProof="0" dirty="0">
                <a:ln>
                  <a:noFill/>
                </a:ln>
                <a:solidFill>
                  <a:prstClr val="black"/>
                </a:solidFill>
                <a:effectLst/>
                <a:uLnTx/>
                <a:uFillTx/>
                <a:latin typeface="Calibri"/>
                <a:ea typeface="+mn-ea"/>
                <a:cs typeface="Calibri"/>
              </a:rPr>
              <a:t>ilit</a:t>
            </a:r>
            <a:r>
              <a:rPr kumimoji="0" sz="900" b="0" i="0" u="none" strike="noStrike" kern="1200" cap="none" spc="0" normalizeH="0" baseline="0" noProof="0" dirty="0">
                <a:ln>
                  <a:noFill/>
                </a:ln>
                <a:solidFill>
                  <a:prstClr val="black"/>
                </a:solidFill>
                <a:effectLst/>
                <a:uLnTx/>
                <a:uFillTx/>
                <a:latin typeface="Calibri"/>
                <a:ea typeface="+mn-ea"/>
                <a:cs typeface="Calibri"/>
              </a:rPr>
              <a:t>y</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45" normalizeH="0" baseline="0" noProof="0" dirty="0">
                <a:ln>
                  <a:noFill/>
                </a:ln>
                <a:solidFill>
                  <a:prstClr val="black"/>
                </a:solidFill>
                <a:effectLst/>
                <a:uLnTx/>
                <a:uFillTx/>
                <a:latin typeface="Calibri"/>
                <a:ea typeface="+mn-ea"/>
                <a:cs typeface="Calibri"/>
              </a:rPr>
              <a:t>h</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40" normalizeH="0" baseline="0" noProof="0" dirty="0">
                <a:ln>
                  <a:noFill/>
                </a:ln>
                <a:solidFill>
                  <a:prstClr val="black"/>
                </a:solidFill>
                <a:effectLst/>
                <a:uLnTx/>
                <a:uFillTx/>
                <a:latin typeface="Calibri"/>
                <a:ea typeface="+mn-ea"/>
                <a:cs typeface="Calibri"/>
              </a:rPr>
              <a:t>rg</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40" normalizeH="0" baseline="0" noProof="0" dirty="0">
                <a:ln>
                  <a:noFill/>
                </a:ln>
                <a:solidFill>
                  <a:prstClr val="black"/>
                </a:solidFill>
                <a:effectLst/>
                <a:uLnTx/>
                <a:uFillTx/>
                <a:latin typeface="Calibri"/>
                <a:ea typeface="+mn-ea"/>
                <a:cs typeface="Calibri"/>
              </a:rPr>
              <a:t>n</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5" normalizeH="0" baseline="0" noProof="0" dirty="0">
                <a:ln>
                  <a:noFill/>
                </a:ln>
                <a:solidFill>
                  <a:prstClr val="black"/>
                </a:solidFill>
                <a:effectLst/>
                <a:uLnTx/>
                <a:uFillTx/>
                <a:latin typeface="Calibri"/>
                <a:ea typeface="+mn-ea"/>
                <a:cs typeface="Calibri"/>
              </a:rPr>
              <a:t>y</a:t>
            </a:r>
            <a:r>
              <a:rPr kumimoji="0" sz="900" b="0" i="0" u="none" strike="noStrike" kern="1200" cap="none" spc="-15" normalizeH="0" baseline="0" noProof="0" dirty="0">
                <a:ln>
                  <a:noFill/>
                </a:ln>
                <a:solidFill>
                  <a:prstClr val="black"/>
                </a:solidFill>
                <a:effectLst/>
                <a:uLnTx/>
                <a:uFillTx/>
                <a:latin typeface="Calibri"/>
                <a:ea typeface="+mn-ea"/>
                <a:cs typeface="Calibri"/>
              </a:rPr>
              <a:t>.</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65" normalizeH="0" baseline="0" noProof="0" dirty="0">
                <a:ln>
                  <a:noFill/>
                </a:ln>
                <a:solidFill>
                  <a:prstClr val="black"/>
                </a:solidFill>
                <a:effectLst/>
                <a:uLnTx/>
                <a:uFillTx/>
                <a:latin typeface="Calibri"/>
                <a:ea typeface="+mn-ea"/>
                <a:cs typeface="Calibri"/>
              </a:rPr>
              <a:t>C</a:t>
            </a:r>
            <a:r>
              <a:rPr kumimoji="0" sz="900" b="0" i="0" u="none" strike="noStrike" kern="1200" cap="none" spc="35" normalizeH="0" baseline="0" noProof="0" dirty="0">
                <a:ln>
                  <a:noFill/>
                </a:ln>
                <a:solidFill>
                  <a:prstClr val="black"/>
                </a:solidFill>
                <a:effectLst/>
                <a:uLnTx/>
                <a:uFillTx/>
                <a:latin typeface="Calibri"/>
                <a:ea typeface="+mn-ea"/>
                <a:cs typeface="Calibri"/>
              </a:rPr>
              <a:t>r</a:t>
            </a:r>
            <a:r>
              <a:rPr kumimoji="0" sz="900" b="0" i="0" u="none" strike="noStrike" kern="1200" cap="none" spc="-10" normalizeH="0" baseline="0" noProof="0" dirty="0">
                <a:ln>
                  <a:noFill/>
                </a:ln>
                <a:solidFill>
                  <a:prstClr val="black"/>
                </a:solidFill>
                <a:effectLst/>
                <a:uLnTx/>
                <a:uFillTx/>
                <a:latin typeface="Calibri"/>
                <a:ea typeface="+mn-ea"/>
                <a:cs typeface="Calibri"/>
              </a:rPr>
              <a:t>iti</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5" normalizeH="0" baseline="0" noProof="0" dirty="0">
                <a:ln>
                  <a:noFill/>
                </a:ln>
                <a:solidFill>
                  <a:prstClr val="black"/>
                </a:solidFill>
                <a:effectLst/>
                <a:uLnTx/>
                <a:uFillTx/>
                <a:latin typeface="Calibri"/>
                <a:ea typeface="+mn-ea"/>
                <a:cs typeface="Calibri"/>
              </a:rPr>
              <a:t>l</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35" normalizeH="0" baseline="0" noProof="0" dirty="0">
                <a:ln>
                  <a:noFill/>
                </a:ln>
                <a:solidFill>
                  <a:prstClr val="black"/>
                </a:solidFill>
                <a:effectLst/>
                <a:uLnTx/>
                <a:uFillTx/>
                <a:latin typeface="Calibri"/>
                <a:ea typeface="+mn-ea"/>
                <a:cs typeface="Calibri"/>
              </a:rPr>
              <a:t>ac</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70" normalizeH="0" baseline="0" noProof="0" dirty="0">
                <a:ln>
                  <a:noFill/>
                </a:ln>
                <a:solidFill>
                  <a:prstClr val="black"/>
                </a:solidFill>
                <a:effectLst/>
                <a:uLnTx/>
                <a:uFillTx/>
                <a:latin typeface="Calibri"/>
                <a:ea typeface="+mn-ea"/>
                <a:cs typeface="Calibri"/>
              </a:rPr>
              <a:t>s</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40" normalizeH="0" baseline="0" noProof="0" dirty="0">
                <a:ln>
                  <a:noFill/>
                </a:ln>
                <a:solidFill>
                  <a:prstClr val="black"/>
                </a:solidFill>
                <a:effectLst/>
                <a:uLnTx/>
                <a:uFillTx/>
                <a:latin typeface="Calibri"/>
                <a:ea typeface="+mn-ea"/>
                <a:cs typeface="Calibri"/>
              </a:rPr>
              <a:t> h</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70" normalizeH="0" baseline="0" noProof="0" dirty="0">
                <a:ln>
                  <a:noFill/>
                </a:ln>
                <a:solidFill>
                  <a:prstClr val="black"/>
                </a:solidFill>
                <a:effectLst/>
                <a:uLnTx/>
                <a:uFillTx/>
                <a:latin typeface="Calibri"/>
                <a:ea typeface="+mn-ea"/>
                <a:cs typeface="Calibri"/>
              </a:rPr>
              <a:t>s</a:t>
            </a:r>
            <a:r>
              <a:rPr kumimoji="0" sz="900" b="0" i="0" u="none" strike="noStrike" kern="1200" cap="none" spc="60" normalizeH="0" baseline="0" noProof="0" dirty="0">
                <a:ln>
                  <a:noFill/>
                </a:ln>
                <a:solidFill>
                  <a:prstClr val="black"/>
                </a:solidFill>
                <a:effectLst/>
                <a:uLnTx/>
                <a:uFillTx/>
                <a:latin typeface="Calibri"/>
                <a:ea typeface="+mn-ea"/>
                <a:cs typeface="Calibri"/>
              </a:rPr>
              <a:t>p</a:t>
            </a:r>
            <a:r>
              <a:rPr kumimoji="0" sz="900" b="0" i="0" u="none" strike="noStrike" kern="1200" cap="none" spc="-10" normalizeH="0" baseline="0" noProof="0" dirty="0">
                <a:ln>
                  <a:noFill/>
                </a:ln>
                <a:solidFill>
                  <a:prstClr val="black"/>
                </a:solidFill>
                <a:effectLst/>
                <a:uLnTx/>
                <a:uFillTx/>
                <a:latin typeface="Calibri"/>
                <a:ea typeface="+mn-ea"/>
                <a:cs typeface="Calibri"/>
              </a:rPr>
              <a:t>it</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30" normalizeH="0" baseline="0" noProof="0" dirty="0">
                <a:ln>
                  <a:noFill/>
                </a:ln>
                <a:solidFill>
                  <a:prstClr val="black"/>
                </a:solidFill>
                <a:effectLst/>
                <a:uLnTx/>
                <a:uFillTx/>
                <a:latin typeface="Calibri"/>
                <a:ea typeface="+mn-ea"/>
                <a:cs typeface="Calibri"/>
              </a:rPr>
              <a:t>ar</a:t>
            </a:r>
            <a:r>
              <a:rPr kumimoji="0" sz="900" b="0" i="0" u="none" strike="noStrike" kern="1200" cap="none" spc="40" normalizeH="0" baseline="0" noProof="0" dirty="0">
                <a:ln>
                  <a:noFill/>
                </a:ln>
                <a:solidFill>
                  <a:prstClr val="black"/>
                </a:solidFill>
                <a:effectLst/>
                <a:uLnTx/>
                <a:uFillTx/>
                <a:latin typeface="Calibri"/>
                <a:ea typeface="+mn-ea"/>
                <a:cs typeface="Calibri"/>
              </a:rPr>
              <a:t>e </a:t>
            </a:r>
            <a:r>
              <a:rPr kumimoji="0" sz="900" b="0" i="0" u="none" strike="noStrike" kern="1200" cap="none" spc="55" normalizeH="0" baseline="0" noProof="0" dirty="0">
                <a:ln>
                  <a:noFill/>
                </a:ln>
                <a:solidFill>
                  <a:prstClr val="black"/>
                </a:solidFill>
                <a:effectLst/>
                <a:uLnTx/>
                <a:uFillTx/>
                <a:latin typeface="Calibri"/>
                <a:ea typeface="+mn-ea"/>
                <a:cs typeface="Calibri"/>
              </a:rPr>
              <a:t>e</a:t>
            </a:r>
            <a:r>
              <a:rPr kumimoji="0" sz="900" b="0" i="0" u="none" strike="noStrike" kern="1200" cap="none" spc="45" normalizeH="0" baseline="0" noProof="0" dirty="0">
                <a:ln>
                  <a:noFill/>
                </a:ln>
                <a:solidFill>
                  <a:prstClr val="black"/>
                </a:solidFill>
                <a:effectLst/>
                <a:uLnTx/>
                <a:uFillTx/>
                <a:latin typeface="Calibri"/>
                <a:ea typeface="+mn-ea"/>
                <a:cs typeface="Calibri"/>
              </a:rPr>
              <a:t>x</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45" normalizeH="0" baseline="0" noProof="0" dirty="0">
                <a:ln>
                  <a:noFill/>
                </a:ln>
                <a:solidFill>
                  <a:prstClr val="black"/>
                </a:solidFill>
                <a:effectLst/>
                <a:uLnTx/>
                <a:uFillTx/>
                <a:latin typeface="Calibri"/>
                <a:ea typeface="+mn-ea"/>
                <a:cs typeface="Calibri"/>
              </a:rPr>
              <a:t>u</a:t>
            </a:r>
            <a:r>
              <a:rPr kumimoji="0" sz="900" b="0" i="0" u="none" strike="noStrike" kern="1200" cap="none" spc="60" normalizeH="0" baseline="0" noProof="0" dirty="0">
                <a:ln>
                  <a:noFill/>
                </a:ln>
                <a:solidFill>
                  <a:prstClr val="black"/>
                </a:solidFill>
                <a:effectLst/>
                <a:uLnTx/>
                <a:uFillTx/>
                <a:latin typeface="Calibri"/>
                <a:ea typeface="+mn-ea"/>
                <a:cs typeface="Calibri"/>
              </a:rPr>
              <a:t>d</a:t>
            </a:r>
            <a:r>
              <a:rPr kumimoji="0" sz="900" b="0" i="0" u="none" strike="noStrike" kern="1200" cap="none" spc="50" normalizeH="0" baseline="0" noProof="0" dirty="0">
                <a:ln>
                  <a:noFill/>
                </a:ln>
                <a:solidFill>
                  <a:prstClr val="black"/>
                </a:solidFill>
                <a:effectLst/>
                <a:uLnTx/>
                <a:uFillTx/>
                <a:latin typeface="Calibri"/>
                <a:ea typeface="+mn-ea"/>
                <a:cs typeface="Calibri"/>
              </a:rPr>
              <a:t>ed</a:t>
            </a:r>
            <a:r>
              <a:rPr kumimoji="0" sz="900" b="0" i="0" u="none" strike="noStrike" kern="1200" cap="none" spc="-35" normalizeH="0" baseline="0" noProof="0" dirty="0">
                <a:ln>
                  <a:noFill/>
                </a:ln>
                <a:solidFill>
                  <a:prstClr val="black"/>
                </a:solidFill>
                <a:effectLst/>
                <a:uLnTx/>
                <a:uFillTx/>
                <a:latin typeface="Calibri"/>
                <a:ea typeface="+mn-ea"/>
                <a:cs typeface="Calibri"/>
              </a:rPr>
              <a:t>,</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55" normalizeH="0" baseline="0" noProof="0" dirty="0">
                <a:ln>
                  <a:noFill/>
                </a:ln>
                <a:solidFill>
                  <a:prstClr val="black"/>
                </a:solidFill>
                <a:effectLst/>
                <a:uLnTx/>
                <a:uFillTx/>
                <a:latin typeface="Calibri"/>
                <a:ea typeface="+mn-ea"/>
                <a:cs typeface="Calibri"/>
              </a:rPr>
              <a:t>a</a:t>
            </a:r>
            <a:r>
              <a:rPr kumimoji="0" sz="900" b="0" i="0" u="none" strike="noStrike" kern="1200" cap="none" spc="45" normalizeH="0" baseline="0" noProof="0" dirty="0">
                <a:ln>
                  <a:noFill/>
                </a:ln>
                <a:solidFill>
                  <a:prstClr val="black"/>
                </a:solidFill>
                <a:effectLst/>
                <a:uLnTx/>
                <a:uFillTx/>
                <a:latin typeface="Calibri"/>
                <a:ea typeface="+mn-ea"/>
                <a:cs typeface="Calibri"/>
              </a:rPr>
              <a:t>s</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20" normalizeH="0" baseline="0" noProof="0" dirty="0">
                <a:ln>
                  <a:noFill/>
                </a:ln>
                <a:solidFill>
                  <a:prstClr val="black"/>
                </a:solidFill>
                <a:effectLst/>
                <a:uLnTx/>
                <a:uFillTx/>
                <a:latin typeface="Calibri"/>
                <a:ea typeface="+mn-ea"/>
                <a:cs typeface="Calibri"/>
              </a:rPr>
              <a:t>we</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5" normalizeH="0" baseline="0" noProof="0" dirty="0">
                <a:ln>
                  <a:noFill/>
                </a:ln>
                <a:solidFill>
                  <a:prstClr val="black"/>
                </a:solidFill>
                <a:effectLst/>
                <a:uLnTx/>
                <a:uFillTx/>
                <a:latin typeface="Calibri"/>
                <a:ea typeface="+mn-ea"/>
                <a:cs typeface="Calibri"/>
              </a:rPr>
              <a:t>l</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55" normalizeH="0" baseline="0" noProof="0" dirty="0">
                <a:ln>
                  <a:noFill/>
                </a:ln>
                <a:solidFill>
                  <a:prstClr val="black"/>
                </a:solidFill>
                <a:effectLst/>
                <a:uLnTx/>
                <a:uFillTx/>
                <a:latin typeface="Calibri"/>
                <a:ea typeface="+mn-ea"/>
                <a:cs typeface="Calibri"/>
              </a:rPr>
              <a:t>a</a:t>
            </a:r>
            <a:r>
              <a:rPr kumimoji="0" sz="900" b="0" i="0" u="none" strike="noStrike" kern="1200" cap="none" spc="45" normalizeH="0" baseline="0" noProof="0" dirty="0">
                <a:ln>
                  <a:noFill/>
                </a:ln>
                <a:solidFill>
                  <a:prstClr val="black"/>
                </a:solidFill>
                <a:effectLst/>
                <a:uLnTx/>
                <a:uFillTx/>
                <a:latin typeface="Calibri"/>
                <a:ea typeface="+mn-ea"/>
                <a:cs typeface="Calibri"/>
              </a:rPr>
              <a:t>s</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15" normalizeH="0" baseline="0" noProof="0" dirty="0">
                <a:ln>
                  <a:noFill/>
                </a:ln>
                <a:solidFill>
                  <a:prstClr val="black"/>
                </a:solidFill>
                <a:effectLst/>
                <a:uLnTx/>
                <a:uFillTx/>
                <a:latin typeface="Calibri"/>
                <a:ea typeface="+mn-ea"/>
                <a:cs typeface="Calibri"/>
              </a:rPr>
              <a:t>t</a:t>
            </a:r>
            <a:r>
              <a:rPr kumimoji="0" sz="900" b="0" i="0" u="none" strike="noStrike" kern="1200" cap="none" spc="20" normalizeH="0" baseline="0" noProof="0" dirty="0">
                <a:ln>
                  <a:noFill/>
                </a:ln>
                <a:solidFill>
                  <a:prstClr val="black"/>
                </a:solidFill>
                <a:effectLst/>
                <a:uLnTx/>
                <a:uFillTx/>
                <a:latin typeface="Calibri"/>
                <a:ea typeface="+mn-ea"/>
                <a:cs typeface="Calibri"/>
              </a:rPr>
              <a:t>h</a:t>
            </a:r>
            <a:r>
              <a:rPr kumimoji="0" sz="900" b="0" i="0" u="none" strike="noStrike" kern="1200" cap="none" spc="30" normalizeH="0" baseline="0" noProof="0" dirty="0">
                <a:ln>
                  <a:noFill/>
                </a:ln>
                <a:solidFill>
                  <a:prstClr val="black"/>
                </a:solidFill>
                <a:effectLst/>
                <a:uLnTx/>
                <a:uFillTx/>
                <a:latin typeface="Calibri"/>
                <a:ea typeface="+mn-ea"/>
                <a:cs typeface="Calibri"/>
              </a:rPr>
              <a:t>r</a:t>
            </a:r>
            <a:r>
              <a:rPr kumimoji="0" sz="900" b="0" i="0" u="none" strike="noStrike" kern="1200" cap="none" spc="45" normalizeH="0" baseline="0" noProof="0" dirty="0">
                <a:ln>
                  <a:noFill/>
                </a:ln>
                <a:solidFill>
                  <a:prstClr val="black"/>
                </a:solidFill>
                <a:effectLst/>
                <a:uLnTx/>
                <a:uFillTx/>
                <a:latin typeface="Calibri"/>
                <a:ea typeface="+mn-ea"/>
                <a:cs typeface="Calibri"/>
              </a:rPr>
              <a:t>e</a:t>
            </a:r>
            <a:r>
              <a:rPr kumimoji="0" sz="900" b="0" i="0" u="none" strike="noStrike" kern="1200" cap="none" spc="40" normalizeH="0" baseline="0" noProof="0" dirty="0">
                <a:ln>
                  <a:noFill/>
                </a:ln>
                <a:solidFill>
                  <a:prstClr val="black"/>
                </a:solidFill>
                <a:effectLst/>
                <a:uLnTx/>
                <a:uFillTx/>
                <a:latin typeface="Calibri"/>
                <a:ea typeface="+mn-ea"/>
                <a:cs typeface="Calibri"/>
              </a:rPr>
              <a:t>e n</a:t>
            </a:r>
            <a:r>
              <a:rPr kumimoji="0" sz="900" b="0" i="0" u="none" strike="noStrike" kern="1200" cap="none" spc="45" normalizeH="0" baseline="0" noProof="0" dirty="0">
                <a:ln>
                  <a:noFill/>
                </a:ln>
                <a:solidFill>
                  <a:prstClr val="black"/>
                </a:solidFill>
                <a:effectLst/>
                <a:uLnTx/>
                <a:uFillTx/>
                <a:latin typeface="Calibri"/>
                <a:ea typeface="+mn-ea"/>
                <a:cs typeface="Calibri"/>
              </a:rPr>
              <a:t>on</a:t>
            </a:r>
            <a:r>
              <a:rPr kumimoji="0" sz="900" b="0" i="0" u="none" strike="noStrike" kern="1200" cap="none" spc="5" normalizeH="0" baseline="0" noProof="0" dirty="0">
                <a:ln>
                  <a:noFill/>
                </a:ln>
                <a:solidFill>
                  <a:prstClr val="black"/>
                </a:solidFill>
                <a:effectLst/>
                <a:uLnTx/>
                <a:uFillTx/>
                <a:latin typeface="Calibri"/>
                <a:ea typeface="+mn-ea"/>
                <a:cs typeface="Calibri"/>
              </a:rPr>
              <a:t>-</a:t>
            </a:r>
            <a:r>
              <a:rPr kumimoji="0" sz="900" b="0" i="0" u="none" strike="noStrike" kern="1200" cap="none" spc="40" normalizeH="0" baseline="0" noProof="0" dirty="0">
                <a:ln>
                  <a:noFill/>
                </a:ln>
                <a:solidFill>
                  <a:prstClr val="black"/>
                </a:solidFill>
                <a:effectLst/>
                <a:uLnTx/>
                <a:uFillTx/>
                <a:latin typeface="Calibri"/>
                <a:ea typeface="+mn-ea"/>
                <a:cs typeface="Calibri"/>
              </a:rPr>
              <a:t>CA</a:t>
            </a:r>
            <a:r>
              <a:rPr kumimoji="0" sz="900" b="0" i="0" u="none" strike="noStrike" kern="1200" cap="none" spc="80" normalizeH="0" baseline="0" noProof="0" dirty="0">
                <a:ln>
                  <a:noFill/>
                </a:ln>
                <a:solidFill>
                  <a:prstClr val="black"/>
                </a:solidFill>
                <a:effectLst/>
                <a:uLnTx/>
                <a:uFillTx/>
                <a:latin typeface="Calibri"/>
                <a:ea typeface="+mn-ea"/>
                <a:cs typeface="Calibri"/>
              </a:rPr>
              <a:t>H</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40" normalizeH="0" baseline="0" noProof="0" dirty="0">
                <a:ln>
                  <a:noFill/>
                </a:ln>
                <a:solidFill>
                  <a:prstClr val="black"/>
                </a:solidFill>
                <a:effectLst/>
                <a:uLnTx/>
                <a:uFillTx/>
                <a:latin typeface="Calibri"/>
                <a:ea typeface="+mn-ea"/>
                <a:cs typeface="Calibri"/>
              </a:rPr>
              <a:t>h</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70" normalizeH="0" baseline="0" noProof="0" dirty="0">
                <a:ln>
                  <a:noFill/>
                </a:ln>
                <a:solidFill>
                  <a:prstClr val="black"/>
                </a:solidFill>
                <a:effectLst/>
                <a:uLnTx/>
                <a:uFillTx/>
                <a:latin typeface="Calibri"/>
                <a:ea typeface="+mn-ea"/>
                <a:cs typeface="Calibri"/>
              </a:rPr>
              <a:t>s</a:t>
            </a:r>
            <a:r>
              <a:rPr kumimoji="0" sz="900" b="0" i="0" u="none" strike="noStrike" kern="1200" cap="none" spc="60" normalizeH="0" baseline="0" noProof="0" dirty="0">
                <a:ln>
                  <a:noFill/>
                </a:ln>
                <a:solidFill>
                  <a:prstClr val="black"/>
                </a:solidFill>
                <a:effectLst/>
                <a:uLnTx/>
                <a:uFillTx/>
                <a:latin typeface="Calibri"/>
                <a:ea typeface="+mn-ea"/>
                <a:cs typeface="Calibri"/>
              </a:rPr>
              <a:t>p</a:t>
            </a:r>
            <a:r>
              <a:rPr kumimoji="0" sz="900" b="0" i="0" u="none" strike="noStrike" kern="1200" cap="none" spc="-10" normalizeH="0" baseline="0" noProof="0" dirty="0">
                <a:ln>
                  <a:noFill/>
                </a:ln>
                <a:solidFill>
                  <a:prstClr val="black"/>
                </a:solidFill>
                <a:effectLst/>
                <a:uLnTx/>
                <a:uFillTx/>
                <a:latin typeface="Calibri"/>
                <a:ea typeface="+mn-ea"/>
                <a:cs typeface="Calibri"/>
              </a:rPr>
              <a:t>it</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65" normalizeH="0" baseline="0" noProof="0" dirty="0">
                <a:ln>
                  <a:noFill/>
                </a:ln>
                <a:solidFill>
                  <a:prstClr val="black"/>
                </a:solidFill>
                <a:effectLst/>
                <a:uLnTx/>
                <a:uFillTx/>
                <a:latin typeface="Calibri"/>
                <a:ea typeface="+mn-ea"/>
                <a:cs typeface="Calibri"/>
              </a:rPr>
              <a:t>s</a:t>
            </a:r>
            <a:r>
              <a:rPr kumimoji="0" sz="900" b="0" i="0" u="none" strike="noStrike" kern="1200" cap="none" spc="35" normalizeH="0" baseline="0" noProof="0" dirty="0">
                <a:ln>
                  <a:noFill/>
                </a:ln>
                <a:solidFill>
                  <a:prstClr val="black"/>
                </a:solidFill>
                <a:effectLst/>
                <a:uLnTx/>
                <a:uFillTx/>
                <a:latin typeface="Calibri"/>
                <a:ea typeface="+mn-ea"/>
                <a:cs typeface="Calibri"/>
              </a:rPr>
              <a:t> </a:t>
            </a:r>
            <a:r>
              <a:rPr kumimoji="0" sz="900" b="0" i="0" u="none" strike="noStrike" kern="1200" cap="none" spc="20" normalizeH="0" baseline="0" noProof="0" dirty="0">
                <a:ln>
                  <a:noFill/>
                </a:ln>
                <a:solidFill>
                  <a:prstClr val="black"/>
                </a:solidFill>
                <a:effectLst/>
                <a:uLnTx/>
                <a:uFillTx/>
                <a:latin typeface="Calibri"/>
                <a:ea typeface="+mn-ea"/>
                <a:cs typeface="Calibri"/>
              </a:rPr>
              <a:t>fo</a:t>
            </a:r>
            <a:r>
              <a:rPr kumimoji="0" sz="900" b="0" i="0" u="none" strike="noStrike" kern="1200" cap="none" spc="30" normalizeH="0" baseline="0" noProof="0" dirty="0">
                <a:ln>
                  <a:noFill/>
                </a:ln>
                <a:solidFill>
                  <a:prstClr val="black"/>
                </a:solidFill>
                <a:effectLst/>
                <a:uLnTx/>
                <a:uFillTx/>
                <a:latin typeface="Calibri"/>
                <a:ea typeface="+mn-ea"/>
                <a:cs typeface="Calibri"/>
              </a:rPr>
              <a:t>r </a:t>
            </a:r>
            <a:r>
              <a:rPr kumimoji="0" sz="900" b="0" i="0" u="none" strike="noStrike" kern="1200" cap="none" spc="25" normalizeH="0" baseline="0" noProof="0" dirty="0">
                <a:ln>
                  <a:noFill/>
                </a:ln>
                <a:solidFill>
                  <a:prstClr val="black"/>
                </a:solidFill>
                <a:effectLst/>
                <a:uLnTx/>
                <a:uFillTx/>
                <a:latin typeface="Calibri"/>
                <a:ea typeface="+mn-ea"/>
                <a:cs typeface="Calibri"/>
              </a:rPr>
              <a:t>w</a:t>
            </a:r>
            <a:r>
              <a:rPr kumimoji="0" sz="900" b="0" i="0" u="none" strike="noStrike" kern="1200" cap="none" spc="10" normalizeH="0" baseline="0" noProof="0" dirty="0">
                <a:ln>
                  <a:noFill/>
                </a:ln>
                <a:solidFill>
                  <a:prstClr val="black"/>
                </a:solidFill>
                <a:effectLst/>
                <a:uLnTx/>
                <a:uFillTx/>
                <a:latin typeface="Calibri"/>
                <a:ea typeface="+mn-ea"/>
                <a:cs typeface="Calibri"/>
              </a:rPr>
              <a:t>h</a:t>
            </a:r>
            <a:r>
              <a:rPr kumimoji="0" sz="900" b="0" i="0" u="none" strike="noStrike" kern="1200" cap="none" spc="-10" normalizeH="0" baseline="0" noProof="0" dirty="0">
                <a:ln>
                  <a:noFill/>
                </a:ln>
                <a:solidFill>
                  <a:prstClr val="black"/>
                </a:solidFill>
                <a:effectLst/>
                <a:uLnTx/>
                <a:uFillTx/>
                <a:latin typeface="Calibri"/>
                <a:ea typeface="+mn-ea"/>
                <a:cs typeface="Calibri"/>
              </a:rPr>
              <a:t>i</a:t>
            </a:r>
            <a:r>
              <a:rPr kumimoji="0" sz="900" b="0" i="0" u="none" strike="noStrike" kern="1200" cap="none" spc="40" normalizeH="0" baseline="0" noProof="0" dirty="0">
                <a:ln>
                  <a:noFill/>
                </a:ln>
                <a:solidFill>
                  <a:prstClr val="black"/>
                </a:solidFill>
                <a:effectLst/>
                <a:uLnTx/>
                <a:uFillTx/>
                <a:latin typeface="Calibri"/>
                <a:ea typeface="+mn-ea"/>
                <a:cs typeface="Calibri"/>
              </a:rPr>
              <a:t>c</a:t>
            </a:r>
            <a:r>
              <a:rPr kumimoji="0" sz="900" b="0" i="0" u="none" strike="noStrike" kern="1200" cap="none" spc="55" normalizeH="0" baseline="0" noProof="0" dirty="0">
                <a:ln>
                  <a:noFill/>
                </a:ln>
                <a:solidFill>
                  <a:prstClr val="black"/>
                </a:solidFill>
                <a:effectLst/>
                <a:uLnTx/>
                <a:uFillTx/>
                <a:latin typeface="Calibri"/>
                <a:ea typeface="+mn-ea"/>
                <a:cs typeface="Calibri"/>
              </a:rPr>
              <a:t>h</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45" normalizeH="0" baseline="0" noProof="0" dirty="0">
                <a:ln>
                  <a:noFill/>
                </a:ln>
                <a:solidFill>
                  <a:prstClr val="black"/>
                </a:solidFill>
                <a:effectLst/>
                <a:uLnTx/>
                <a:uFillTx/>
                <a:latin typeface="Calibri"/>
                <a:ea typeface="+mn-ea"/>
                <a:cs typeface="Calibri"/>
              </a:rPr>
              <a:t>a</a:t>
            </a:r>
            <a:r>
              <a:rPr kumimoji="0" sz="900" b="0" i="0" u="none" strike="noStrike" kern="1200" cap="none" spc="55" normalizeH="0" baseline="0" noProof="0" dirty="0">
                <a:ln>
                  <a:noFill/>
                </a:ln>
                <a:solidFill>
                  <a:prstClr val="black"/>
                </a:solidFill>
                <a:effectLst/>
                <a:uLnTx/>
                <a:uFillTx/>
                <a:latin typeface="Calibri"/>
                <a:ea typeface="+mn-ea"/>
                <a:cs typeface="Calibri"/>
              </a:rPr>
              <a:t>d</a:t>
            </a:r>
            <a:r>
              <a:rPr kumimoji="0" sz="900" b="0" i="0" u="none" strike="noStrike" kern="1200" cap="none" spc="60" normalizeH="0" baseline="0" noProof="0" dirty="0">
                <a:ln>
                  <a:noFill/>
                </a:ln>
                <a:solidFill>
                  <a:prstClr val="black"/>
                </a:solidFill>
                <a:effectLst/>
                <a:uLnTx/>
                <a:uFillTx/>
                <a:latin typeface="Calibri"/>
                <a:ea typeface="+mn-ea"/>
                <a:cs typeface="Calibri"/>
              </a:rPr>
              <a:t>d</a:t>
            </a:r>
            <a:r>
              <a:rPr kumimoji="0" sz="900" b="0" i="0" u="none" strike="noStrike" kern="1200" cap="none" spc="-10" normalizeH="0" baseline="0" noProof="0" dirty="0">
                <a:ln>
                  <a:noFill/>
                </a:ln>
                <a:solidFill>
                  <a:prstClr val="black"/>
                </a:solidFill>
                <a:effectLst/>
                <a:uLnTx/>
                <a:uFillTx/>
                <a:latin typeface="Calibri"/>
                <a:ea typeface="+mn-ea"/>
                <a:cs typeface="Calibri"/>
              </a:rPr>
              <a:t>iti</a:t>
            </a:r>
            <a:r>
              <a:rPr kumimoji="0" sz="900" b="0" i="0" u="none" strike="noStrike" kern="1200" cap="none" spc="45" normalizeH="0" baseline="0" noProof="0" dirty="0">
                <a:ln>
                  <a:noFill/>
                </a:ln>
                <a:solidFill>
                  <a:prstClr val="black"/>
                </a:solidFill>
                <a:effectLst/>
                <a:uLnTx/>
                <a:uFillTx/>
                <a:latin typeface="Calibri"/>
                <a:ea typeface="+mn-ea"/>
                <a:cs typeface="Calibri"/>
              </a:rPr>
              <a:t>on</a:t>
            </a:r>
            <a:r>
              <a:rPr kumimoji="0" sz="900" b="0" i="0" u="none" strike="noStrike" kern="1200" cap="none" spc="20" normalizeH="0" baseline="0" noProof="0" dirty="0">
                <a:ln>
                  <a:noFill/>
                </a:ln>
                <a:solidFill>
                  <a:prstClr val="black"/>
                </a:solidFill>
                <a:effectLst/>
                <a:uLnTx/>
                <a:uFillTx/>
                <a:latin typeface="Calibri"/>
                <a:ea typeface="+mn-ea"/>
                <a:cs typeface="Calibri"/>
              </a:rPr>
              <a:t>a</a:t>
            </a:r>
            <a:r>
              <a:rPr kumimoji="0" sz="900" b="0" i="0" u="none" strike="noStrike" kern="1200" cap="none" spc="10" normalizeH="0" baseline="0" noProof="0" dirty="0">
                <a:ln>
                  <a:noFill/>
                </a:ln>
                <a:solidFill>
                  <a:prstClr val="black"/>
                </a:solidFill>
                <a:effectLst/>
                <a:uLnTx/>
                <a:uFillTx/>
                <a:latin typeface="Calibri"/>
                <a:ea typeface="+mn-ea"/>
                <a:cs typeface="Calibri"/>
              </a:rPr>
              <a:t>l</a:t>
            </a:r>
            <a:r>
              <a:rPr kumimoji="0" sz="900" b="0" i="0" u="none" strike="noStrike" kern="1200" cap="none" spc="30" normalizeH="0" baseline="0" noProof="0" dirty="0">
                <a:ln>
                  <a:noFill/>
                </a:ln>
                <a:solidFill>
                  <a:prstClr val="black"/>
                </a:solidFill>
                <a:effectLst/>
                <a:uLnTx/>
                <a:uFillTx/>
                <a:latin typeface="Calibri"/>
                <a:ea typeface="+mn-ea"/>
                <a:cs typeface="Calibri"/>
              </a:rPr>
              <a:t> </a:t>
            </a:r>
            <a:r>
              <a:rPr kumimoji="0" sz="900" b="0" i="0" u="none" strike="noStrike" kern="1200" cap="none" spc="10" normalizeH="0" baseline="0" noProof="0" dirty="0">
                <a:ln>
                  <a:noFill/>
                </a:ln>
                <a:solidFill>
                  <a:prstClr val="black"/>
                </a:solidFill>
                <a:effectLst/>
                <a:uLnTx/>
                <a:uFillTx/>
                <a:latin typeface="Calibri"/>
                <a:ea typeface="+mn-ea"/>
                <a:cs typeface="Calibri"/>
              </a:rPr>
              <a:t>i</a:t>
            </a:r>
            <a:r>
              <a:rPr kumimoji="0" sz="900" b="0" i="0" u="none" strike="noStrike" kern="1200" cap="none" spc="25" normalizeH="0" baseline="0" noProof="0" dirty="0">
                <a:ln>
                  <a:noFill/>
                </a:ln>
                <a:solidFill>
                  <a:prstClr val="black"/>
                </a:solidFill>
                <a:effectLst/>
                <a:uLnTx/>
                <a:uFillTx/>
                <a:latin typeface="Calibri"/>
                <a:ea typeface="+mn-ea"/>
                <a:cs typeface="Calibri"/>
              </a:rPr>
              <a:t>n</a:t>
            </a:r>
            <a:r>
              <a:rPr kumimoji="0" sz="900" b="0" i="0" u="none" strike="noStrike" kern="1200" cap="none" spc="-10" normalizeH="0" baseline="0" noProof="0" dirty="0">
                <a:ln>
                  <a:noFill/>
                </a:ln>
                <a:solidFill>
                  <a:prstClr val="black"/>
                </a:solidFill>
                <a:effectLst/>
                <a:uLnTx/>
                <a:uFillTx/>
                <a:latin typeface="Calibri"/>
                <a:ea typeface="+mn-ea"/>
                <a:cs typeface="Calibri"/>
              </a:rPr>
              <a:t>f</a:t>
            </a:r>
            <a:r>
              <a:rPr kumimoji="0" sz="900" b="0" i="0" u="none" strike="noStrike" kern="1200" cap="none" spc="45" normalizeH="0" baseline="0" noProof="0" dirty="0">
                <a:ln>
                  <a:noFill/>
                </a:ln>
                <a:solidFill>
                  <a:prstClr val="black"/>
                </a:solidFill>
                <a:effectLst/>
                <a:uLnTx/>
                <a:uFillTx/>
                <a:latin typeface="Calibri"/>
                <a:ea typeface="+mn-ea"/>
                <a:cs typeface="Calibri"/>
              </a:rPr>
              <a:t>o</a:t>
            </a:r>
            <a:r>
              <a:rPr kumimoji="0" sz="900" b="0" i="0" u="none" strike="noStrike" kern="1200" cap="none" spc="30" normalizeH="0" baseline="0" noProof="0" dirty="0">
                <a:ln>
                  <a:noFill/>
                </a:ln>
                <a:solidFill>
                  <a:prstClr val="black"/>
                </a:solidFill>
                <a:effectLst/>
                <a:uLnTx/>
                <a:uFillTx/>
                <a:latin typeface="Calibri"/>
                <a:ea typeface="+mn-ea"/>
                <a:cs typeface="Calibri"/>
              </a:rPr>
              <a:t>r</a:t>
            </a:r>
            <a:r>
              <a:rPr kumimoji="0" sz="900" b="0" i="0" u="none" strike="noStrike" kern="1200" cap="none" spc="75" normalizeH="0" baseline="0" noProof="0" dirty="0">
                <a:ln>
                  <a:noFill/>
                </a:ln>
                <a:solidFill>
                  <a:prstClr val="black"/>
                </a:solidFill>
                <a:effectLst/>
                <a:uLnTx/>
                <a:uFillTx/>
                <a:latin typeface="Calibri"/>
                <a:ea typeface="+mn-ea"/>
                <a:cs typeface="Calibri"/>
              </a:rPr>
              <a:t>m</a:t>
            </a:r>
            <a:r>
              <a:rPr kumimoji="0" sz="900" b="0" i="0" u="none" strike="noStrike" kern="1200" cap="none" spc="35" normalizeH="0" baseline="0" noProof="0" dirty="0">
                <a:ln>
                  <a:noFill/>
                </a:ln>
                <a:solidFill>
                  <a:prstClr val="black"/>
                </a:solidFill>
                <a:effectLst/>
                <a:uLnTx/>
                <a:uFillTx/>
                <a:latin typeface="Calibri"/>
                <a:ea typeface="+mn-ea"/>
                <a:cs typeface="Calibri"/>
              </a:rPr>
              <a:t>a</a:t>
            </a:r>
            <a:r>
              <a:rPr kumimoji="0" sz="900" b="0" i="0" u="none" strike="noStrike" kern="1200" cap="none" spc="-10" normalizeH="0" baseline="0" noProof="0" dirty="0">
                <a:ln>
                  <a:noFill/>
                </a:ln>
                <a:solidFill>
                  <a:prstClr val="black"/>
                </a:solidFill>
                <a:effectLst/>
                <a:uLnTx/>
                <a:uFillTx/>
                <a:latin typeface="Calibri"/>
                <a:ea typeface="+mn-ea"/>
                <a:cs typeface="Calibri"/>
              </a:rPr>
              <a:t>t</a:t>
            </a:r>
            <a:r>
              <a:rPr kumimoji="0" sz="900" b="0" i="0" u="none" strike="noStrike" kern="1200" cap="none" spc="15" normalizeH="0" baseline="0" noProof="0" dirty="0">
                <a:ln>
                  <a:noFill/>
                </a:ln>
                <a:solidFill>
                  <a:prstClr val="black"/>
                </a:solidFill>
                <a:effectLst/>
                <a:uLnTx/>
                <a:uFillTx/>
                <a:latin typeface="Calibri"/>
                <a:ea typeface="+mn-ea"/>
                <a:cs typeface="Calibri"/>
              </a:rPr>
              <a:t>io</a:t>
            </a:r>
            <a:r>
              <a:rPr kumimoji="0" sz="900" b="0" i="0" u="none" strike="noStrike" kern="1200" cap="none" spc="55" normalizeH="0" baseline="0" noProof="0" dirty="0">
                <a:ln>
                  <a:noFill/>
                </a:ln>
                <a:solidFill>
                  <a:prstClr val="black"/>
                </a:solidFill>
                <a:effectLst/>
                <a:uLnTx/>
                <a:uFillTx/>
                <a:latin typeface="Calibri"/>
                <a:ea typeface="+mn-ea"/>
                <a:cs typeface="Calibri"/>
              </a:rPr>
              <a:t>n</a:t>
            </a:r>
            <a:r>
              <a:rPr kumimoji="0" sz="900" b="0" i="0" u="none" strike="noStrike" kern="1200" cap="none" spc="25" normalizeH="0" baseline="0" noProof="0" dirty="0">
                <a:ln>
                  <a:noFill/>
                </a:ln>
                <a:solidFill>
                  <a:prstClr val="black"/>
                </a:solidFill>
                <a:effectLst/>
                <a:uLnTx/>
                <a:uFillTx/>
                <a:latin typeface="Calibri"/>
                <a:ea typeface="+mn-ea"/>
                <a:cs typeface="Calibri"/>
              </a:rPr>
              <a:t> </a:t>
            </a:r>
            <a:r>
              <a:rPr kumimoji="0" sz="900" b="0" i="0" u="none" strike="noStrike" kern="1200" cap="none" spc="15" normalizeH="0" baseline="0" noProof="0" dirty="0">
                <a:ln>
                  <a:noFill/>
                </a:ln>
                <a:solidFill>
                  <a:prstClr val="black"/>
                </a:solidFill>
                <a:effectLst/>
                <a:uLnTx/>
                <a:uFillTx/>
                <a:latin typeface="Calibri"/>
                <a:ea typeface="+mn-ea"/>
                <a:cs typeface="Calibri"/>
              </a:rPr>
              <a:t>i</a:t>
            </a:r>
            <a:r>
              <a:rPr kumimoji="0" sz="900" b="0" i="0" u="none" strike="noStrike" kern="1200" cap="none" spc="35" normalizeH="0" baseline="0" noProof="0" dirty="0">
                <a:ln>
                  <a:noFill/>
                </a:ln>
                <a:solidFill>
                  <a:prstClr val="black"/>
                </a:solidFill>
                <a:effectLst/>
                <a:uLnTx/>
                <a:uFillTx/>
                <a:latin typeface="Calibri"/>
                <a:ea typeface="+mn-ea"/>
                <a:cs typeface="Calibri"/>
              </a:rPr>
              <a:t>s </a:t>
            </a:r>
            <a:r>
              <a:rPr kumimoji="0" sz="900" b="0" i="0" u="none" strike="noStrike" kern="1200" cap="none" spc="50" normalizeH="0" baseline="0" noProof="0" dirty="0">
                <a:ln>
                  <a:noFill/>
                </a:ln>
                <a:solidFill>
                  <a:prstClr val="black"/>
                </a:solidFill>
                <a:effectLst/>
                <a:uLnTx/>
                <a:uFillTx/>
                <a:latin typeface="Calibri"/>
                <a:ea typeface="+mn-ea"/>
                <a:cs typeface="Calibri"/>
              </a:rPr>
              <a:t>pe</a:t>
            </a:r>
            <a:r>
              <a:rPr kumimoji="0" sz="900" b="0" i="0" u="none" strike="noStrike" kern="1200" cap="none" spc="45" normalizeH="0" baseline="0" noProof="0" dirty="0">
                <a:ln>
                  <a:noFill/>
                </a:ln>
                <a:solidFill>
                  <a:prstClr val="black"/>
                </a:solidFill>
                <a:effectLst/>
                <a:uLnTx/>
                <a:uFillTx/>
                <a:latin typeface="Calibri"/>
                <a:ea typeface="+mn-ea"/>
                <a:cs typeface="Calibri"/>
              </a:rPr>
              <a:t>n</a:t>
            </a:r>
            <a:r>
              <a:rPr kumimoji="0" sz="900" b="0" i="0" u="none" strike="noStrike" kern="1200" cap="none" spc="35" normalizeH="0" baseline="0" noProof="0" dirty="0">
                <a:ln>
                  <a:noFill/>
                </a:ln>
                <a:solidFill>
                  <a:prstClr val="black"/>
                </a:solidFill>
                <a:effectLst/>
                <a:uLnTx/>
                <a:uFillTx/>
                <a:latin typeface="Calibri"/>
                <a:ea typeface="+mn-ea"/>
                <a:cs typeface="Calibri"/>
              </a:rPr>
              <a:t>d</a:t>
            </a:r>
            <a:r>
              <a:rPr kumimoji="0" sz="900" b="0" i="0" u="none" strike="noStrike" kern="1200" cap="none" spc="10" normalizeH="0" baseline="0" noProof="0" dirty="0">
                <a:ln>
                  <a:noFill/>
                </a:ln>
                <a:solidFill>
                  <a:prstClr val="black"/>
                </a:solidFill>
                <a:effectLst/>
                <a:uLnTx/>
                <a:uFillTx/>
                <a:latin typeface="Calibri"/>
                <a:ea typeface="+mn-ea"/>
                <a:cs typeface="Calibri"/>
              </a:rPr>
              <a:t>i</a:t>
            </a:r>
            <a:r>
              <a:rPr kumimoji="0" sz="900" b="0" i="0" u="none" strike="noStrike" kern="1200" cap="none" spc="45" normalizeH="0" baseline="0" noProof="0" dirty="0">
                <a:ln>
                  <a:noFill/>
                </a:ln>
                <a:solidFill>
                  <a:prstClr val="black"/>
                </a:solidFill>
                <a:effectLst/>
                <a:uLnTx/>
                <a:uFillTx/>
                <a:latin typeface="Calibri"/>
                <a:ea typeface="+mn-ea"/>
                <a:cs typeface="Calibri"/>
              </a:rPr>
              <a:t>n</a:t>
            </a:r>
            <a:r>
              <a:rPr kumimoji="0" sz="900" b="0" i="0" u="none" strike="noStrike" kern="1200" cap="none" spc="50" normalizeH="0" baseline="0" noProof="0" dirty="0">
                <a:ln>
                  <a:noFill/>
                </a:ln>
                <a:solidFill>
                  <a:prstClr val="black"/>
                </a:solidFill>
                <a:effectLst/>
                <a:uLnTx/>
                <a:uFillTx/>
                <a:latin typeface="Calibri"/>
                <a:ea typeface="+mn-ea"/>
                <a:cs typeface="Calibri"/>
              </a:rPr>
              <a:t>g</a:t>
            </a:r>
            <a:r>
              <a:rPr kumimoji="0" sz="900" b="0" i="0" u="none" strike="noStrike" kern="1200" cap="none" spc="-15" normalizeH="0" baseline="0" noProof="0" dirty="0">
                <a:ln>
                  <a:noFill/>
                </a:ln>
                <a:solidFill>
                  <a:prstClr val="black"/>
                </a:solidFill>
                <a:effectLst/>
                <a:uLnTx/>
                <a:uFillTx/>
                <a:latin typeface="Calibri"/>
                <a:ea typeface="+mn-ea"/>
                <a:cs typeface="Calibri"/>
              </a:rPr>
              <a:t>.</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99695"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100" b="0" i="0" u="none" strike="noStrike" kern="1200" cap="none" spc="0" normalizeH="0" baseline="0" noProof="0" dirty="0">
                <a:ln>
                  <a:noFill/>
                </a:ln>
                <a:solidFill>
                  <a:srgbClr val="767171"/>
                </a:solidFill>
                <a:effectLst/>
                <a:uLnTx/>
                <a:uFillTx/>
                <a:latin typeface="Arial"/>
                <a:ea typeface="+mn-ea"/>
                <a:cs typeface="Arial"/>
              </a:rPr>
              <a:pPr marL="99695" marR="0" lvl="0" indent="0" algn="l" defTabSz="914400" rtl="0" eaLnBrk="1" fontAlgn="auto" latinLnBrk="0" hangingPunct="1">
                <a:lnSpc>
                  <a:spcPct val="100000"/>
                </a:lnSpc>
                <a:spcBef>
                  <a:spcPts val="0"/>
                </a:spcBef>
                <a:spcAft>
                  <a:spcPts val="0"/>
                </a:spcAft>
                <a:buClrTx/>
                <a:buSzTx/>
                <a:buFontTx/>
                <a:buNone/>
                <a:tabLst/>
                <a:defRPr/>
              </a:pPr>
              <a:t>17</a:t>
            </a:fld>
            <a:endParaRPr kumimoji="0" sz="1100" b="0" i="0" u="none" strike="noStrike" kern="1200" cap="none" spc="0" normalizeH="0" baseline="0" noProof="0" dirty="0">
              <a:ln>
                <a:noFill/>
              </a:ln>
              <a:solidFill>
                <a:srgbClr val="767171"/>
              </a:solidFill>
              <a:effectLst/>
              <a:uLnTx/>
              <a:uFillTx/>
              <a:latin typeface="Arial"/>
              <a:ea typeface="+mn-ea"/>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E717-E917-AC4C-8C30-03FB1BECB5D7}"/>
              </a:ext>
            </a:extLst>
          </p:cNvPr>
          <p:cNvSpPr txBox="1"/>
          <p:nvPr/>
        </p:nvSpPr>
        <p:spPr>
          <a:xfrm>
            <a:off x="489328" y="1183641"/>
            <a:ext cx="10677061" cy="1218795"/>
          </a:xfrm>
          <a:prstGeom prst="rect">
            <a:avLst/>
          </a:prstGeom>
          <a:noFill/>
        </p:spPr>
        <p:txBody>
          <a:bodyPr wrap="square" rtlCol="0">
            <a:spAutoFit/>
          </a:bodyPr>
          <a:lstStyle/>
          <a:p>
            <a:pPr marL="742950" marR="0" lvl="1" indent="-285750" algn="l" defTabSz="914400" rtl="0" eaLnBrk="1" fontAlgn="auto" latinLnBrk="0" hangingPunct="1">
              <a:lnSpc>
                <a:spcPct val="15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414"/>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41414"/>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300" b="0" i="0" u="none" strike="noStrike" kern="1200" cap="none" spc="0" normalizeH="0" baseline="0" noProof="0" dirty="0">
              <a:ln>
                <a:noFill/>
              </a:ln>
              <a:solidFill>
                <a:srgbClr val="141414"/>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141414"/>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1A54B5E4-15B5-B149-B7AD-8721A64ECCF6}"/>
              </a:ext>
            </a:extLst>
          </p:cNvPr>
          <p:cNvSpPr txBox="1"/>
          <p:nvPr/>
        </p:nvSpPr>
        <p:spPr>
          <a:xfrm>
            <a:off x="0" y="3094100"/>
            <a:ext cx="12192000" cy="13161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REFERENCE-BASED PRICING OVERVIEW</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THE WHY</a:t>
            </a:r>
          </a:p>
        </p:txBody>
      </p:sp>
      <p:pic>
        <p:nvPicPr>
          <p:cNvPr id="11" name="Picture 10">
            <a:extLst>
              <a:ext uri="{FF2B5EF4-FFF2-40B4-BE49-F238E27FC236}">
                <a16:creationId xmlns:a16="http://schemas.microsoft.com/office/drawing/2014/main" id="{08BA1F5F-2D49-6746-A51D-75386F4890E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99077" y="1843019"/>
            <a:ext cx="993845" cy="1084353"/>
          </a:xfrm>
          <a:prstGeom prst="rect">
            <a:avLst/>
          </a:prstGeom>
        </p:spPr>
      </p:pic>
    </p:spTree>
    <p:extLst>
      <p:ext uri="{BB962C8B-B14F-4D97-AF65-F5344CB8AC3E}">
        <p14:creationId xmlns:p14="http://schemas.microsoft.com/office/powerpoint/2010/main" val="1105133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5B606C-8BE3-48BB-815A-C92FD4ECED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B7114-EA73-2C4C-957F-E6C50B58BF07}" type="slidenum">
              <a:rPr kumimoji="0" lang="en-US" sz="1050" b="0" i="0" u="none" strike="noStrike" kern="1200" cap="none" spc="0" normalizeH="0" baseline="0" noProof="0" smtClean="0">
                <a:ln>
                  <a:noFill/>
                </a:ln>
                <a:solidFill>
                  <a:srgbClr val="E7E6E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FDE0D4E-2337-472F-8E06-E118FAD51D60}"/>
              </a:ext>
            </a:extLst>
          </p:cNvPr>
          <p:cNvSpPr txBox="1"/>
          <p:nvPr/>
        </p:nvSpPr>
        <p:spPr>
          <a:xfrm>
            <a:off x="184528" y="459289"/>
            <a:ext cx="105482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RAND 3.0 PROFESSIONAL AND FACILITY PRICES: MAINE HOSPITALS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9DD4E95E-F838-4F9B-A64C-9E513BA47D89}"/>
              </a:ext>
            </a:extLst>
          </p:cNvPr>
          <p:cNvGraphicFramePr>
            <a:graphicFrameLocks noGrp="1"/>
          </p:cNvGraphicFramePr>
          <p:nvPr/>
        </p:nvGraphicFramePr>
        <p:xfrm>
          <a:off x="836672" y="1336108"/>
          <a:ext cx="10518652" cy="4213944"/>
        </p:xfrm>
        <a:graphic>
          <a:graphicData uri="http://schemas.openxmlformats.org/drawingml/2006/table">
            <a:tbl>
              <a:tblPr/>
              <a:tblGrid>
                <a:gridCol w="3338552">
                  <a:extLst>
                    <a:ext uri="{9D8B030D-6E8A-4147-A177-3AD203B41FA5}">
                      <a16:colId xmlns:a16="http://schemas.microsoft.com/office/drawing/2014/main" val="3116081973"/>
                    </a:ext>
                  </a:extLst>
                </a:gridCol>
                <a:gridCol w="1436020">
                  <a:extLst>
                    <a:ext uri="{9D8B030D-6E8A-4147-A177-3AD203B41FA5}">
                      <a16:colId xmlns:a16="http://schemas.microsoft.com/office/drawing/2014/main" val="3701321565"/>
                    </a:ext>
                  </a:extLst>
                </a:gridCol>
                <a:gridCol w="1436020">
                  <a:extLst>
                    <a:ext uri="{9D8B030D-6E8A-4147-A177-3AD203B41FA5}">
                      <a16:colId xmlns:a16="http://schemas.microsoft.com/office/drawing/2014/main" val="3021629884"/>
                    </a:ext>
                  </a:extLst>
                </a:gridCol>
                <a:gridCol w="1436020">
                  <a:extLst>
                    <a:ext uri="{9D8B030D-6E8A-4147-A177-3AD203B41FA5}">
                      <a16:colId xmlns:a16="http://schemas.microsoft.com/office/drawing/2014/main" val="2300067170"/>
                    </a:ext>
                  </a:extLst>
                </a:gridCol>
                <a:gridCol w="1436020">
                  <a:extLst>
                    <a:ext uri="{9D8B030D-6E8A-4147-A177-3AD203B41FA5}">
                      <a16:colId xmlns:a16="http://schemas.microsoft.com/office/drawing/2014/main" val="3453365299"/>
                    </a:ext>
                  </a:extLst>
                </a:gridCol>
                <a:gridCol w="1436020">
                  <a:extLst>
                    <a:ext uri="{9D8B030D-6E8A-4147-A177-3AD203B41FA5}">
                      <a16:colId xmlns:a16="http://schemas.microsoft.com/office/drawing/2014/main" val="3938644164"/>
                    </a:ext>
                  </a:extLst>
                </a:gridCol>
              </a:tblGrid>
              <a:tr h="46258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endParaRPr lang="en-US" sz="1800" b="0" i="0" u="none" strike="noStrike" dirty="0">
                        <a:solidFill>
                          <a:srgbClr val="000000"/>
                        </a:solidFill>
                        <a:effectLst/>
                        <a:latin typeface="+mj-lt"/>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5B5B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en-US" sz="1400" b="1" i="0" u="none" strike="noStrike"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Hospital A</a:t>
                      </a:r>
                    </a:p>
                  </a:txBody>
                  <a:tcPr marL="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5B5B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en-US" sz="1400" b="1" i="0" u="none" strike="noStrike"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 Hospital B</a:t>
                      </a:r>
                    </a:p>
                  </a:txBody>
                  <a:tcPr marL="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5B5B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en-US" sz="1400" b="1" i="0" u="none" strike="noStrike"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Hospital C              </a:t>
                      </a:r>
                    </a:p>
                  </a:txBody>
                  <a:tcPr marL="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5B5B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en-US" sz="1400" b="1" i="0" u="none" strike="noStrike"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Hospital D</a:t>
                      </a:r>
                    </a:p>
                  </a:txBody>
                  <a:tcPr marL="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5B5B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en-US" sz="1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Total HPA BoB</a:t>
                      </a:r>
                    </a:p>
                  </a:txBody>
                  <a:tcPr marL="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5B5B9"/>
                    </a:solidFill>
                  </a:tcPr>
                </a:tc>
                <a:extLst>
                  <a:ext uri="{0D108BD9-81ED-4DB2-BD59-A6C34878D82A}">
                    <a16:rowId xmlns:a16="http://schemas.microsoft.com/office/drawing/2014/main" val="1415036508"/>
                  </a:ext>
                </a:extLst>
              </a:tr>
              <a:tr h="42370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r>
                        <a:rPr lang="en-US" sz="1400" b="0"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Total Facility Allowed</a:t>
                      </a:r>
                      <a:endParaRPr lang="en-US" sz="1400" b="0" i="0" u="none" strike="sngStrike" baseline="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395"/>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$53,758,697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25395"/>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$54,007,289</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395"/>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$31,311,761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25395"/>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$120,542,777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395"/>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1"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$259,620,524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395"/>
                      </a:srgbClr>
                    </a:solidFill>
                  </a:tcPr>
                </a:tc>
                <a:extLst>
                  <a:ext uri="{0D108BD9-81ED-4DB2-BD59-A6C34878D82A}">
                    <a16:rowId xmlns:a16="http://schemas.microsoft.com/office/drawing/2014/main" val="2454498038"/>
                  </a:ext>
                </a:extLst>
              </a:tr>
              <a:tr h="32288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r>
                        <a:rPr lang="en-US" sz="1400" b="0"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Savings at Different Medicare Levels</a:t>
                      </a:r>
                    </a:p>
                  </a:txBody>
                  <a:tcPr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1"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50000"/>
                      </a:srgbClr>
                    </a:solidFill>
                  </a:tcPr>
                </a:tc>
                <a:extLst>
                  <a:ext uri="{0D108BD9-81ED-4DB2-BD59-A6C34878D82A}">
                    <a16:rowId xmlns:a16="http://schemas.microsoft.com/office/drawing/2014/main" val="686498974"/>
                  </a:ext>
                </a:extLst>
              </a:tr>
              <a:tr h="39756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r>
                        <a:rPr lang="en-US" sz="1400" b="0"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200% of Medicare</a:t>
                      </a:r>
                    </a:p>
                  </a:txBody>
                  <a:tcPr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4609"/>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-$24,057,759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24609"/>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-$20,146,920</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4609"/>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-$11,175,580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24609"/>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-$43,023,306</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4609"/>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1"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-$98,403,566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4609"/>
                      </a:srgbClr>
                    </a:solidFill>
                  </a:tcPr>
                </a:tc>
                <a:extLst>
                  <a:ext uri="{0D108BD9-81ED-4DB2-BD59-A6C34878D82A}">
                    <a16:rowId xmlns:a16="http://schemas.microsoft.com/office/drawing/2014/main" val="3910178128"/>
                  </a:ext>
                </a:extLst>
              </a:tr>
              <a:tr h="42370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r>
                        <a:rPr lang="en-US" sz="1400" b="0"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225% of Medicare</a:t>
                      </a:r>
                    </a:p>
                  </a:txBody>
                  <a:tcPr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82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-$20,345,142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4982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-$15,914,374</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82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-$8,658,558</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4982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-$33,333,372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82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1"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-$78,251,446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820"/>
                      </a:srgbClr>
                    </a:solidFill>
                  </a:tcPr>
                </a:tc>
                <a:extLst>
                  <a:ext uri="{0D108BD9-81ED-4DB2-BD59-A6C34878D82A}">
                    <a16:rowId xmlns:a16="http://schemas.microsoft.com/office/drawing/2014/main" val="78441061"/>
                  </a:ext>
                </a:extLst>
              </a:tr>
              <a:tr h="35817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r>
                        <a:rPr lang="en-US" sz="1400" b="0"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250% of Medicare</a:t>
                      </a:r>
                    </a:p>
                  </a:txBody>
                  <a:tcPr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-$16,632,525</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-$11,681,827</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-$6,141,535</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-$23,643,439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1"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-$58,099,326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extLst>
                  <a:ext uri="{0D108BD9-81ED-4DB2-BD59-A6C34878D82A}">
                    <a16:rowId xmlns:a16="http://schemas.microsoft.com/office/drawing/2014/main" val="1720768560"/>
                  </a:ext>
                </a:extLst>
              </a:tr>
              <a:tr h="42370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r>
                        <a:rPr lang="en-US" sz="1400" b="0"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275% of Medicare</a:t>
                      </a:r>
                    </a:p>
                  </a:txBody>
                  <a:tcPr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652"/>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-$12,919,908</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49652"/>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-$7,449,281</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652"/>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-$3,624,513</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49652"/>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-$13,953,505</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652"/>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1"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-$37,947,206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652"/>
                      </a:srgbClr>
                    </a:solidFill>
                  </a:tcPr>
                </a:tc>
                <a:extLst>
                  <a:ext uri="{0D108BD9-81ED-4DB2-BD59-A6C34878D82A}">
                    <a16:rowId xmlns:a16="http://schemas.microsoft.com/office/drawing/2014/main" val="806678574"/>
                  </a:ext>
                </a:extLst>
              </a:tr>
              <a:tr h="37376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r>
                        <a:rPr lang="en-US" sz="1400" b="0"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300% of Medicare</a:t>
                      </a:r>
                    </a:p>
                  </a:txBody>
                  <a:tcPr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-$9,207,291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-$3,216,735</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-$1,107,490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-$4,263,571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1"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-$17,795,087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extLst>
                  <a:ext uri="{0D108BD9-81ED-4DB2-BD59-A6C34878D82A}">
                    <a16:rowId xmlns:a16="http://schemas.microsoft.com/office/drawing/2014/main" val="2229546971"/>
                  </a:ext>
                </a:extLst>
              </a:tr>
              <a:tr h="25330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endParaRPr lang="en-US" sz="1400" b="0"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918"/>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49918"/>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918"/>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49918"/>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918"/>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49918"/>
                      </a:srgbClr>
                    </a:solidFill>
                  </a:tcPr>
                </a:tc>
                <a:extLst>
                  <a:ext uri="{0D108BD9-81ED-4DB2-BD59-A6C34878D82A}">
                    <a16:rowId xmlns:a16="http://schemas.microsoft.com/office/drawing/2014/main" val="85351053"/>
                  </a:ext>
                </a:extLst>
              </a:tr>
              <a:tr h="35948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r>
                        <a:rPr lang="en-US" sz="1400" b="0"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Facility Price as % of Medicare (RAND)</a:t>
                      </a:r>
                    </a:p>
                  </a:txBody>
                  <a:tcPr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362%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319%</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311%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311%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25000"/>
                      </a:srgbClr>
                    </a:solidFill>
                  </a:tcPr>
                </a:tc>
                <a:extLst>
                  <a:ext uri="{0D108BD9-81ED-4DB2-BD59-A6C34878D82A}">
                    <a16:rowId xmlns:a16="http://schemas.microsoft.com/office/drawing/2014/main" val="2446013595"/>
                  </a:ext>
                </a:extLst>
              </a:tr>
              <a:tr h="36358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r>
                        <a:rPr lang="en-US" sz="1400" b="0" i="0" u="none" strike="noStrike"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Breakeven (NASHP)</a:t>
                      </a:r>
                    </a:p>
                  </a:txBody>
                  <a:tcPr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175%</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18E6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172%</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153%</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18E6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r>
                        <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192%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endParaRPr lang="en-US" sz="1400" b="0" i="0" u="none" strike="noStrike" dirty="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8E60">
                        <a:alpha val="50000"/>
                      </a:srgbClr>
                    </a:solidFill>
                  </a:tcPr>
                </a:tc>
                <a:extLst>
                  <a:ext uri="{0D108BD9-81ED-4DB2-BD59-A6C34878D82A}">
                    <a16:rowId xmlns:a16="http://schemas.microsoft.com/office/drawing/2014/main" val="1828007367"/>
                  </a:ext>
                </a:extLst>
              </a:tr>
            </a:tbl>
          </a:graphicData>
        </a:graphic>
      </p:graphicFrame>
      <p:sp>
        <p:nvSpPr>
          <p:cNvPr id="7" name="TextBox 6">
            <a:extLst>
              <a:ext uri="{FF2B5EF4-FFF2-40B4-BE49-F238E27FC236}">
                <a16:creationId xmlns:a16="http://schemas.microsoft.com/office/drawing/2014/main" id="{44EB9677-576C-4B2B-A771-001EA992BD1C}"/>
              </a:ext>
            </a:extLst>
          </p:cNvPr>
          <p:cNvSpPr txBox="1"/>
          <p:nvPr/>
        </p:nvSpPr>
        <p:spPr>
          <a:xfrm>
            <a:off x="4069291" y="5721835"/>
            <a:ext cx="40534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DRAFT: FOR INTERNAL HPA USE ONLY</a:t>
            </a:r>
          </a:p>
        </p:txBody>
      </p:sp>
      <p:sp>
        <p:nvSpPr>
          <p:cNvPr id="11" name="TextBox 10">
            <a:extLst>
              <a:ext uri="{FF2B5EF4-FFF2-40B4-BE49-F238E27FC236}">
                <a16:creationId xmlns:a16="http://schemas.microsoft.com/office/drawing/2014/main" id="{0E9F248C-2B4F-4C65-A0D1-4790A9998EBC}"/>
              </a:ext>
            </a:extLst>
          </p:cNvPr>
          <p:cNvSpPr txBox="1"/>
          <p:nvPr/>
        </p:nvSpPr>
        <p:spPr>
          <a:xfrm>
            <a:off x="367991" y="6230096"/>
            <a:ext cx="131303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75000"/>
                    <a:lumOff val="25000"/>
                  </a:prst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Notes: </a:t>
            </a:r>
            <a:r>
              <a:rPr kumimoji="0" lang="en-US" sz="8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Total facility costs are total allowed amounts based on 2019 incurred claims for purchaser members in HPA’s book of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Facility price as a percent of Medicare are RAND 3.0 facility-only data from 2016-2018.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Breakeven percentages are from NASHP’s hospital cost tool, based on Medicare cost reports from 10/1/18-9/30/19 (EMMC &amp; Maine Med) and 7/1/18-6/30/19 for CMMC &amp; MaineGeneral</a:t>
            </a:r>
            <a:r>
              <a:rPr kumimoji="0" lang="en-US" sz="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p>
        </p:txBody>
      </p:sp>
      <p:cxnSp>
        <p:nvCxnSpPr>
          <p:cNvPr id="14" name="Straight Connector 13">
            <a:extLst>
              <a:ext uri="{FF2B5EF4-FFF2-40B4-BE49-F238E27FC236}">
                <a16:creationId xmlns:a16="http://schemas.microsoft.com/office/drawing/2014/main" id="{2333B82F-C5F5-6647-9C6B-222EB60C2246}"/>
              </a:ext>
            </a:extLst>
          </p:cNvPr>
          <p:cNvCxnSpPr>
            <a:cxnSpLocks/>
          </p:cNvCxnSpPr>
          <p:nvPr/>
        </p:nvCxnSpPr>
        <p:spPr>
          <a:xfrm>
            <a:off x="10078278" y="697735"/>
            <a:ext cx="1199322" cy="0"/>
          </a:xfrm>
          <a:prstGeom prst="line">
            <a:avLst/>
          </a:prstGeom>
          <a:ln>
            <a:solidFill>
              <a:srgbClr val="74CECA"/>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09E0E26-DE8E-914F-AF86-1920AAA7D03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482822" y="153016"/>
            <a:ext cx="524650" cy="572429"/>
          </a:xfrm>
          <a:prstGeom prst="rect">
            <a:avLst/>
          </a:prstGeom>
        </p:spPr>
      </p:pic>
    </p:spTree>
    <p:extLst>
      <p:ext uri="{BB962C8B-B14F-4D97-AF65-F5344CB8AC3E}">
        <p14:creationId xmlns:p14="http://schemas.microsoft.com/office/powerpoint/2010/main" val="1538728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12192000" cy="393700"/>
          </a:xfrm>
          <a:custGeom>
            <a:avLst/>
            <a:gdLst/>
            <a:ahLst/>
            <a:cxnLst/>
            <a:rect l="l" t="t" r="r" b="b"/>
            <a:pathLst>
              <a:path w="12192000" h="393700">
                <a:moveTo>
                  <a:pt x="0" y="393191"/>
                </a:moveTo>
                <a:lnTo>
                  <a:pt x="12192000" y="393191"/>
                </a:lnTo>
                <a:lnTo>
                  <a:pt x="12192000" y="0"/>
                </a:lnTo>
                <a:lnTo>
                  <a:pt x="0" y="0"/>
                </a:lnTo>
                <a:lnTo>
                  <a:pt x="0" y="393191"/>
                </a:lnTo>
                <a:close/>
              </a:path>
            </a:pathLst>
          </a:custGeom>
          <a:solidFill>
            <a:srgbClr val="1F33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object 4"/>
          <p:cNvSpPr/>
          <p:nvPr/>
        </p:nvSpPr>
        <p:spPr>
          <a:xfrm>
            <a:off x="0" y="393191"/>
            <a:ext cx="12192000" cy="90170"/>
          </a:xfrm>
          <a:custGeom>
            <a:avLst/>
            <a:gdLst/>
            <a:ahLst/>
            <a:cxnLst/>
            <a:rect l="l" t="t" r="r" b="b"/>
            <a:pathLst>
              <a:path w="12192000" h="90170">
                <a:moveTo>
                  <a:pt x="0" y="89915"/>
                </a:moveTo>
                <a:lnTo>
                  <a:pt x="12192000" y="89915"/>
                </a:lnTo>
                <a:lnTo>
                  <a:pt x="12192000" y="0"/>
                </a:lnTo>
                <a:lnTo>
                  <a:pt x="0" y="0"/>
                </a:lnTo>
                <a:lnTo>
                  <a:pt x="0" y="89915"/>
                </a:lnTo>
                <a:close/>
              </a:path>
            </a:pathLst>
          </a:custGeom>
          <a:solidFill>
            <a:srgbClr val="ADC9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object 5"/>
          <p:cNvSpPr txBox="1">
            <a:spLocks noGrp="1"/>
          </p:cNvSpPr>
          <p:nvPr>
            <p:ph type="title"/>
          </p:nvPr>
        </p:nvSpPr>
        <p:spPr>
          <a:xfrm>
            <a:off x="-458230" y="539289"/>
            <a:ext cx="11658600" cy="886397"/>
          </a:xfrm>
          <a:prstGeom prst="rect">
            <a:avLst/>
          </a:prstGeom>
        </p:spPr>
        <p:txBody>
          <a:bodyPr vert="horz" wrap="square" lIns="0" tIns="0" rIns="0" bIns="0" rtlCol="0">
            <a:spAutoFit/>
          </a:bodyPr>
          <a:lstStyle/>
          <a:p>
            <a:r>
              <a:rPr lang="en-US" sz="3200" b="1" dirty="0">
                <a:solidFill>
                  <a:srgbClr val="495366"/>
                </a:solidFill>
              </a:rPr>
              <a:t>	</a:t>
            </a:r>
            <a:r>
              <a:rPr lang="en-US" sz="3200" b="1" spc="-110" dirty="0">
                <a:solidFill>
                  <a:srgbClr val="1F3358"/>
                </a:solidFill>
                <a:latin typeface="+mn-lt"/>
                <a:ea typeface="+mj-ea"/>
                <a:cs typeface="Calibri"/>
              </a:rPr>
              <a:t>Speakers</a:t>
            </a:r>
            <a:br>
              <a:rPr lang="en-US" sz="3200" b="1" spc="-110" dirty="0">
                <a:solidFill>
                  <a:srgbClr val="1F3358"/>
                </a:solidFill>
                <a:latin typeface="+mn-lt"/>
                <a:ea typeface="+mj-ea"/>
                <a:cs typeface="Calibri"/>
              </a:rPr>
            </a:br>
            <a:endParaRPr sz="3200" b="1" spc="-110" dirty="0">
              <a:solidFill>
                <a:srgbClr val="1F3358"/>
              </a:solidFill>
              <a:latin typeface="+mn-lt"/>
              <a:ea typeface="+mj-ea"/>
              <a:cs typeface="Calibri"/>
            </a:endParaRPr>
          </a:p>
        </p:txBody>
      </p:sp>
      <p:sp>
        <p:nvSpPr>
          <p:cNvPr id="33" name="TextBox 32">
            <a:extLst>
              <a:ext uri="{FF2B5EF4-FFF2-40B4-BE49-F238E27FC236}">
                <a16:creationId xmlns:a16="http://schemas.microsoft.com/office/drawing/2014/main" id="{667B92A0-9545-426A-A489-4C7751DE347F}"/>
              </a:ext>
            </a:extLst>
          </p:cNvPr>
          <p:cNvSpPr txBox="1"/>
          <p:nvPr/>
        </p:nvSpPr>
        <p:spPr>
          <a:xfrm>
            <a:off x="847609" y="3684049"/>
            <a:ext cx="26193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Michael Thompson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solidFill>
                <a:effectLst/>
                <a:uLnTx/>
                <a:uFillTx/>
                <a:latin typeface="Calibri" panose="020F0502020204030204"/>
                <a:ea typeface="+mn-ea"/>
                <a:cs typeface="+mn-cs"/>
              </a:rPr>
              <a:t>Moderator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rPr>
              <a:t>National Alliance of Healthcare Purchaser Coalitions</a:t>
            </a:r>
          </a:p>
        </p:txBody>
      </p:sp>
      <p:sp>
        <p:nvSpPr>
          <p:cNvPr id="35" name="TextBox 34">
            <a:extLst>
              <a:ext uri="{FF2B5EF4-FFF2-40B4-BE49-F238E27FC236}">
                <a16:creationId xmlns:a16="http://schemas.microsoft.com/office/drawing/2014/main" id="{62539FE9-73D7-4EBD-87A8-7D6C43F989E6}"/>
              </a:ext>
            </a:extLst>
          </p:cNvPr>
          <p:cNvSpPr txBox="1"/>
          <p:nvPr/>
        </p:nvSpPr>
        <p:spPr>
          <a:xfrm>
            <a:off x="8725016" y="3746205"/>
            <a:ext cx="28224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Lawrence Thompson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rPr>
              <a:t>Advanced Medical Pricing Solutions (AMPS)</a:t>
            </a:r>
          </a:p>
        </p:txBody>
      </p:sp>
      <p:sp>
        <p:nvSpPr>
          <p:cNvPr id="16" name="Oval 15">
            <a:extLst>
              <a:ext uri="{FF2B5EF4-FFF2-40B4-BE49-F238E27FC236}">
                <a16:creationId xmlns:a16="http://schemas.microsoft.com/office/drawing/2014/main" id="{290565A0-1DE8-3985-E9D4-B52090C4AFA3}"/>
              </a:ext>
            </a:extLst>
          </p:cNvPr>
          <p:cNvSpPr/>
          <p:nvPr/>
        </p:nvSpPr>
        <p:spPr>
          <a:xfrm>
            <a:off x="1133885" y="1632517"/>
            <a:ext cx="2046824" cy="1995789"/>
          </a:xfrm>
          <a:prstGeom prst="ellipse">
            <a:avLst/>
          </a:prstGeom>
          <a:blipFill>
            <a:blip r:embed="rId3"/>
            <a:stretch>
              <a:fillRect l="-5000" t="-8333" r="-5000" b="-1667"/>
            </a:stretch>
          </a:blipFill>
          <a:ln w="12700" cap="flat" cmpd="sng" algn="ctr">
            <a:solidFill>
              <a:srgbClr val="44546A"/>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6403A8D-9708-D13F-DAED-E9D6A452BD78}"/>
              </a:ext>
            </a:extLst>
          </p:cNvPr>
          <p:cNvSpPr txBox="1"/>
          <p:nvPr/>
        </p:nvSpPr>
        <p:spPr>
          <a:xfrm>
            <a:off x="4684777" y="3746205"/>
            <a:ext cx="28224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Peter Hayes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dirty="0">
                <a:solidFill>
                  <a:srgbClr val="000000"/>
                </a:solidFill>
                <a:latin typeface="Calibri" panose="020F0502020204030204"/>
              </a:rPr>
              <a:t>Healthcare Purchaser Alliance of Maine</a:t>
            </a:r>
            <a:endParaRPr kumimoji="0" lang="en-US" sz="1600" i="0" u="none" strike="noStrike" kern="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D779F28-2AE7-6B5E-59C2-A9C7AB43D3E1}"/>
              </a:ext>
            </a:extLst>
          </p:cNvPr>
          <p:cNvPicPr>
            <a:picLocks noChangeAspect="1"/>
          </p:cNvPicPr>
          <p:nvPr/>
        </p:nvPicPr>
        <p:blipFill>
          <a:blip r:embed="rId4"/>
          <a:stretch>
            <a:fillRect/>
          </a:stretch>
        </p:blipFill>
        <p:spPr>
          <a:xfrm>
            <a:off x="5114491" y="1576957"/>
            <a:ext cx="2084688" cy="2084688"/>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54B427E4-FF92-257E-CE61-42EF064830E5}"/>
              </a:ext>
            </a:extLst>
          </p:cNvPr>
          <p:cNvPicPr>
            <a:picLocks noChangeAspect="1"/>
          </p:cNvPicPr>
          <p:nvPr/>
        </p:nvPicPr>
        <p:blipFill>
          <a:blip r:embed="rId5"/>
          <a:stretch>
            <a:fillRect/>
          </a:stretch>
        </p:blipFill>
        <p:spPr>
          <a:xfrm>
            <a:off x="8981816" y="1554552"/>
            <a:ext cx="1839982" cy="2129497"/>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81001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5B606C-8BE3-48BB-815A-C92FD4ECED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B7114-EA73-2C4C-957F-E6C50B58BF07}" type="slidenum">
              <a:rPr kumimoji="0" lang="en-US" sz="1050" b="0" i="0" u="none" strike="noStrike" kern="1200" cap="none" spc="0" normalizeH="0" baseline="0" noProof="0" smtClean="0">
                <a:ln>
                  <a:noFill/>
                </a:ln>
                <a:solidFill>
                  <a:srgbClr val="E7E6E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FDE0D4E-2337-472F-8E06-E118FAD51D60}"/>
              </a:ext>
            </a:extLst>
          </p:cNvPr>
          <p:cNvSpPr txBox="1"/>
          <p:nvPr/>
        </p:nvSpPr>
        <p:spPr>
          <a:xfrm>
            <a:off x="315824" y="482291"/>
            <a:ext cx="1120031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RBP: MEETING FIDUCIARY DUTY AND LOWERING PATIENT COSTS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Placeholder 3">
            <a:extLst>
              <a:ext uri="{FF2B5EF4-FFF2-40B4-BE49-F238E27FC236}">
                <a16:creationId xmlns:a16="http://schemas.microsoft.com/office/drawing/2014/main" id="{128941D9-4538-4314-B2A8-1792D5BFC4D0}"/>
              </a:ext>
            </a:extLst>
          </p:cNvPr>
          <p:cNvSpPr>
            <a:spLocks noGrp="1"/>
          </p:cNvSpPr>
          <p:nvPr>
            <p:ph sz="quarter" idx="14"/>
          </p:nvPr>
        </p:nvSpPr>
        <p:spPr>
          <a:xfrm>
            <a:off x="645878" y="1346053"/>
            <a:ext cx="7027131" cy="5284214"/>
          </a:xfrm>
        </p:spPr>
        <p:txBody>
          <a:bodyPr>
            <a:normAutofit/>
          </a:bodyPr>
          <a:lstStyle/>
          <a:p>
            <a:pPr>
              <a:lnSpc>
                <a:spcPct val="150000"/>
              </a:lnSpc>
              <a:spcBef>
                <a:spcPts val="1800"/>
              </a:spcBef>
            </a:pPr>
            <a:r>
              <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RBP helps purchasers meet their </a:t>
            </a:r>
            <a:r>
              <a:rPr lang="en-US" sz="1400" b="1" dirty="0">
                <a:solidFill>
                  <a:srgbClr val="A18E60"/>
                </a:solidFill>
                <a:latin typeface="Open Sans Semibold" panose="020B0606030504020204" pitchFamily="34" charset="0"/>
                <a:ea typeface="Open Sans Semibold" panose="020B0606030504020204" pitchFamily="34" charset="0"/>
                <a:cs typeface="Open Sans Semibold" panose="020B0606030504020204" pitchFamily="34" charset="0"/>
              </a:rPr>
              <a:t>fiduciary responsibility </a:t>
            </a:r>
            <a:r>
              <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to pay only reasonable plan expenses, by rationalizing payments to hospitals using Medicare reimbursement as a benchmark </a:t>
            </a:r>
          </a:p>
          <a:p>
            <a:pPr>
              <a:lnSpc>
                <a:spcPct val="150000"/>
              </a:lnSpc>
              <a:spcBef>
                <a:spcPts val="1800"/>
              </a:spcBef>
            </a:pPr>
            <a:r>
              <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Transitioning from a discount off charges methodology to a system that reimburses hospitals based on a reasonable percent of Medicare can </a:t>
            </a:r>
            <a:r>
              <a:rPr lang="en-US" sz="1400" b="1" dirty="0">
                <a:solidFill>
                  <a:srgbClr val="A18E60"/>
                </a:solidFill>
                <a:latin typeface="Open Sans Semibold" panose="020B0606030504020204" pitchFamily="34" charset="0"/>
                <a:ea typeface="Open Sans Semibold" panose="020B0606030504020204" pitchFamily="34" charset="0"/>
                <a:cs typeface="Open Sans Semibold" panose="020B0606030504020204" pitchFamily="34" charset="0"/>
              </a:rPr>
              <a:t>remove unwarranted price variation and lower costs for employees </a:t>
            </a:r>
          </a:p>
          <a:p>
            <a:pPr>
              <a:lnSpc>
                <a:spcPct val="150000"/>
              </a:lnSpc>
              <a:spcBef>
                <a:spcPts val="1800"/>
              </a:spcBef>
              <a:buFont typeface="Arial" panose="020B0604020202020204" pitchFamily="34" charset="0"/>
              <a:buChar char="•"/>
            </a:pPr>
            <a:r>
              <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And when RBP reduces employer health costs, they often use those savings to lower employee premiums and cost-sharing, or to increase wages or add other benefits, such as tuition assistance, loan forgiveness, etc. </a:t>
            </a:r>
          </a:p>
          <a:p>
            <a:pPr>
              <a:lnSpc>
                <a:spcPct val="150000"/>
              </a:lnSpc>
              <a:spcBef>
                <a:spcPts val="1800"/>
              </a:spcBef>
              <a:buFont typeface="Arial" panose="020B0604020202020204" pitchFamily="34" charset="0"/>
              <a:buChar char="•"/>
            </a:pPr>
            <a:r>
              <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When plans move to more rational payment models and more reasonable prices, they lower costs; vendor-based RBP programs typically reduce employers’ overall medical spend by 20–30 percent</a:t>
            </a:r>
          </a:p>
          <a:p>
            <a:pPr marL="0" indent="0">
              <a:lnSpc>
                <a:spcPct val="150000"/>
              </a:lnSpc>
              <a:spcBef>
                <a:spcPts val="600"/>
              </a:spcBef>
              <a:buNone/>
            </a:pPr>
            <a:endPar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1" name="Straight Connector 10">
            <a:extLst>
              <a:ext uri="{FF2B5EF4-FFF2-40B4-BE49-F238E27FC236}">
                <a16:creationId xmlns:a16="http://schemas.microsoft.com/office/drawing/2014/main" id="{B7BE3DDE-1B29-1A44-85B0-9EF75B19FC11}"/>
              </a:ext>
            </a:extLst>
          </p:cNvPr>
          <p:cNvCxnSpPr>
            <a:cxnSpLocks/>
          </p:cNvCxnSpPr>
          <p:nvPr/>
        </p:nvCxnSpPr>
        <p:spPr>
          <a:xfrm>
            <a:off x="9100457" y="697735"/>
            <a:ext cx="2177143" cy="0"/>
          </a:xfrm>
          <a:prstGeom prst="line">
            <a:avLst/>
          </a:prstGeom>
          <a:ln>
            <a:solidFill>
              <a:srgbClr val="74CEC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34AADE1-9192-D749-A464-0B24BCDB44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482822" y="153016"/>
            <a:ext cx="524650" cy="572429"/>
          </a:xfrm>
          <a:prstGeom prst="rect">
            <a:avLst/>
          </a:prstGeom>
        </p:spPr>
      </p:pic>
      <p:pic>
        <p:nvPicPr>
          <p:cNvPr id="5" name="Picture 4">
            <a:extLst>
              <a:ext uri="{FF2B5EF4-FFF2-40B4-BE49-F238E27FC236}">
                <a16:creationId xmlns:a16="http://schemas.microsoft.com/office/drawing/2014/main" id="{380CA8CA-7E05-3146-81F6-5E9426419A03}"/>
              </a:ext>
            </a:extLst>
          </p:cNvPr>
          <p:cNvPicPr>
            <a:picLocks noChangeAspect="1"/>
          </p:cNvPicPr>
          <p:nvPr/>
        </p:nvPicPr>
        <p:blipFill>
          <a:blip r:embed="rId4"/>
          <a:stretch>
            <a:fillRect/>
          </a:stretch>
        </p:blipFill>
        <p:spPr>
          <a:xfrm>
            <a:off x="9032247" y="1660569"/>
            <a:ext cx="1168400" cy="889000"/>
          </a:xfrm>
          <a:prstGeom prst="rect">
            <a:avLst/>
          </a:prstGeom>
        </p:spPr>
      </p:pic>
      <p:sp>
        <p:nvSpPr>
          <p:cNvPr id="6" name="TextBox 5">
            <a:extLst>
              <a:ext uri="{FF2B5EF4-FFF2-40B4-BE49-F238E27FC236}">
                <a16:creationId xmlns:a16="http://schemas.microsoft.com/office/drawing/2014/main" id="{28231384-D3BB-CF40-BF74-19AE6F245825}"/>
              </a:ext>
            </a:extLst>
          </p:cNvPr>
          <p:cNvSpPr txBox="1"/>
          <p:nvPr/>
        </p:nvSpPr>
        <p:spPr>
          <a:xfrm>
            <a:off x="8291229" y="1152738"/>
            <a:ext cx="26504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9E8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HEALTH PLAN -</a:t>
            </a:r>
          </a:p>
        </p:txBody>
      </p:sp>
      <p:sp>
        <p:nvSpPr>
          <p:cNvPr id="13" name="TextBox 12">
            <a:extLst>
              <a:ext uri="{FF2B5EF4-FFF2-40B4-BE49-F238E27FC236}">
                <a16:creationId xmlns:a16="http://schemas.microsoft.com/office/drawing/2014/main" id="{BA5E81E2-39B3-4A48-9B72-14AEBE5CB8EA}"/>
              </a:ext>
            </a:extLst>
          </p:cNvPr>
          <p:cNvSpPr txBox="1"/>
          <p:nvPr/>
        </p:nvSpPr>
        <p:spPr>
          <a:xfrm>
            <a:off x="8992786" y="2683278"/>
            <a:ext cx="2474843" cy="10281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Fiduciary duty met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Predictable prices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20-30% spend reduction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E39CE08-C288-EB45-8240-BF4DE5210318}"/>
              </a:ext>
            </a:extLst>
          </p:cNvPr>
          <p:cNvSpPr txBox="1"/>
          <p:nvPr/>
        </p:nvSpPr>
        <p:spPr>
          <a:xfrm>
            <a:off x="8291229" y="3980444"/>
            <a:ext cx="26504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9E8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EMPLOYEE -</a:t>
            </a:r>
          </a:p>
        </p:txBody>
      </p:sp>
      <p:sp>
        <p:nvSpPr>
          <p:cNvPr id="18" name="TextBox 17">
            <a:extLst>
              <a:ext uri="{FF2B5EF4-FFF2-40B4-BE49-F238E27FC236}">
                <a16:creationId xmlns:a16="http://schemas.microsoft.com/office/drawing/2014/main" id="{B84C7B0E-9D53-3446-BB1B-04CC8E290F49}"/>
              </a:ext>
            </a:extLst>
          </p:cNvPr>
          <p:cNvSpPr txBox="1"/>
          <p:nvPr/>
        </p:nvSpPr>
        <p:spPr>
          <a:xfrm>
            <a:off x="8992786" y="5143237"/>
            <a:ext cx="2474843" cy="10281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Decreased coinsurance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Decreased premium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Open network</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3744071-0413-CE44-9F69-98CC6653BDE0}"/>
              </a:ext>
            </a:extLst>
          </p:cNvPr>
          <p:cNvPicPr>
            <a:picLocks noChangeAspect="1"/>
          </p:cNvPicPr>
          <p:nvPr/>
        </p:nvPicPr>
        <p:blipFill>
          <a:blip r:embed="rId5"/>
          <a:stretch>
            <a:fillRect/>
          </a:stretch>
        </p:blipFill>
        <p:spPr>
          <a:xfrm>
            <a:off x="8715255" y="2779416"/>
            <a:ext cx="255995" cy="228403"/>
          </a:xfrm>
          <a:prstGeom prst="rect">
            <a:avLst/>
          </a:prstGeom>
        </p:spPr>
      </p:pic>
      <p:pic>
        <p:nvPicPr>
          <p:cNvPr id="19" name="Picture 18">
            <a:extLst>
              <a:ext uri="{FF2B5EF4-FFF2-40B4-BE49-F238E27FC236}">
                <a16:creationId xmlns:a16="http://schemas.microsoft.com/office/drawing/2014/main" id="{70453FD2-CFD4-8843-BE1B-418E4600C5A7}"/>
              </a:ext>
            </a:extLst>
          </p:cNvPr>
          <p:cNvPicPr>
            <a:picLocks noChangeAspect="1"/>
          </p:cNvPicPr>
          <p:nvPr/>
        </p:nvPicPr>
        <p:blipFill>
          <a:blip r:embed="rId5"/>
          <a:stretch>
            <a:fillRect/>
          </a:stretch>
        </p:blipFill>
        <p:spPr>
          <a:xfrm>
            <a:off x="8715254" y="3090615"/>
            <a:ext cx="255995" cy="228403"/>
          </a:xfrm>
          <a:prstGeom prst="rect">
            <a:avLst/>
          </a:prstGeom>
        </p:spPr>
      </p:pic>
      <p:pic>
        <p:nvPicPr>
          <p:cNvPr id="20" name="Picture 19">
            <a:extLst>
              <a:ext uri="{FF2B5EF4-FFF2-40B4-BE49-F238E27FC236}">
                <a16:creationId xmlns:a16="http://schemas.microsoft.com/office/drawing/2014/main" id="{8F976020-2FC4-DE49-BCB2-8228328ED7E4}"/>
              </a:ext>
            </a:extLst>
          </p:cNvPr>
          <p:cNvPicPr>
            <a:picLocks noChangeAspect="1"/>
          </p:cNvPicPr>
          <p:nvPr/>
        </p:nvPicPr>
        <p:blipFill>
          <a:blip r:embed="rId5"/>
          <a:stretch>
            <a:fillRect/>
          </a:stretch>
        </p:blipFill>
        <p:spPr>
          <a:xfrm>
            <a:off x="8715253" y="3401814"/>
            <a:ext cx="255995" cy="228403"/>
          </a:xfrm>
          <a:prstGeom prst="rect">
            <a:avLst/>
          </a:prstGeom>
        </p:spPr>
      </p:pic>
      <p:pic>
        <p:nvPicPr>
          <p:cNvPr id="21" name="Picture 20">
            <a:extLst>
              <a:ext uri="{FF2B5EF4-FFF2-40B4-BE49-F238E27FC236}">
                <a16:creationId xmlns:a16="http://schemas.microsoft.com/office/drawing/2014/main" id="{7666207C-476B-B143-A857-FF4239D8234F}"/>
              </a:ext>
            </a:extLst>
          </p:cNvPr>
          <p:cNvPicPr>
            <a:picLocks noChangeAspect="1"/>
          </p:cNvPicPr>
          <p:nvPr/>
        </p:nvPicPr>
        <p:blipFill>
          <a:blip r:embed="rId5"/>
          <a:stretch>
            <a:fillRect/>
          </a:stretch>
        </p:blipFill>
        <p:spPr>
          <a:xfrm>
            <a:off x="8715255" y="5249632"/>
            <a:ext cx="255995" cy="228403"/>
          </a:xfrm>
          <a:prstGeom prst="rect">
            <a:avLst/>
          </a:prstGeom>
        </p:spPr>
      </p:pic>
      <p:pic>
        <p:nvPicPr>
          <p:cNvPr id="22" name="Picture 21">
            <a:extLst>
              <a:ext uri="{FF2B5EF4-FFF2-40B4-BE49-F238E27FC236}">
                <a16:creationId xmlns:a16="http://schemas.microsoft.com/office/drawing/2014/main" id="{72C0E43F-F3C4-E841-AFDE-D7590CA2C7D7}"/>
              </a:ext>
            </a:extLst>
          </p:cNvPr>
          <p:cNvPicPr>
            <a:picLocks noChangeAspect="1"/>
          </p:cNvPicPr>
          <p:nvPr/>
        </p:nvPicPr>
        <p:blipFill>
          <a:blip r:embed="rId5"/>
          <a:stretch>
            <a:fillRect/>
          </a:stretch>
        </p:blipFill>
        <p:spPr>
          <a:xfrm>
            <a:off x="8715254" y="5560831"/>
            <a:ext cx="255995" cy="228403"/>
          </a:xfrm>
          <a:prstGeom prst="rect">
            <a:avLst/>
          </a:prstGeom>
        </p:spPr>
      </p:pic>
      <p:pic>
        <p:nvPicPr>
          <p:cNvPr id="23" name="Picture 22">
            <a:extLst>
              <a:ext uri="{FF2B5EF4-FFF2-40B4-BE49-F238E27FC236}">
                <a16:creationId xmlns:a16="http://schemas.microsoft.com/office/drawing/2014/main" id="{2DED2938-13CC-394E-80B5-5FECE6B033D0}"/>
              </a:ext>
            </a:extLst>
          </p:cNvPr>
          <p:cNvPicPr>
            <a:picLocks noChangeAspect="1"/>
          </p:cNvPicPr>
          <p:nvPr/>
        </p:nvPicPr>
        <p:blipFill>
          <a:blip r:embed="rId5"/>
          <a:stretch>
            <a:fillRect/>
          </a:stretch>
        </p:blipFill>
        <p:spPr>
          <a:xfrm>
            <a:off x="8715253" y="5872030"/>
            <a:ext cx="255995" cy="228403"/>
          </a:xfrm>
          <a:prstGeom prst="rect">
            <a:avLst/>
          </a:prstGeom>
        </p:spPr>
      </p:pic>
      <p:pic>
        <p:nvPicPr>
          <p:cNvPr id="24" name="Picture 23">
            <a:extLst>
              <a:ext uri="{FF2B5EF4-FFF2-40B4-BE49-F238E27FC236}">
                <a16:creationId xmlns:a16="http://schemas.microsoft.com/office/drawing/2014/main" id="{1FD7A16E-6D9A-0C41-B49B-C1B90039C358}"/>
              </a:ext>
            </a:extLst>
          </p:cNvPr>
          <p:cNvPicPr>
            <a:picLocks noChangeAspect="1"/>
          </p:cNvPicPr>
          <p:nvPr/>
        </p:nvPicPr>
        <p:blipFill>
          <a:blip r:embed="rId6"/>
          <a:stretch>
            <a:fillRect/>
          </a:stretch>
        </p:blipFill>
        <p:spPr>
          <a:xfrm>
            <a:off x="9419596" y="4475626"/>
            <a:ext cx="393700" cy="546100"/>
          </a:xfrm>
          <a:prstGeom prst="rect">
            <a:avLst/>
          </a:prstGeom>
        </p:spPr>
      </p:pic>
      <p:cxnSp>
        <p:nvCxnSpPr>
          <p:cNvPr id="25" name="Straight Connector 24">
            <a:extLst>
              <a:ext uri="{FF2B5EF4-FFF2-40B4-BE49-F238E27FC236}">
                <a16:creationId xmlns:a16="http://schemas.microsoft.com/office/drawing/2014/main" id="{DF7F455A-E967-C346-83B6-156C165D6F33}"/>
              </a:ext>
            </a:extLst>
          </p:cNvPr>
          <p:cNvCxnSpPr>
            <a:cxnSpLocks/>
          </p:cNvCxnSpPr>
          <p:nvPr/>
        </p:nvCxnSpPr>
        <p:spPr>
          <a:xfrm flipV="1">
            <a:off x="8101645" y="1257300"/>
            <a:ext cx="0" cy="5107419"/>
          </a:xfrm>
          <a:prstGeom prst="line">
            <a:avLst/>
          </a:prstGeom>
          <a:ln w="9525">
            <a:solidFill>
              <a:srgbClr val="74CE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923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5B606C-8BE3-48BB-815A-C92FD4ECED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B7114-EA73-2C4C-957F-E6C50B58BF07}" type="slidenum">
              <a:rPr kumimoji="0" lang="en-US" sz="1050" b="0" i="0" u="none" strike="noStrike" kern="1200" cap="none" spc="0" normalizeH="0" baseline="0" noProof="0" smtClean="0">
                <a:ln>
                  <a:noFill/>
                </a:ln>
                <a:solidFill>
                  <a:srgbClr val="E7E6E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FDE0D4E-2337-472F-8E06-E118FAD51D60}"/>
              </a:ext>
            </a:extLst>
          </p:cNvPr>
          <p:cNvSpPr txBox="1"/>
          <p:nvPr/>
        </p:nvSpPr>
        <p:spPr>
          <a:xfrm>
            <a:off x="323676" y="494612"/>
            <a:ext cx="105482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KEY TAKE-AWAYS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C191CDB-FC26-42C6-9931-A6036E5804BB}"/>
              </a:ext>
            </a:extLst>
          </p:cNvPr>
          <p:cNvSpPr txBox="1"/>
          <p:nvPr/>
        </p:nvSpPr>
        <p:spPr>
          <a:xfrm>
            <a:off x="1134312" y="1335772"/>
            <a:ext cx="9923376" cy="273068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180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Current payment models are not transparent and result in unwarranted price variation, which poses a fiduciary risk to employers</a:t>
            </a:r>
          </a:p>
          <a:p>
            <a:pPr marL="342900" marR="0" lvl="0" indent="-342900" algn="l" defTabSz="914400" rtl="0" eaLnBrk="1" fontAlgn="auto" latinLnBrk="0" hangingPunct="1">
              <a:lnSpc>
                <a:spcPct val="150000"/>
              </a:lnSpc>
              <a:spcBef>
                <a:spcPts val="180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Employers around the US are increasingly using Medicare benchmarks to set reasonable reimbursements for hospitals (120-200%), based on hospitals’ own cost reports. </a:t>
            </a:r>
          </a:p>
          <a:p>
            <a:pPr marL="342900" marR="0" lvl="0" indent="-342900" algn="l" defTabSz="914400" rtl="0" eaLnBrk="1" fontAlgn="auto" latinLnBrk="0" hangingPunct="1">
              <a:lnSpc>
                <a:spcPct val="150000"/>
              </a:lnSpc>
              <a:spcBef>
                <a:spcPts val="180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RBP generates significant savings for both patients and the employer while ensuring hospitals maintain the financial resources necessary to provide community ca</a:t>
            </a:r>
          </a:p>
        </p:txBody>
      </p:sp>
      <p:cxnSp>
        <p:nvCxnSpPr>
          <p:cNvPr id="7" name="Straight Connector 6">
            <a:extLst>
              <a:ext uri="{FF2B5EF4-FFF2-40B4-BE49-F238E27FC236}">
                <a16:creationId xmlns:a16="http://schemas.microsoft.com/office/drawing/2014/main" id="{7572635B-9BCA-9247-AE70-CA93C03E4F52}"/>
              </a:ext>
            </a:extLst>
          </p:cNvPr>
          <p:cNvCxnSpPr>
            <a:cxnSpLocks/>
          </p:cNvCxnSpPr>
          <p:nvPr/>
        </p:nvCxnSpPr>
        <p:spPr>
          <a:xfrm flipV="1">
            <a:off x="2971800" y="697735"/>
            <a:ext cx="8305800" cy="27709"/>
          </a:xfrm>
          <a:prstGeom prst="line">
            <a:avLst/>
          </a:prstGeom>
          <a:ln>
            <a:solidFill>
              <a:srgbClr val="74CEC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3A9B3B8-1EE1-5748-8B88-6BD12D0AF23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482822" y="153016"/>
            <a:ext cx="524650" cy="572429"/>
          </a:xfrm>
          <a:prstGeom prst="rect">
            <a:avLst/>
          </a:prstGeom>
        </p:spPr>
      </p:pic>
    </p:spTree>
    <p:extLst>
      <p:ext uri="{BB962C8B-B14F-4D97-AF65-F5344CB8AC3E}">
        <p14:creationId xmlns:p14="http://schemas.microsoft.com/office/powerpoint/2010/main" val="364827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DB725-F38B-49A2-8141-82E6AE7A7BD4}"/>
              </a:ext>
            </a:extLst>
          </p:cNvPr>
          <p:cNvSpPr txBox="1">
            <a:spLocks/>
          </p:cNvSpPr>
          <p:nvPr/>
        </p:nvSpPr>
        <p:spPr>
          <a:xfrm>
            <a:off x="1308567" y="1264767"/>
            <a:ext cx="9574866" cy="1720110"/>
          </a:xfrm>
          <a:prstGeom prst="rect">
            <a:avLst/>
          </a:prstGeom>
          <a:noFill/>
        </p:spPr>
        <p:txBody>
          <a:bodyPr/>
          <a:lstStyle>
            <a:lvl1pPr marL="233791" indent="-233791" algn="l" defTabSz="623443" rtl="0" eaLnBrk="1" latinLnBrk="0" hangingPunct="1">
              <a:spcBef>
                <a:spcPct val="20000"/>
              </a:spcBef>
              <a:buFont typeface="Arial" pitchFamily="34" charset="0"/>
              <a:buChar char="•"/>
              <a:defRPr sz="2182" kern="1200">
                <a:solidFill>
                  <a:schemeClr val="tx1"/>
                </a:solidFill>
                <a:latin typeface="+mn-lt"/>
                <a:ea typeface="+mn-ea"/>
                <a:cs typeface="+mn-cs"/>
              </a:defRPr>
            </a:lvl1pPr>
            <a:lvl2pPr marL="506548" indent="-194826" algn="l" defTabSz="623443" rtl="0" eaLnBrk="1" latinLnBrk="0" hangingPunct="1">
              <a:spcBef>
                <a:spcPct val="20000"/>
              </a:spcBef>
              <a:buFont typeface="Arial" pitchFamily="34" charset="0"/>
              <a:buChar char="–"/>
              <a:defRPr sz="1909" kern="1200">
                <a:solidFill>
                  <a:schemeClr val="tx1"/>
                </a:solidFill>
                <a:latin typeface="+mn-lt"/>
                <a:ea typeface="+mn-ea"/>
                <a:cs typeface="+mn-cs"/>
              </a:defRPr>
            </a:lvl2pPr>
            <a:lvl3pPr marL="779305" indent="-155861" algn="l" defTabSz="623443" rtl="0" eaLnBrk="1" latinLnBrk="0" hangingPunct="1">
              <a:spcBef>
                <a:spcPct val="20000"/>
              </a:spcBef>
              <a:buFont typeface="Arial" pitchFamily="34" charset="0"/>
              <a:buChar char="•"/>
              <a:defRPr sz="1637" kern="1200">
                <a:solidFill>
                  <a:schemeClr val="tx1"/>
                </a:solidFill>
                <a:latin typeface="+mn-lt"/>
                <a:ea typeface="+mn-ea"/>
                <a:cs typeface="+mn-cs"/>
              </a:defRPr>
            </a:lvl3pPr>
            <a:lvl4pPr marL="1091026"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4pPr>
            <a:lvl5pPr marL="1402748"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5pPr>
            <a:lvl6pPr marL="1714470"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6pPr>
            <a:lvl7pPr marL="2026191"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7pPr>
            <a:lvl8pPr marL="2337913"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8pPr>
            <a:lvl9pPr marL="2649635"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9pPr>
          </a:lstStyle>
          <a:p>
            <a:pPr marL="0" marR="0" lvl="0" indent="0" algn="ctr" defTabSz="623418" rtl="0" eaLnBrk="1" fontAlgn="auto" latinLnBrk="0" hangingPunct="1">
              <a:lnSpc>
                <a:spcPct val="100000"/>
              </a:lnSpc>
              <a:spcBef>
                <a:spcPts val="0"/>
              </a:spcBef>
              <a:spcAft>
                <a:spcPts val="0"/>
              </a:spcAft>
              <a:buClrTx/>
              <a:buSzTx/>
              <a:buFont typeface="Arial" pitchFamily="34" charset="0"/>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Reference Based Pricing (RBP)</a:t>
            </a:r>
          </a:p>
          <a:p>
            <a:pPr marL="0" marR="0" lvl="0" indent="0" algn="ctr" defTabSz="623418" rtl="0" eaLnBrk="1" fontAlgn="auto" latinLnBrk="0" hangingPunct="1">
              <a:lnSpc>
                <a:spcPct val="100000"/>
              </a:lnSpc>
              <a:spcBef>
                <a:spcPts val="0"/>
              </a:spcBef>
              <a:spcAft>
                <a:spcPts val="0"/>
              </a:spcAft>
              <a:buClrTx/>
              <a:buSzTx/>
              <a:buFont typeface="Arial" pitchFamily="34" charset="0"/>
              <a:buNone/>
              <a:tabLst/>
              <a:defRPr/>
            </a:pPr>
            <a:r>
              <a:rPr kumimoji="0" lang="en-US" sz="3333"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National Alliance Webinar Series</a:t>
            </a:r>
          </a:p>
        </p:txBody>
      </p:sp>
      <p:sp>
        <p:nvSpPr>
          <p:cNvPr id="4" name="Text Placeholder 1">
            <a:extLst>
              <a:ext uri="{FF2B5EF4-FFF2-40B4-BE49-F238E27FC236}">
                <a16:creationId xmlns:a16="http://schemas.microsoft.com/office/drawing/2014/main" id="{80F6DC13-5E2F-2C05-CAF8-382A82B8928B}"/>
              </a:ext>
            </a:extLst>
          </p:cNvPr>
          <p:cNvSpPr txBox="1">
            <a:spLocks/>
          </p:cNvSpPr>
          <p:nvPr/>
        </p:nvSpPr>
        <p:spPr>
          <a:xfrm>
            <a:off x="4066321" y="3740272"/>
            <a:ext cx="4059356" cy="1356851"/>
          </a:xfrm>
          <a:prstGeom prst="rect">
            <a:avLst/>
          </a:prstGeom>
          <a:noFill/>
        </p:spPr>
        <p:txBody>
          <a:bodyPr/>
          <a:lstStyle>
            <a:lvl1pPr marL="233791" indent="-233791" algn="l" defTabSz="623443" rtl="0" eaLnBrk="1" latinLnBrk="0" hangingPunct="1">
              <a:spcBef>
                <a:spcPct val="20000"/>
              </a:spcBef>
              <a:buFont typeface="Arial" pitchFamily="34" charset="0"/>
              <a:buChar char="•"/>
              <a:defRPr sz="2182" kern="1200">
                <a:solidFill>
                  <a:schemeClr val="tx1"/>
                </a:solidFill>
                <a:latin typeface="+mn-lt"/>
                <a:ea typeface="+mn-ea"/>
                <a:cs typeface="+mn-cs"/>
              </a:defRPr>
            </a:lvl1pPr>
            <a:lvl2pPr marL="506548" indent="-194826" algn="l" defTabSz="623443" rtl="0" eaLnBrk="1" latinLnBrk="0" hangingPunct="1">
              <a:spcBef>
                <a:spcPct val="20000"/>
              </a:spcBef>
              <a:buFont typeface="Arial" pitchFamily="34" charset="0"/>
              <a:buChar char="–"/>
              <a:defRPr sz="1909" kern="1200">
                <a:solidFill>
                  <a:schemeClr val="tx1"/>
                </a:solidFill>
                <a:latin typeface="+mn-lt"/>
                <a:ea typeface="+mn-ea"/>
                <a:cs typeface="+mn-cs"/>
              </a:defRPr>
            </a:lvl2pPr>
            <a:lvl3pPr marL="779305" indent="-155861" algn="l" defTabSz="623443" rtl="0" eaLnBrk="1" latinLnBrk="0" hangingPunct="1">
              <a:spcBef>
                <a:spcPct val="20000"/>
              </a:spcBef>
              <a:buFont typeface="Arial" pitchFamily="34" charset="0"/>
              <a:buChar char="•"/>
              <a:defRPr sz="1637" kern="1200">
                <a:solidFill>
                  <a:schemeClr val="tx1"/>
                </a:solidFill>
                <a:latin typeface="+mn-lt"/>
                <a:ea typeface="+mn-ea"/>
                <a:cs typeface="+mn-cs"/>
              </a:defRPr>
            </a:lvl3pPr>
            <a:lvl4pPr marL="1091026"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4pPr>
            <a:lvl5pPr marL="1402748"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5pPr>
            <a:lvl6pPr marL="1714470"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6pPr>
            <a:lvl7pPr marL="2026191"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7pPr>
            <a:lvl8pPr marL="2337913"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8pPr>
            <a:lvl9pPr marL="2649635"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9pPr>
          </a:lstStyle>
          <a:p>
            <a:pPr marL="0" marR="0" lvl="0" indent="0" algn="ctr" defTabSz="623418" rtl="0" eaLnBrk="1" fontAlgn="auto" latinLnBrk="0" hangingPunct="1">
              <a:lnSpc>
                <a:spcPct val="100000"/>
              </a:lnSpc>
              <a:spcBef>
                <a:spcPts val="0"/>
              </a:spcBef>
              <a:spcAft>
                <a:spcPts val="0"/>
              </a:spcAft>
              <a:buClrTx/>
              <a:buSzTx/>
              <a:buFont typeface="Arial" pitchFamily="34" charset="0"/>
              <a:buNone/>
              <a:tabLst/>
              <a:defRPr/>
            </a:pPr>
            <a:r>
              <a:rPr kumimoji="0" lang="en-US" sz="2000" b="0" i="1"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Presented by:</a:t>
            </a:r>
            <a:br>
              <a:rPr kumimoji="0" lang="en-US" sz="2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en-US" sz="2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Lawrence Thompson</a:t>
            </a:r>
            <a:br>
              <a:rPr kumimoji="0" lang="en-US" sz="2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en-US" sz="2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Chief Revenue &amp; Strategy Officer</a:t>
            </a:r>
            <a:br>
              <a:rPr kumimoji="0" lang="en-US" sz="2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en-US" sz="2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Advanced Medical Pricing Solutions</a:t>
            </a:r>
          </a:p>
        </p:txBody>
      </p:sp>
      <p:pic>
        <p:nvPicPr>
          <p:cNvPr id="7" name="Graphic 6">
            <a:extLst>
              <a:ext uri="{FF2B5EF4-FFF2-40B4-BE49-F238E27FC236}">
                <a16:creationId xmlns:a16="http://schemas.microsoft.com/office/drawing/2014/main" id="{9E19F68A-C58A-BA6C-DD27-C4C94264DDE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300" b="25522"/>
          <a:stretch/>
        </p:blipFill>
        <p:spPr>
          <a:xfrm>
            <a:off x="536680" y="5509240"/>
            <a:ext cx="1836650" cy="1123625"/>
          </a:xfrm>
          <a:prstGeom prst="rect">
            <a:avLst/>
          </a:prstGeom>
          <a:effectLst>
            <a:outerShdw blurRad="50800" dist="38100" dir="2700000" algn="tl" rotWithShape="0">
              <a:prstClr val="black">
                <a:alpha val="40000"/>
              </a:prstClr>
            </a:outerShdw>
          </a:effectLst>
        </p:spPr>
      </p:pic>
      <p:pic>
        <p:nvPicPr>
          <p:cNvPr id="1026" name="Picture 2" descr="Public Resources - National Alliance of Healthcare Purchaser Coalitions">
            <a:extLst>
              <a:ext uri="{FF2B5EF4-FFF2-40B4-BE49-F238E27FC236}">
                <a16:creationId xmlns:a16="http://schemas.microsoft.com/office/drawing/2014/main" id="{BD6798F8-3049-2546-8375-B5594FA5F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439" y="5718957"/>
            <a:ext cx="3115881" cy="704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8E5C678-6606-8A8F-AA8B-1EFCD0794198}"/>
              </a:ext>
            </a:extLst>
          </p:cNvPr>
          <p:cNvSpPr/>
          <p:nvPr/>
        </p:nvSpPr>
        <p:spPr>
          <a:xfrm>
            <a:off x="4220966" y="3204487"/>
            <a:ext cx="3750067" cy="51370"/>
          </a:xfrm>
          <a:prstGeom prst="rect">
            <a:avLst/>
          </a:prstGeom>
          <a:solidFill>
            <a:srgbClr val="3CC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2755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king hands after meeting in a cafe">
            <a:extLst>
              <a:ext uri="{FF2B5EF4-FFF2-40B4-BE49-F238E27FC236}">
                <a16:creationId xmlns:a16="http://schemas.microsoft.com/office/drawing/2014/main" id="{ADABFCC3-F8DA-9070-69F0-180AE3D2BF2C}"/>
              </a:ext>
            </a:extLst>
          </p:cNvPr>
          <p:cNvPicPr>
            <a:picLocks noChangeAspect="1"/>
          </p:cNvPicPr>
          <p:nvPr/>
        </p:nvPicPr>
        <p:blipFill rotWithShape="1">
          <a:blip r:embed="rId2">
            <a:extLst>
              <a:ext uri="{28A0092B-C50C-407E-A947-70E740481C1C}">
                <a14:useLocalDpi xmlns:a14="http://schemas.microsoft.com/office/drawing/2010/main" val="0"/>
              </a:ext>
            </a:extLst>
          </a:blip>
          <a:srcRect l="3504" t="37620" r="10243" b="30180"/>
          <a:stretch/>
        </p:blipFill>
        <p:spPr>
          <a:xfrm>
            <a:off x="0" y="4954904"/>
            <a:ext cx="12192000" cy="1907666"/>
          </a:xfrm>
          <a:prstGeom prst="rect">
            <a:avLst/>
          </a:prstGeom>
        </p:spPr>
      </p:pic>
      <p:sp>
        <p:nvSpPr>
          <p:cNvPr id="11" name="Rectangle 10">
            <a:extLst>
              <a:ext uri="{FF2B5EF4-FFF2-40B4-BE49-F238E27FC236}">
                <a16:creationId xmlns:a16="http://schemas.microsoft.com/office/drawing/2014/main" id="{725F04DF-88CA-FC85-1403-487278A7F11E}"/>
              </a:ext>
            </a:extLst>
          </p:cNvPr>
          <p:cNvSpPr/>
          <p:nvPr/>
        </p:nvSpPr>
        <p:spPr>
          <a:xfrm>
            <a:off x="0" y="4950334"/>
            <a:ext cx="12192000" cy="1907666"/>
          </a:xfrm>
          <a:prstGeom prst="rect">
            <a:avLst/>
          </a:prstGeom>
          <a:solidFill>
            <a:srgbClr val="004F71">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0237F574-EAF5-4FDE-BC18-7089F5C1A184}"/>
              </a:ext>
            </a:extLst>
          </p:cNvPr>
          <p:cNvSpPr>
            <a:spLocks noGrp="1"/>
          </p:cNvSpPr>
          <p:nvPr>
            <p:ph type="body" idx="4294967295"/>
          </p:nvPr>
        </p:nvSpPr>
        <p:spPr>
          <a:xfrm>
            <a:off x="695325" y="326231"/>
            <a:ext cx="8867775" cy="559405"/>
          </a:xfrm>
          <a:solidFill>
            <a:schemeClr val="tx1">
              <a:lumMod val="85000"/>
              <a:lumOff val="15000"/>
            </a:schemeClr>
          </a:solidFill>
        </p:spPr>
        <p:txBody>
          <a:bodyPr/>
          <a:lstStyle/>
          <a:p>
            <a:pPr marL="0" indent="0">
              <a:buNone/>
            </a:pPr>
            <a:r>
              <a:rPr lang="en-US" dirty="0">
                <a:solidFill>
                  <a:schemeClr val="bg1"/>
                </a:solidFill>
                <a:latin typeface="Segoe UI Light" panose="020B0502040204020203" pitchFamily="34" charset="0"/>
                <a:cs typeface="Segoe UI Light" panose="020B0502040204020203" pitchFamily="34" charset="0"/>
              </a:rPr>
              <a:t>Why Reference Based Pricing?</a:t>
            </a:r>
          </a:p>
        </p:txBody>
      </p:sp>
      <p:sp>
        <p:nvSpPr>
          <p:cNvPr id="42" name="Slide Number Placeholder 6">
            <a:extLst>
              <a:ext uri="{FF2B5EF4-FFF2-40B4-BE49-F238E27FC236}">
                <a16:creationId xmlns:a16="http://schemas.microsoft.com/office/drawing/2014/main" id="{5DC40065-4D2D-45B0-9BB8-3D3E8685AC7E}"/>
              </a:ext>
            </a:extLst>
          </p:cNvPr>
          <p:cNvSpPr txBox="1">
            <a:spLocks/>
          </p:cNvSpPr>
          <p:nvPr/>
        </p:nvSpPr>
        <p:spPr>
          <a:xfrm>
            <a:off x="9353104" y="64095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sp>
        <p:nvSpPr>
          <p:cNvPr id="21" name="TextBox 20">
            <a:extLst>
              <a:ext uri="{FF2B5EF4-FFF2-40B4-BE49-F238E27FC236}">
                <a16:creationId xmlns:a16="http://schemas.microsoft.com/office/drawing/2014/main" id="{7EE676A5-8CD5-E7B3-F30F-2EE67E4565EF}"/>
              </a:ext>
            </a:extLst>
          </p:cNvPr>
          <p:cNvSpPr txBox="1"/>
          <p:nvPr/>
        </p:nvSpPr>
        <p:spPr>
          <a:xfrm>
            <a:off x="1662112" y="5297477"/>
            <a:ext cx="88677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The best RBP vendors blend the lower accepted rates with the small number of higher negotiated rates to drive massive claim savings annually.</a:t>
            </a:r>
          </a:p>
        </p:txBody>
      </p:sp>
      <p:grpSp>
        <p:nvGrpSpPr>
          <p:cNvPr id="8" name="Group 7">
            <a:extLst>
              <a:ext uri="{FF2B5EF4-FFF2-40B4-BE49-F238E27FC236}">
                <a16:creationId xmlns:a16="http://schemas.microsoft.com/office/drawing/2014/main" id="{648E1699-6EBE-E7F2-93DA-2242F3C25DC0}"/>
              </a:ext>
            </a:extLst>
          </p:cNvPr>
          <p:cNvGrpSpPr/>
          <p:nvPr/>
        </p:nvGrpSpPr>
        <p:grpSpPr>
          <a:xfrm>
            <a:off x="790575" y="1308101"/>
            <a:ext cx="9344025" cy="3463923"/>
            <a:chOff x="781050" y="1384301"/>
            <a:chExt cx="9344025" cy="3463923"/>
          </a:xfrm>
        </p:grpSpPr>
        <p:sp>
          <p:nvSpPr>
            <p:cNvPr id="19" name="Content Placeholder 2">
              <a:extLst>
                <a:ext uri="{FF2B5EF4-FFF2-40B4-BE49-F238E27FC236}">
                  <a16:creationId xmlns:a16="http://schemas.microsoft.com/office/drawing/2014/main" id="{570A481E-32EF-7E14-ED1D-DBD5741ADB6B}"/>
                </a:ext>
              </a:extLst>
            </p:cNvPr>
            <p:cNvSpPr txBox="1">
              <a:spLocks/>
            </p:cNvSpPr>
            <p:nvPr/>
          </p:nvSpPr>
          <p:spPr>
            <a:xfrm>
              <a:off x="1152525" y="1384301"/>
              <a:ext cx="8972550" cy="34639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Most providers claim they lose money at Medicare and Medicaid pricing levels</a:t>
              </a:r>
            </a:p>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Providers overcharge private payers to make up the difference</a:t>
              </a:r>
            </a:p>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This is called Cost Shifting</a:t>
              </a:r>
            </a:p>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True RBP pricing uses many data sources to ascertain the “real “ price for procedures</a:t>
              </a:r>
            </a:p>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RBP pays at that price and providers can accept or decline</a:t>
              </a:r>
            </a:p>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On average about 95% of all true RBP payments are accepted and 5% are balance billed</a:t>
              </a:r>
            </a:p>
          </p:txBody>
        </p:sp>
        <p:grpSp>
          <p:nvGrpSpPr>
            <p:cNvPr id="5" name="Group 4">
              <a:extLst>
                <a:ext uri="{FF2B5EF4-FFF2-40B4-BE49-F238E27FC236}">
                  <a16:creationId xmlns:a16="http://schemas.microsoft.com/office/drawing/2014/main" id="{F6644F06-0232-E98A-EAAC-EE3C949AADD9}"/>
                </a:ext>
              </a:extLst>
            </p:cNvPr>
            <p:cNvGrpSpPr/>
            <p:nvPr/>
          </p:nvGrpSpPr>
          <p:grpSpPr>
            <a:xfrm>
              <a:off x="781050" y="1666136"/>
              <a:ext cx="182880" cy="2924915"/>
              <a:chOff x="781050" y="1789961"/>
              <a:chExt cx="182880" cy="2924915"/>
            </a:xfrm>
          </p:grpSpPr>
          <p:sp>
            <p:nvSpPr>
              <p:cNvPr id="4" name="Oval 3">
                <a:extLst>
                  <a:ext uri="{FF2B5EF4-FFF2-40B4-BE49-F238E27FC236}">
                    <a16:creationId xmlns:a16="http://schemas.microsoft.com/office/drawing/2014/main" id="{8C8F16B5-2677-C8A6-197D-CAE3EA15BCBB}"/>
                  </a:ext>
                </a:extLst>
              </p:cNvPr>
              <p:cNvSpPr/>
              <p:nvPr/>
            </p:nvSpPr>
            <p:spPr>
              <a:xfrm>
                <a:off x="781050" y="1789961"/>
                <a:ext cx="182880" cy="182880"/>
              </a:xfrm>
              <a:prstGeom prst="ellipse">
                <a:avLst/>
              </a:prstGeom>
              <a:solidFill>
                <a:srgbClr val="3CCBDA"/>
              </a:solidFill>
              <a:ln>
                <a:solidFill>
                  <a:srgbClr val="3CC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87B9F57-6F30-D89A-8A48-5CF0A611B0E8}"/>
                  </a:ext>
                </a:extLst>
              </p:cNvPr>
              <p:cNvSpPr/>
              <p:nvPr/>
            </p:nvSpPr>
            <p:spPr>
              <a:xfrm>
                <a:off x="781050" y="2332886"/>
                <a:ext cx="182880" cy="182880"/>
              </a:xfrm>
              <a:prstGeom prst="ellipse">
                <a:avLst/>
              </a:prstGeom>
              <a:solidFill>
                <a:srgbClr val="3CCBDA"/>
              </a:solidFill>
              <a:ln>
                <a:solidFill>
                  <a:srgbClr val="3CC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ABFC527-315A-7FD3-40C8-721C02BC6AA8}"/>
                  </a:ext>
                </a:extLst>
              </p:cNvPr>
              <p:cNvSpPr/>
              <p:nvPr/>
            </p:nvSpPr>
            <p:spPr>
              <a:xfrm>
                <a:off x="781050" y="2875811"/>
                <a:ext cx="182880" cy="182880"/>
              </a:xfrm>
              <a:prstGeom prst="ellipse">
                <a:avLst/>
              </a:prstGeom>
              <a:solidFill>
                <a:srgbClr val="3CCBDA"/>
              </a:solidFill>
              <a:ln>
                <a:solidFill>
                  <a:srgbClr val="3CC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F1D59AC6-82F3-F8D1-7911-57259651B79F}"/>
                  </a:ext>
                </a:extLst>
              </p:cNvPr>
              <p:cNvSpPr/>
              <p:nvPr/>
            </p:nvSpPr>
            <p:spPr>
              <a:xfrm>
                <a:off x="781050" y="3436621"/>
                <a:ext cx="182880" cy="182880"/>
              </a:xfrm>
              <a:prstGeom prst="ellipse">
                <a:avLst/>
              </a:prstGeom>
              <a:solidFill>
                <a:srgbClr val="3CCBDA"/>
              </a:solidFill>
              <a:ln>
                <a:solidFill>
                  <a:srgbClr val="3CC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B13101B8-0135-4778-0646-C51197537284}"/>
                  </a:ext>
                </a:extLst>
              </p:cNvPr>
              <p:cNvSpPr/>
              <p:nvPr/>
            </p:nvSpPr>
            <p:spPr>
              <a:xfrm>
                <a:off x="781050" y="3989071"/>
                <a:ext cx="182880" cy="182880"/>
              </a:xfrm>
              <a:prstGeom prst="ellipse">
                <a:avLst/>
              </a:prstGeom>
              <a:solidFill>
                <a:srgbClr val="3CCBDA"/>
              </a:solidFill>
              <a:ln>
                <a:solidFill>
                  <a:srgbClr val="3CC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158CDAC-89D2-C47D-73D2-595F3C22A512}"/>
                  </a:ext>
                </a:extLst>
              </p:cNvPr>
              <p:cNvSpPr/>
              <p:nvPr/>
            </p:nvSpPr>
            <p:spPr>
              <a:xfrm>
                <a:off x="781050" y="4531996"/>
                <a:ext cx="182880" cy="182880"/>
              </a:xfrm>
              <a:prstGeom prst="ellipse">
                <a:avLst/>
              </a:prstGeom>
              <a:solidFill>
                <a:srgbClr val="3CCBDA"/>
              </a:solidFill>
              <a:ln>
                <a:solidFill>
                  <a:srgbClr val="3CC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7" name="Straight Connector 6">
              <a:extLst>
                <a:ext uri="{FF2B5EF4-FFF2-40B4-BE49-F238E27FC236}">
                  <a16:creationId xmlns:a16="http://schemas.microsoft.com/office/drawing/2014/main" id="{9FA20303-8260-7C9C-8B9D-E4D36494E478}"/>
                </a:ext>
              </a:extLst>
            </p:cNvPr>
            <p:cNvCxnSpPr>
              <a:cxnSpLocks/>
            </p:cNvCxnSpPr>
            <p:nvPr/>
          </p:nvCxnSpPr>
          <p:spPr>
            <a:xfrm flipH="1">
              <a:off x="864982" y="1849016"/>
              <a:ext cx="0" cy="2585937"/>
            </a:xfrm>
            <a:prstGeom prst="line">
              <a:avLst/>
            </a:prstGeom>
            <a:ln>
              <a:solidFill>
                <a:srgbClr val="3CCBDA"/>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39AB2DBA-3410-170E-114E-9FCE8D644BB0}"/>
              </a:ext>
            </a:extLst>
          </p:cNvPr>
          <p:cNvSpPr txBox="1"/>
          <p:nvPr/>
        </p:nvSpPr>
        <p:spPr>
          <a:xfrm>
            <a:off x="4249339" y="6070104"/>
            <a:ext cx="36933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CCBDA"/>
                </a:solidFill>
                <a:effectLst/>
                <a:uLnTx/>
                <a:uFillTx/>
                <a:latin typeface="Segoe UI Semibold" panose="020B0702040204020203" pitchFamily="34" charset="0"/>
                <a:ea typeface="+mn-ea"/>
                <a:cs typeface="Segoe UI Semibold" panose="020B0702040204020203" pitchFamily="34" charset="0"/>
              </a:rPr>
              <a:t>20%+ over a normal PPO</a:t>
            </a:r>
            <a:endParaRPr kumimoji="0" lang="en-US" sz="2400" b="0" i="1" u="none" strike="noStrike" kern="1200" cap="none" spc="0" normalizeH="0" baseline="0" noProof="0" dirty="0">
              <a:ln>
                <a:noFill/>
              </a:ln>
              <a:solidFill>
                <a:srgbClr val="3CCBDA"/>
              </a:solidFill>
              <a:effectLst/>
              <a:uLnTx/>
              <a:uFillTx/>
              <a:latin typeface="Calibri" panose="020F0502020204030204"/>
              <a:ea typeface="+mn-ea"/>
              <a:cs typeface="+mn-cs"/>
            </a:endParaRPr>
          </a:p>
        </p:txBody>
      </p:sp>
      <p:pic>
        <p:nvPicPr>
          <p:cNvPr id="18" name="Picture 2" descr="Public Resources - National Alliance of Healthcare Purchaser Coalitions">
            <a:extLst>
              <a:ext uri="{FF2B5EF4-FFF2-40B4-BE49-F238E27FC236}">
                <a16:creationId xmlns:a16="http://schemas.microsoft.com/office/drawing/2014/main" id="{B7445B78-39BB-ED9C-D6E6-A7E6A585E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951" y="310661"/>
            <a:ext cx="1948359" cy="4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418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erence Based Pricing | Blog | Holmes Murphy">
            <a:extLst>
              <a:ext uri="{FF2B5EF4-FFF2-40B4-BE49-F238E27FC236}">
                <a16:creationId xmlns:a16="http://schemas.microsoft.com/office/drawing/2014/main" id="{11A7ADBA-F210-E782-F445-BF91563E4CDB}"/>
              </a:ext>
            </a:extLst>
          </p:cNvPr>
          <p:cNvPicPr>
            <a:picLocks noChangeAspect="1" noChangeArrowheads="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6" t="24104" r="2661" b="16476"/>
          <a:stretch/>
        </p:blipFill>
        <p:spPr bwMode="auto">
          <a:xfrm>
            <a:off x="0" y="1193501"/>
            <a:ext cx="12192000" cy="5664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0237F574-EAF5-4FDE-BC18-7089F5C1A184}"/>
              </a:ext>
            </a:extLst>
          </p:cNvPr>
          <p:cNvSpPr>
            <a:spLocks noGrp="1"/>
          </p:cNvSpPr>
          <p:nvPr>
            <p:ph type="body" idx="4294967295"/>
          </p:nvPr>
        </p:nvSpPr>
        <p:spPr>
          <a:xfrm>
            <a:off x="695325" y="326231"/>
            <a:ext cx="8867775" cy="559405"/>
          </a:xfrm>
          <a:solidFill>
            <a:schemeClr val="tx1">
              <a:lumMod val="85000"/>
              <a:lumOff val="15000"/>
            </a:schemeClr>
          </a:solidFill>
        </p:spPr>
        <p:txBody>
          <a:bodyPr/>
          <a:lstStyle/>
          <a:p>
            <a:pPr marL="0" indent="0">
              <a:buNone/>
            </a:pPr>
            <a:r>
              <a:rPr lang="en-US" dirty="0">
                <a:solidFill>
                  <a:schemeClr val="bg1"/>
                </a:solidFill>
                <a:latin typeface="Segoe UI Light" panose="020B0502040204020203" pitchFamily="34" charset="0"/>
                <a:cs typeface="Segoe UI Light" panose="020B0502040204020203" pitchFamily="34" charset="0"/>
              </a:rPr>
              <a:t>Background on Reference Based Pricing</a:t>
            </a:r>
          </a:p>
        </p:txBody>
      </p:sp>
      <p:sp>
        <p:nvSpPr>
          <p:cNvPr id="8" name="Slide Number Placeholder 6">
            <a:extLst>
              <a:ext uri="{FF2B5EF4-FFF2-40B4-BE49-F238E27FC236}">
                <a16:creationId xmlns:a16="http://schemas.microsoft.com/office/drawing/2014/main" id="{E9966CE6-CC76-4687-8DB4-9FEC2F65D82D}"/>
              </a:ext>
            </a:extLst>
          </p:cNvPr>
          <p:cNvSpPr txBox="1">
            <a:spLocks/>
          </p:cNvSpPr>
          <p:nvPr/>
        </p:nvSpPr>
        <p:spPr>
          <a:xfrm>
            <a:off x="9353104" y="64095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sp>
        <p:nvSpPr>
          <p:cNvPr id="7" name="Rectangle 6">
            <a:extLst>
              <a:ext uri="{FF2B5EF4-FFF2-40B4-BE49-F238E27FC236}">
                <a16:creationId xmlns:a16="http://schemas.microsoft.com/office/drawing/2014/main" id="{139905E4-940D-9340-5535-CDE32B05B3B7}"/>
              </a:ext>
            </a:extLst>
          </p:cNvPr>
          <p:cNvSpPr/>
          <p:nvPr/>
        </p:nvSpPr>
        <p:spPr>
          <a:xfrm>
            <a:off x="776065" y="1642964"/>
            <a:ext cx="8787036" cy="477202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8C39ECF-8D36-83C6-5F2B-1BED3A5DE0C8}"/>
              </a:ext>
            </a:extLst>
          </p:cNvPr>
          <p:cNvGrpSpPr/>
          <p:nvPr/>
        </p:nvGrpSpPr>
        <p:grpSpPr>
          <a:xfrm>
            <a:off x="1074372" y="1879832"/>
            <a:ext cx="8068531" cy="4139436"/>
            <a:chOff x="1133475" y="1892765"/>
            <a:chExt cx="8068531" cy="4139436"/>
          </a:xfrm>
        </p:grpSpPr>
        <p:sp>
          <p:nvSpPr>
            <p:cNvPr id="11" name="Content Placeholder 2">
              <a:extLst>
                <a:ext uri="{FF2B5EF4-FFF2-40B4-BE49-F238E27FC236}">
                  <a16:creationId xmlns:a16="http://schemas.microsoft.com/office/drawing/2014/main" id="{B733904A-A7E2-5C40-B21D-E0B7078049DA}"/>
                </a:ext>
              </a:extLst>
            </p:cNvPr>
            <p:cNvSpPr txBox="1">
              <a:spLocks/>
            </p:cNvSpPr>
            <p:nvPr/>
          </p:nvSpPr>
          <p:spPr>
            <a:xfrm>
              <a:off x="1133475" y="1892765"/>
              <a:ext cx="8068531" cy="25357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Developed in 2004 as a ‘Pay and Defend’ Model</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There are 20+ vendors in the space</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Two of the vendors control over 50% of market share – the most experienced</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RBP has matured and is now a nationally recognized cost management tool</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RBP can be used in many ways – customized to each client</a:t>
              </a:r>
            </a:p>
          </p:txBody>
        </p:sp>
        <p:sp>
          <p:nvSpPr>
            <p:cNvPr id="12" name="TextBox 11">
              <a:extLst>
                <a:ext uri="{FF2B5EF4-FFF2-40B4-BE49-F238E27FC236}">
                  <a16:creationId xmlns:a16="http://schemas.microsoft.com/office/drawing/2014/main" id="{4CBB8000-528C-2BAD-CC70-3553754E4C0B}"/>
                </a:ext>
              </a:extLst>
            </p:cNvPr>
            <p:cNvSpPr txBox="1"/>
            <p:nvPr/>
          </p:nvSpPr>
          <p:spPr>
            <a:xfrm>
              <a:off x="1133476" y="5160488"/>
              <a:ext cx="7863048" cy="871713"/>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4F71"/>
                  </a:solidFill>
                  <a:effectLst/>
                  <a:uLnTx/>
                  <a:uFillTx/>
                  <a:latin typeface="Segoe UI Semibold" panose="020B0702040204020203" pitchFamily="34" charset="0"/>
                  <a:ea typeface="+mn-ea"/>
                  <a:cs typeface="Segoe UI Semibold" panose="020B0702040204020203" pitchFamily="34" charset="0"/>
                </a:rPr>
                <a:t>Medicare Repricing </a:t>
              </a: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benchmark to a percentage of Medicare prices</a:t>
              </a:r>
            </a:p>
            <a:p>
              <a:pPr marL="285750" marR="0" lvl="0" indent="-285750" algn="l" defTabSz="9144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D98E3A"/>
                  </a:solidFill>
                  <a:effectLst/>
                  <a:uLnTx/>
                  <a:uFillTx/>
                  <a:latin typeface="Segoe UI Semibold" panose="020B0702040204020203" pitchFamily="34" charset="0"/>
                  <a:ea typeface="+mn-ea"/>
                  <a:cs typeface="Segoe UI Semibold" panose="020B0702040204020203" pitchFamily="34" charset="0"/>
                </a:rPr>
                <a:t>True Reference Based Pricing </a:t>
              </a: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multi source fair price model with services</a:t>
              </a:r>
            </a:p>
          </p:txBody>
        </p:sp>
        <p:sp>
          <p:nvSpPr>
            <p:cNvPr id="15" name="TextBox 14">
              <a:extLst>
                <a:ext uri="{FF2B5EF4-FFF2-40B4-BE49-F238E27FC236}">
                  <a16:creationId xmlns:a16="http://schemas.microsoft.com/office/drawing/2014/main" id="{4C9B9032-3FF7-69B1-3BBE-F4409938BA39}"/>
                </a:ext>
              </a:extLst>
            </p:cNvPr>
            <p:cNvSpPr txBox="1"/>
            <p:nvPr/>
          </p:nvSpPr>
          <p:spPr>
            <a:xfrm>
              <a:off x="1133475" y="4665106"/>
              <a:ext cx="26437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Two Primary Models:</a:t>
              </a:r>
            </a:p>
          </p:txBody>
        </p:sp>
      </p:grpSp>
      <p:pic>
        <p:nvPicPr>
          <p:cNvPr id="17" name="Graphic 16" descr="A grid with small circles">
            <a:extLst>
              <a:ext uri="{FF2B5EF4-FFF2-40B4-BE49-F238E27FC236}">
                <a16:creationId xmlns:a16="http://schemas.microsoft.com/office/drawing/2014/main" id="{C7D3C7A7-CAEC-0283-087A-A03654D8341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290" t="6641" r="10198" b="7727"/>
          <a:stretch/>
        </p:blipFill>
        <p:spPr>
          <a:xfrm>
            <a:off x="8774131" y="3678350"/>
            <a:ext cx="2795917" cy="2973709"/>
          </a:xfrm>
          <a:prstGeom prst="rect">
            <a:avLst/>
          </a:prstGeom>
        </p:spPr>
      </p:pic>
      <p:pic>
        <p:nvPicPr>
          <p:cNvPr id="13" name="Picture 2" descr="Public Resources - National Alliance of Healthcare Purchaser Coalitions">
            <a:extLst>
              <a:ext uri="{FF2B5EF4-FFF2-40B4-BE49-F238E27FC236}">
                <a16:creationId xmlns:a16="http://schemas.microsoft.com/office/drawing/2014/main" id="{1FCC832A-F1DD-A58F-96C5-F14E2EC25F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9951" y="310661"/>
            <a:ext cx="1948359" cy="4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61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B525FF-A722-4DDA-BCFA-07EBE69A8B0F}"/>
              </a:ext>
            </a:extLst>
          </p:cNvPr>
          <p:cNvPicPr>
            <a:picLocks noChangeAspect="1"/>
          </p:cNvPicPr>
          <p:nvPr/>
        </p:nvPicPr>
        <p:blipFill rotWithShape="1">
          <a:blip r:embed="rId2">
            <a:clrChange>
              <a:clrFrom>
                <a:srgbClr val="000000"/>
              </a:clrFrom>
              <a:clrTo>
                <a:srgbClr val="000000">
                  <a:alpha val="0"/>
                </a:srgbClr>
              </a:clrTo>
            </a:clrChange>
          </a:blip>
          <a:srcRect l="12743" t="-1307" r="15216" b="19377"/>
          <a:stretch/>
        </p:blipFill>
        <p:spPr>
          <a:xfrm>
            <a:off x="7696200" y="3528553"/>
            <a:ext cx="3789044" cy="2717959"/>
          </a:xfrm>
          <a:prstGeom prst="rect">
            <a:avLst/>
          </a:prstGeom>
        </p:spPr>
      </p:pic>
      <p:sp>
        <p:nvSpPr>
          <p:cNvPr id="2" name="Text Placeholder 1">
            <a:extLst>
              <a:ext uri="{FF2B5EF4-FFF2-40B4-BE49-F238E27FC236}">
                <a16:creationId xmlns:a16="http://schemas.microsoft.com/office/drawing/2014/main" id="{0237F574-EAF5-4FDE-BC18-7089F5C1A184}"/>
              </a:ext>
            </a:extLst>
          </p:cNvPr>
          <p:cNvSpPr>
            <a:spLocks noGrp="1"/>
          </p:cNvSpPr>
          <p:nvPr>
            <p:ph type="body" idx="4294967295"/>
          </p:nvPr>
        </p:nvSpPr>
        <p:spPr>
          <a:xfrm>
            <a:off x="695325" y="326231"/>
            <a:ext cx="8867775" cy="559405"/>
          </a:xfrm>
          <a:solidFill>
            <a:schemeClr val="tx1">
              <a:lumMod val="85000"/>
              <a:lumOff val="15000"/>
            </a:schemeClr>
          </a:solidFill>
        </p:spPr>
        <p:txBody>
          <a:bodyPr/>
          <a:lstStyle/>
          <a:p>
            <a:pPr marL="0" indent="0">
              <a:buNone/>
            </a:pPr>
            <a:r>
              <a:rPr lang="en-US" dirty="0">
                <a:solidFill>
                  <a:schemeClr val="bg1"/>
                </a:solidFill>
                <a:latin typeface="Segoe UI Light" panose="020B0502040204020203" pitchFamily="34" charset="0"/>
                <a:cs typeface="Segoe UI Light" panose="020B0502040204020203" pitchFamily="34" charset="0"/>
              </a:rPr>
              <a:t>RBP Adoption</a:t>
            </a:r>
          </a:p>
        </p:txBody>
      </p:sp>
      <p:sp>
        <p:nvSpPr>
          <p:cNvPr id="15" name="Content Placeholder 2">
            <a:extLst>
              <a:ext uri="{FF2B5EF4-FFF2-40B4-BE49-F238E27FC236}">
                <a16:creationId xmlns:a16="http://schemas.microsoft.com/office/drawing/2014/main" id="{7E4BDAD9-43A0-4776-824C-978D58FFFFF2}"/>
              </a:ext>
            </a:extLst>
          </p:cNvPr>
          <p:cNvSpPr txBox="1">
            <a:spLocks/>
          </p:cNvSpPr>
          <p:nvPr/>
        </p:nvSpPr>
        <p:spPr>
          <a:xfrm>
            <a:off x="706756" y="1477264"/>
            <a:ext cx="9783056" cy="3820923"/>
          </a:xfrm>
          <a:prstGeom prst="rect">
            <a:avLst/>
          </a:prstGeom>
        </p:spPr>
        <p:txBody>
          <a:bodyPr anchor="ctr">
            <a:noAutofit/>
          </a:bodyPr>
          <a:lstStyle>
            <a:lvl1pPr marL="411480" indent="-411480" algn="l" defTabSz="548640" rtl="0" eaLnBrk="1" latinLnBrk="0" hangingPunct="1">
              <a:spcBef>
                <a:spcPct val="20000"/>
              </a:spcBef>
              <a:buFont typeface="Arial"/>
              <a:buChar char="•"/>
              <a:defRPr sz="3840" kern="1200">
                <a:solidFill>
                  <a:schemeClr val="tx1"/>
                </a:solidFill>
                <a:latin typeface="Segoe UI" panose="020B0502040204020203" pitchFamily="34" charset="0"/>
                <a:ea typeface="+mn-ea"/>
                <a:cs typeface="Segoe UI" panose="020B0502040204020203" pitchFamily="34" charset="0"/>
              </a:defRPr>
            </a:lvl1pPr>
            <a:lvl2pPr marL="891540" indent="-342900" algn="l" defTabSz="548640" rtl="0" eaLnBrk="1" latinLnBrk="0" hangingPunct="1">
              <a:spcBef>
                <a:spcPct val="20000"/>
              </a:spcBef>
              <a:buFont typeface="Arial"/>
              <a:buChar char="–"/>
              <a:defRPr sz="3360" kern="1200">
                <a:solidFill>
                  <a:schemeClr val="tx1"/>
                </a:solidFill>
                <a:latin typeface="Segoe UI" panose="020B0502040204020203" pitchFamily="34" charset="0"/>
                <a:ea typeface="+mn-ea"/>
                <a:cs typeface="Segoe UI" panose="020B0502040204020203" pitchFamily="34" charset="0"/>
              </a:defRPr>
            </a:lvl2pPr>
            <a:lvl3pPr marL="1371600" indent="-274320" algn="l" defTabSz="548640" rtl="0" eaLnBrk="1" latinLnBrk="0" hangingPunct="1">
              <a:spcBef>
                <a:spcPct val="20000"/>
              </a:spcBef>
              <a:buFont typeface="Arial"/>
              <a:buChar char="•"/>
              <a:defRPr sz="2880" kern="1200">
                <a:solidFill>
                  <a:schemeClr val="tx1"/>
                </a:solidFill>
                <a:latin typeface="Segoe UI" panose="020B0502040204020203" pitchFamily="34" charset="0"/>
                <a:ea typeface="+mn-ea"/>
                <a:cs typeface="Segoe UI" panose="020B0502040204020203" pitchFamily="34" charset="0"/>
              </a:defRPr>
            </a:lvl3pPr>
            <a:lvl4pPr marL="1920240" indent="-274320" algn="l" defTabSz="548640" rtl="0" eaLnBrk="1" latinLnBrk="0" hangingPunct="1">
              <a:spcBef>
                <a:spcPct val="20000"/>
              </a:spcBef>
              <a:buFont typeface="Arial"/>
              <a:buChar char="–"/>
              <a:defRPr sz="2400" kern="1200">
                <a:solidFill>
                  <a:schemeClr val="tx1"/>
                </a:solidFill>
                <a:latin typeface="Segoe UI" panose="020B0502040204020203" pitchFamily="34" charset="0"/>
                <a:ea typeface="+mn-ea"/>
                <a:cs typeface="Segoe UI" panose="020B0502040204020203" pitchFamily="34" charset="0"/>
              </a:defRPr>
            </a:lvl4pPr>
            <a:lvl5pPr marL="2468880" indent="-274320" algn="l" defTabSz="548640" rtl="0" eaLnBrk="1" latinLnBrk="0" hangingPunct="1">
              <a:spcBef>
                <a:spcPct val="20000"/>
              </a:spcBef>
              <a:buFont typeface="Arial"/>
              <a:buChar char="»"/>
              <a:defRPr sz="2400" kern="1200">
                <a:solidFill>
                  <a:schemeClr val="tx1"/>
                </a:solidFill>
                <a:latin typeface="Segoe UI" panose="020B0502040204020203" pitchFamily="34" charset="0"/>
                <a:ea typeface="+mn-ea"/>
                <a:cs typeface="Segoe UI" panose="020B0502040204020203" pitchFamily="34"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411480" marR="0" lvl="0" indent="-411480" algn="l" defTabSz="548640" rtl="0" eaLnBrk="1" fontAlgn="auto" latinLnBrk="0" hangingPunct="1">
              <a:lnSpc>
                <a:spcPct val="15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RBP has been growing in popularity since 2004</a:t>
            </a:r>
          </a:p>
          <a:p>
            <a:pPr marL="411480" marR="0" lvl="0" indent="-411480" algn="l" defTabSz="548640" rtl="0" eaLnBrk="1" fontAlgn="auto" latinLnBrk="0" hangingPunct="1">
              <a:lnSpc>
                <a:spcPct val="15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Started with primarily small groups</a:t>
            </a:r>
            <a:r>
              <a:rPr kumimoji="0" lang="en-US" sz="1800" b="0" i="1" u="none" strike="noStrike" kern="1200" cap="none" spc="0" normalizeH="0" baseline="0" noProof="0" dirty="0">
                <a:ln>
                  <a:noFill/>
                </a:ln>
                <a:solidFill>
                  <a:srgbClr val="D98E3A"/>
                </a:solidFill>
                <a:effectLst/>
                <a:uLnTx/>
                <a:uFillTx/>
                <a:latin typeface="Segoe UI Semilight" panose="020B0402040204020203" pitchFamily="34" charset="0"/>
                <a:ea typeface="+mn-ea"/>
                <a:cs typeface="Segoe UI Semilight" panose="020B0402040204020203" pitchFamily="34" charset="0"/>
              </a:rPr>
              <a:t> (&lt;100 lives)</a:t>
            </a:r>
          </a:p>
          <a:p>
            <a:pPr marL="411480" marR="0" lvl="0" indent="-411480" algn="l" defTabSz="548640" rtl="0" eaLnBrk="1" fontAlgn="auto" latinLnBrk="0" hangingPunct="1">
              <a:lnSpc>
                <a:spcPct val="15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RBP was primarily sold by small innovative brokers</a:t>
            </a:r>
          </a:p>
          <a:p>
            <a:pPr marL="411480" marR="0" lvl="0" indent="-411480" algn="l" defTabSz="548640" rtl="0" eaLnBrk="1" fontAlgn="auto" latinLnBrk="0" hangingPunct="1">
              <a:lnSpc>
                <a:spcPct val="15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Over time it has proven the best cost savings tool – highest ROI for a plan</a:t>
            </a:r>
          </a:p>
          <a:p>
            <a:pPr marL="411480" marR="0" lvl="0" indent="-411480" algn="l" defTabSz="548640" rtl="0" eaLnBrk="1" fontAlgn="auto" latinLnBrk="0" hangingPunct="1">
              <a:lnSpc>
                <a:spcPct val="15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Today RBP is very mainstream and utilized for larger groups </a:t>
            </a:r>
            <a:r>
              <a:rPr kumimoji="0" lang="en-US" sz="1800" b="0" i="1" u="none" strike="noStrike" kern="1200" cap="none" spc="0" normalizeH="0" baseline="0" noProof="0" dirty="0">
                <a:ln>
                  <a:noFill/>
                </a:ln>
                <a:solidFill>
                  <a:srgbClr val="D98E3A"/>
                </a:solidFill>
                <a:effectLst/>
                <a:uLnTx/>
                <a:uFillTx/>
                <a:latin typeface="Segoe UI Semilight" panose="020B0402040204020203" pitchFamily="34" charset="0"/>
                <a:ea typeface="+mn-ea"/>
                <a:cs typeface="Segoe UI Semilight" panose="020B0402040204020203" pitchFamily="34" charset="0"/>
              </a:rPr>
              <a:t>(1000+lives)</a:t>
            </a:r>
          </a:p>
          <a:p>
            <a:pPr marL="411480" marR="0" lvl="0" indent="-411480" algn="l" defTabSz="548640" rtl="0" eaLnBrk="1" fontAlgn="auto" latinLnBrk="0" hangingPunct="1">
              <a:lnSpc>
                <a:spcPct val="15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RBP is now being used by select carriers, large associations, and health sharing orgs</a:t>
            </a:r>
          </a:p>
          <a:p>
            <a:pPr marL="411480" marR="0" lvl="0" indent="-411480" algn="l" defTabSz="548640" rtl="0" eaLnBrk="1" fontAlgn="auto" latinLnBrk="0" hangingPunct="1">
              <a:lnSpc>
                <a:spcPct val="15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RBP is sued on approximately 4-5% of all claims but expected to be at 15-20% in 24 months</a:t>
            </a:r>
          </a:p>
          <a:p>
            <a:pPr marL="411480" marR="0" lvl="0" indent="-411480" algn="l" defTabSz="548640" rtl="0" eaLnBrk="1" fontAlgn="auto" latinLnBrk="0" hangingPunct="1">
              <a:lnSpc>
                <a:spcPct val="15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Today RBP is sold by all the major brokers in the US</a:t>
            </a:r>
          </a:p>
        </p:txBody>
      </p:sp>
      <p:sp>
        <p:nvSpPr>
          <p:cNvPr id="7" name="Slide Number Placeholder 6">
            <a:extLst>
              <a:ext uri="{FF2B5EF4-FFF2-40B4-BE49-F238E27FC236}">
                <a16:creationId xmlns:a16="http://schemas.microsoft.com/office/drawing/2014/main" id="{87FD7E66-3896-46F8-BB78-4CBDFF9C8EAD}"/>
              </a:ext>
            </a:extLst>
          </p:cNvPr>
          <p:cNvSpPr txBox="1">
            <a:spLocks/>
          </p:cNvSpPr>
          <p:nvPr/>
        </p:nvSpPr>
        <p:spPr>
          <a:xfrm>
            <a:off x="9353104" y="64095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sp>
        <p:nvSpPr>
          <p:cNvPr id="22" name="Rectangle 21">
            <a:extLst>
              <a:ext uri="{FF2B5EF4-FFF2-40B4-BE49-F238E27FC236}">
                <a16:creationId xmlns:a16="http://schemas.microsoft.com/office/drawing/2014/main" id="{82A3A6F6-3676-4A8C-A5C7-E854D9EB20E1}"/>
              </a:ext>
            </a:extLst>
          </p:cNvPr>
          <p:cNvSpPr/>
          <p:nvPr/>
        </p:nvSpPr>
        <p:spPr>
          <a:xfrm>
            <a:off x="695325" y="6252414"/>
            <a:ext cx="10789920" cy="27432"/>
          </a:xfrm>
          <a:prstGeom prst="rect">
            <a:avLst/>
          </a:prstGeom>
          <a:solidFill>
            <a:srgbClr val="3CC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descr="Public Resources - National Alliance of Healthcare Purchaser Coalitions">
            <a:extLst>
              <a:ext uri="{FF2B5EF4-FFF2-40B4-BE49-F238E27FC236}">
                <a16:creationId xmlns:a16="http://schemas.microsoft.com/office/drawing/2014/main" id="{74E0C810-DD0F-3BC3-5190-FD31DA592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951" y="310661"/>
            <a:ext cx="1948359" cy="4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232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C74031C-CF56-915E-7E72-02BEE3ACB9D7}"/>
              </a:ext>
            </a:extLst>
          </p:cNvPr>
          <p:cNvSpPr/>
          <p:nvPr/>
        </p:nvSpPr>
        <p:spPr>
          <a:xfrm>
            <a:off x="6095994" y="1209675"/>
            <a:ext cx="6096000" cy="5648325"/>
          </a:xfrm>
          <a:prstGeom prst="rect">
            <a:avLst/>
          </a:prstGeom>
          <a:solidFill>
            <a:srgbClr val="FBF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BBD4A3B-ECA4-DD41-EC78-886A08FDC798}"/>
              </a:ext>
            </a:extLst>
          </p:cNvPr>
          <p:cNvSpPr/>
          <p:nvPr/>
        </p:nvSpPr>
        <p:spPr>
          <a:xfrm>
            <a:off x="0" y="1209675"/>
            <a:ext cx="6096000" cy="5648325"/>
          </a:xfrm>
          <a:prstGeom prst="rect">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0237F574-EAF5-4FDE-BC18-7089F5C1A184}"/>
              </a:ext>
            </a:extLst>
          </p:cNvPr>
          <p:cNvSpPr>
            <a:spLocks noGrp="1"/>
          </p:cNvSpPr>
          <p:nvPr>
            <p:ph type="body" idx="4294967295"/>
          </p:nvPr>
        </p:nvSpPr>
        <p:spPr>
          <a:xfrm>
            <a:off x="695325" y="326231"/>
            <a:ext cx="8867775" cy="559405"/>
          </a:xfrm>
          <a:solidFill>
            <a:schemeClr val="tx1">
              <a:lumMod val="85000"/>
              <a:lumOff val="15000"/>
            </a:schemeClr>
          </a:solidFill>
        </p:spPr>
        <p:txBody>
          <a:bodyPr/>
          <a:lstStyle/>
          <a:p>
            <a:pPr marL="0" indent="0">
              <a:buNone/>
            </a:pPr>
            <a:r>
              <a:rPr lang="en-US" dirty="0">
                <a:solidFill>
                  <a:schemeClr val="bg1"/>
                </a:solidFill>
                <a:latin typeface="Segoe UI Light" panose="020B0502040204020203" pitchFamily="34" charset="0"/>
                <a:cs typeface="Segoe UI Light" panose="020B0502040204020203" pitchFamily="34" charset="0"/>
              </a:rPr>
              <a:t>Different RBP Models</a:t>
            </a:r>
          </a:p>
        </p:txBody>
      </p:sp>
      <p:sp>
        <p:nvSpPr>
          <p:cNvPr id="8" name="Slide Number Placeholder 6">
            <a:extLst>
              <a:ext uri="{FF2B5EF4-FFF2-40B4-BE49-F238E27FC236}">
                <a16:creationId xmlns:a16="http://schemas.microsoft.com/office/drawing/2014/main" id="{A0AAEB0E-F953-4B53-B442-99764D0B448A}"/>
              </a:ext>
            </a:extLst>
          </p:cNvPr>
          <p:cNvSpPr txBox="1">
            <a:spLocks/>
          </p:cNvSpPr>
          <p:nvPr/>
        </p:nvSpPr>
        <p:spPr>
          <a:xfrm>
            <a:off x="9353104" y="64095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sp>
        <p:nvSpPr>
          <p:cNvPr id="3" name="Rectangle: Rounded Corners 2">
            <a:extLst>
              <a:ext uri="{FF2B5EF4-FFF2-40B4-BE49-F238E27FC236}">
                <a16:creationId xmlns:a16="http://schemas.microsoft.com/office/drawing/2014/main" id="{A4920E41-DF0C-A065-0882-794C25CD033A}"/>
              </a:ext>
            </a:extLst>
          </p:cNvPr>
          <p:cNvSpPr/>
          <p:nvPr/>
        </p:nvSpPr>
        <p:spPr>
          <a:xfrm>
            <a:off x="695325" y="1686735"/>
            <a:ext cx="4076700" cy="476250"/>
          </a:xfrm>
          <a:prstGeom prst="roundRect">
            <a:avLst>
              <a:gd name="adj" fmla="val 50000"/>
            </a:avLst>
          </a:prstGeom>
          <a:solidFill>
            <a:srgbClr val="004F7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Medicare Repricing</a:t>
            </a:r>
          </a:p>
        </p:txBody>
      </p:sp>
      <p:sp>
        <p:nvSpPr>
          <p:cNvPr id="10" name="Rectangle: Rounded Corners 9">
            <a:extLst>
              <a:ext uri="{FF2B5EF4-FFF2-40B4-BE49-F238E27FC236}">
                <a16:creationId xmlns:a16="http://schemas.microsoft.com/office/drawing/2014/main" id="{8064778D-D1D4-5816-10E6-5463D1451348}"/>
              </a:ext>
            </a:extLst>
          </p:cNvPr>
          <p:cNvSpPr/>
          <p:nvPr/>
        </p:nvSpPr>
        <p:spPr>
          <a:xfrm>
            <a:off x="6571805" y="1686735"/>
            <a:ext cx="4076700" cy="476250"/>
          </a:xfrm>
          <a:prstGeom prst="roundRect">
            <a:avLst>
              <a:gd name="adj" fmla="val 50000"/>
            </a:avLst>
          </a:prstGeom>
          <a:solidFill>
            <a:srgbClr val="D98E3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True Reference Based Pricing</a:t>
            </a:r>
          </a:p>
        </p:txBody>
      </p:sp>
      <p:sp>
        <p:nvSpPr>
          <p:cNvPr id="11" name="Content Placeholder 3">
            <a:extLst>
              <a:ext uri="{FF2B5EF4-FFF2-40B4-BE49-F238E27FC236}">
                <a16:creationId xmlns:a16="http://schemas.microsoft.com/office/drawing/2014/main" id="{2F0B0EAB-E368-3165-02CB-1858BF78932D}"/>
              </a:ext>
            </a:extLst>
          </p:cNvPr>
          <p:cNvSpPr txBox="1">
            <a:spLocks/>
          </p:cNvSpPr>
          <p:nvPr/>
        </p:nvSpPr>
        <p:spPr>
          <a:xfrm>
            <a:off x="779145" y="2454275"/>
            <a:ext cx="4360545" cy="4041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Medicare Repricing Model</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Select a % of Medicare and pay to that</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Make payment and wait for pushback</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Provide plan defense as an option</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Not a Fiduciary to the health plan</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Usually, a full PPO replacement model</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Typically, one size fits all</a:t>
            </a:r>
          </a:p>
        </p:txBody>
      </p:sp>
      <p:sp>
        <p:nvSpPr>
          <p:cNvPr id="13" name="Content Placeholder 4">
            <a:extLst>
              <a:ext uri="{FF2B5EF4-FFF2-40B4-BE49-F238E27FC236}">
                <a16:creationId xmlns:a16="http://schemas.microsoft.com/office/drawing/2014/main" id="{7AF99757-694C-CB0C-57E9-5D3A14416B50}"/>
              </a:ext>
            </a:extLst>
          </p:cNvPr>
          <p:cNvSpPr txBox="1">
            <a:spLocks/>
          </p:cNvSpPr>
          <p:nvPr/>
        </p:nvSpPr>
        <p:spPr>
          <a:xfrm>
            <a:off x="6411168" y="2455969"/>
            <a:ext cx="5342681" cy="3748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True Reference Based Pricing</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Start by reviewing all large claim bills</a:t>
            </a:r>
          </a:p>
          <a:p>
            <a:pPr marL="685800" marR="0" lvl="1" indent="-2286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Remove errors; bundling; do clinical review</a:t>
            </a:r>
          </a:p>
          <a:p>
            <a:pPr marL="685800" marR="0" lvl="1" indent="-2286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Usually results in 8-12% savings – 90% of bills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Utilize several valid pricing references</a:t>
            </a:r>
          </a:p>
          <a:p>
            <a:pPr marL="685800" marR="0" lvl="1" indent="-2286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Establish fair price for service </a:t>
            </a:r>
          </a:p>
          <a:p>
            <a:pPr marL="685800" marR="0" lvl="1" indent="-2286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Pay and defend as a plan fiduciary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Offer several versions of RBP </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Provide full member service &amp; advocacy</a:t>
            </a:r>
          </a:p>
        </p:txBody>
      </p:sp>
      <p:pic>
        <p:nvPicPr>
          <p:cNvPr id="12" name="Picture 2" descr="Public Resources - National Alliance of Healthcare Purchaser Coalitions">
            <a:extLst>
              <a:ext uri="{FF2B5EF4-FFF2-40B4-BE49-F238E27FC236}">
                <a16:creationId xmlns:a16="http://schemas.microsoft.com/office/drawing/2014/main" id="{32AA75A5-FF8A-8F3A-4CB4-0DAACF7C8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951" y="310661"/>
            <a:ext cx="1948359" cy="4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473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37F574-EAF5-4FDE-BC18-7089F5C1A184}"/>
              </a:ext>
            </a:extLst>
          </p:cNvPr>
          <p:cNvSpPr>
            <a:spLocks noGrp="1"/>
          </p:cNvSpPr>
          <p:nvPr>
            <p:ph type="body" idx="4294967295"/>
          </p:nvPr>
        </p:nvSpPr>
        <p:spPr>
          <a:xfrm>
            <a:off x="695325" y="326231"/>
            <a:ext cx="8867775" cy="559405"/>
          </a:xfrm>
          <a:solidFill>
            <a:schemeClr val="tx1">
              <a:lumMod val="85000"/>
              <a:lumOff val="15000"/>
            </a:schemeClr>
          </a:solidFill>
        </p:spPr>
        <p:txBody>
          <a:bodyPr/>
          <a:lstStyle/>
          <a:p>
            <a:pPr marL="0" indent="0">
              <a:buNone/>
            </a:pPr>
            <a:r>
              <a:rPr lang="en-US" dirty="0">
                <a:solidFill>
                  <a:schemeClr val="bg1"/>
                </a:solidFill>
                <a:latin typeface="Segoe UI Light" panose="020B0502040204020203" pitchFamily="34" charset="0"/>
                <a:cs typeface="Segoe UI Light" panose="020B0502040204020203" pitchFamily="34" charset="0"/>
              </a:rPr>
              <a:t>RBP Plan Options and Strategies</a:t>
            </a:r>
          </a:p>
        </p:txBody>
      </p:sp>
      <p:sp>
        <p:nvSpPr>
          <p:cNvPr id="26" name="Slide Number Placeholder 6">
            <a:extLst>
              <a:ext uri="{FF2B5EF4-FFF2-40B4-BE49-F238E27FC236}">
                <a16:creationId xmlns:a16="http://schemas.microsoft.com/office/drawing/2014/main" id="{B5AA37C9-4C12-4835-944D-CA88FA9AA344}"/>
              </a:ext>
            </a:extLst>
          </p:cNvPr>
          <p:cNvSpPr txBox="1">
            <a:spLocks/>
          </p:cNvSpPr>
          <p:nvPr/>
        </p:nvSpPr>
        <p:spPr>
          <a:xfrm>
            <a:off x="9353104" y="64095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pic>
        <p:nvPicPr>
          <p:cNvPr id="39" name="Picture 38">
            <a:extLst>
              <a:ext uri="{FF2B5EF4-FFF2-40B4-BE49-F238E27FC236}">
                <a16:creationId xmlns:a16="http://schemas.microsoft.com/office/drawing/2014/main" id="{8BA58B22-F2C1-1F07-438A-03E59ADD259B}"/>
              </a:ext>
            </a:extLst>
          </p:cNvPr>
          <p:cNvPicPr>
            <a:picLocks noChangeAspect="1"/>
          </p:cNvPicPr>
          <p:nvPr/>
        </p:nvPicPr>
        <p:blipFill rotWithShape="1">
          <a:blip r:embed="rId2"/>
          <a:srcRect l="2050" r="668"/>
          <a:stretch/>
        </p:blipFill>
        <p:spPr>
          <a:xfrm>
            <a:off x="1738312" y="2070698"/>
            <a:ext cx="8715375" cy="4338817"/>
          </a:xfrm>
          <a:prstGeom prst="rect">
            <a:avLst/>
          </a:prstGeom>
        </p:spPr>
      </p:pic>
      <p:sp>
        <p:nvSpPr>
          <p:cNvPr id="41" name="TextBox 40">
            <a:extLst>
              <a:ext uri="{FF2B5EF4-FFF2-40B4-BE49-F238E27FC236}">
                <a16:creationId xmlns:a16="http://schemas.microsoft.com/office/drawing/2014/main" id="{9D6A93F6-BE03-96DD-37DD-BEAD6D685FF8}"/>
              </a:ext>
            </a:extLst>
          </p:cNvPr>
          <p:cNvSpPr txBox="1"/>
          <p:nvPr/>
        </p:nvSpPr>
        <p:spPr>
          <a:xfrm>
            <a:off x="695325" y="1336241"/>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There are several RBP options for clients to chose from:</a:t>
            </a:r>
          </a:p>
        </p:txBody>
      </p:sp>
      <p:pic>
        <p:nvPicPr>
          <p:cNvPr id="6" name="Picture 2" descr="Public Resources - National Alliance of Healthcare Purchaser Coalitions">
            <a:extLst>
              <a:ext uri="{FF2B5EF4-FFF2-40B4-BE49-F238E27FC236}">
                <a16:creationId xmlns:a16="http://schemas.microsoft.com/office/drawing/2014/main" id="{9764E64A-D53E-9580-BCF2-727BDF6B1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951" y="310661"/>
            <a:ext cx="1948359" cy="4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67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C2E66EC-9429-4D65-A782-748F3C71CEB0}"/>
              </a:ext>
            </a:extLst>
          </p:cNvPr>
          <p:cNvSpPr/>
          <p:nvPr/>
        </p:nvSpPr>
        <p:spPr>
          <a:xfrm>
            <a:off x="6085507" y="1199443"/>
            <a:ext cx="5674954" cy="2755979"/>
          </a:xfrm>
          <a:prstGeom prst="rect">
            <a:avLst/>
          </a:prstGeom>
          <a:solidFill>
            <a:srgbClr val="EE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9C1C6F6-B309-4682-BA38-45171D0CCDBC}"/>
              </a:ext>
            </a:extLst>
          </p:cNvPr>
          <p:cNvSpPr/>
          <p:nvPr/>
        </p:nvSpPr>
        <p:spPr>
          <a:xfrm>
            <a:off x="382774" y="1199443"/>
            <a:ext cx="5647176" cy="2736418"/>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72270CC-E6E5-4818-9F56-90395B2F53FF}"/>
              </a:ext>
            </a:extLst>
          </p:cNvPr>
          <p:cNvSpPr/>
          <p:nvPr/>
        </p:nvSpPr>
        <p:spPr>
          <a:xfrm>
            <a:off x="6057728" y="3981439"/>
            <a:ext cx="5674954" cy="271334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2A3D02D-8F88-4F8D-B535-CEF10CE5D762}"/>
              </a:ext>
            </a:extLst>
          </p:cNvPr>
          <p:cNvSpPr/>
          <p:nvPr/>
        </p:nvSpPr>
        <p:spPr>
          <a:xfrm>
            <a:off x="382773" y="3981439"/>
            <a:ext cx="5702733" cy="2736418"/>
          </a:xfrm>
          <a:prstGeom prst="rect">
            <a:avLst/>
          </a:prstGeom>
          <a:solidFill>
            <a:srgbClr val="EE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1C8ABBFA-3EC9-4124-944F-716E43D0813D}"/>
              </a:ext>
            </a:extLst>
          </p:cNvPr>
          <p:cNvCxnSpPr/>
          <p:nvPr/>
        </p:nvCxnSpPr>
        <p:spPr>
          <a:xfrm>
            <a:off x="382773" y="3955314"/>
            <a:ext cx="11338560" cy="0"/>
          </a:xfrm>
          <a:prstGeom prst="line">
            <a:avLst/>
          </a:prstGeom>
          <a:ln>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EC4F18-5277-432C-AD6F-9BF971F95E67}"/>
              </a:ext>
            </a:extLst>
          </p:cNvPr>
          <p:cNvCxnSpPr>
            <a:cxnSpLocks/>
          </p:cNvCxnSpPr>
          <p:nvPr/>
        </p:nvCxnSpPr>
        <p:spPr>
          <a:xfrm rot="16200000">
            <a:off x="3360248" y="3977846"/>
            <a:ext cx="5394960" cy="0"/>
          </a:xfrm>
          <a:prstGeom prst="line">
            <a:avLst/>
          </a:prstGeom>
          <a:ln>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0237F574-EAF5-4FDE-BC18-7089F5C1A184}"/>
              </a:ext>
            </a:extLst>
          </p:cNvPr>
          <p:cNvSpPr>
            <a:spLocks noGrp="1"/>
          </p:cNvSpPr>
          <p:nvPr>
            <p:ph type="body" idx="4294967295"/>
          </p:nvPr>
        </p:nvSpPr>
        <p:spPr>
          <a:xfrm>
            <a:off x="695325" y="326231"/>
            <a:ext cx="8867775" cy="559405"/>
          </a:xfrm>
          <a:solidFill>
            <a:schemeClr val="tx1">
              <a:lumMod val="85000"/>
              <a:lumOff val="15000"/>
            </a:schemeClr>
          </a:solidFill>
        </p:spPr>
        <p:txBody>
          <a:bodyPr/>
          <a:lstStyle/>
          <a:p>
            <a:pPr marL="0" indent="0">
              <a:buNone/>
            </a:pPr>
            <a:r>
              <a:rPr lang="en-US" dirty="0">
                <a:solidFill>
                  <a:schemeClr val="bg1"/>
                </a:solidFill>
                <a:latin typeface="Segoe UI Light" panose="020B0502040204020203" pitchFamily="34" charset="0"/>
                <a:cs typeface="Segoe UI Light" panose="020B0502040204020203" pitchFamily="34" charset="0"/>
              </a:rPr>
              <a:t>Not All RBP Solutions are Created Equal</a:t>
            </a:r>
          </a:p>
        </p:txBody>
      </p:sp>
      <p:sp>
        <p:nvSpPr>
          <p:cNvPr id="20" name="TextBox 19">
            <a:extLst>
              <a:ext uri="{FF2B5EF4-FFF2-40B4-BE49-F238E27FC236}">
                <a16:creationId xmlns:a16="http://schemas.microsoft.com/office/drawing/2014/main" id="{68E17B77-8DFE-4E7E-8400-0F1641C11A99}"/>
              </a:ext>
            </a:extLst>
          </p:cNvPr>
          <p:cNvSpPr txBox="1"/>
          <p:nvPr/>
        </p:nvSpPr>
        <p:spPr>
          <a:xfrm>
            <a:off x="1463007" y="2555314"/>
            <a:ext cx="318531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RBP is a benefit approach that self-funded Health P</a:t>
            </a:r>
            <a:r>
              <a:rPr kumimoji="0" lang="en-US" sz="1600" b="0" i="0" u="none" strike="noStrike" kern="1200" cap="none" spc="0" normalizeH="0" baseline="0" noProof="0" dirty="0" err="1">
                <a:ln>
                  <a:noFill/>
                </a:ln>
                <a:solidFill>
                  <a:prstClr val="black"/>
                </a:solidFill>
                <a:effectLst/>
                <a:uLnTx/>
                <a:uFillTx/>
                <a:latin typeface="Segoe UI Semilight" panose="020B0402040204020203" pitchFamily="34" charset="0"/>
                <a:ea typeface="+mn-ea"/>
                <a:cs typeface="Segoe UI Semilight" panose="020B0402040204020203" pitchFamily="34" charset="0"/>
              </a:rPr>
              <a:t>lans</a:t>
            </a:r>
            <a:r>
              <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utilize as a cost management tool and as an alternative to a traditional PPO.</a:t>
            </a:r>
          </a:p>
        </p:txBody>
      </p:sp>
      <p:sp>
        <p:nvSpPr>
          <p:cNvPr id="11" name="TextBox 10">
            <a:extLst>
              <a:ext uri="{FF2B5EF4-FFF2-40B4-BE49-F238E27FC236}">
                <a16:creationId xmlns:a16="http://schemas.microsoft.com/office/drawing/2014/main" id="{A7B6BC3E-CCB4-403D-8C55-3011BB4AF498}"/>
              </a:ext>
            </a:extLst>
          </p:cNvPr>
          <p:cNvSpPr txBox="1"/>
          <p:nvPr/>
        </p:nvSpPr>
        <p:spPr>
          <a:xfrm>
            <a:off x="7574319" y="5332297"/>
            <a:ext cx="297094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Segoe UI Semilight" panose="020B0402040204020203" pitchFamily="34" charset="0"/>
                <a:ea typeface="+mn-ea"/>
                <a:cs typeface="Segoe UI Semilight" panose="020B0402040204020203" pitchFamily="34" charset="0"/>
              </a:rPr>
              <a:t>RBP should be a balance between getting the lowest cost, while limiting any employer/member abrasion.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ABA4F0-7E73-4A9F-9186-36A02E656360}"/>
              </a:ext>
            </a:extLst>
          </p:cNvPr>
          <p:cNvSpPr txBox="1"/>
          <p:nvPr/>
        </p:nvSpPr>
        <p:spPr>
          <a:xfrm>
            <a:off x="7402656" y="2555314"/>
            <a:ext cx="331427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Segoe UI Semilight" panose="020B0402040204020203" pitchFamily="34" charset="0"/>
                <a:ea typeface="+mn-ea"/>
                <a:cs typeface="Segoe UI Semilight" panose="020B0402040204020203" pitchFamily="34" charset="0"/>
              </a:rPr>
              <a:t>RBP relies on ERISA: In the absence of a contracted rate, Health Plans are only required to reimburse at a fair and reasonable level.  </a:t>
            </a:r>
          </a:p>
        </p:txBody>
      </p:sp>
      <p:sp>
        <p:nvSpPr>
          <p:cNvPr id="15" name="TextBox 14">
            <a:extLst>
              <a:ext uri="{FF2B5EF4-FFF2-40B4-BE49-F238E27FC236}">
                <a16:creationId xmlns:a16="http://schemas.microsoft.com/office/drawing/2014/main" id="{E4D7ACD0-62F4-45BC-BC87-AF09D71E9CCC}"/>
              </a:ext>
            </a:extLst>
          </p:cNvPr>
          <p:cNvSpPr txBox="1"/>
          <p:nvPr/>
        </p:nvSpPr>
        <p:spPr>
          <a:xfrm>
            <a:off x="1499749" y="5332297"/>
            <a:ext cx="311478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Segoe UI Semilight" panose="020B0402040204020203" pitchFamily="34" charset="0"/>
                <a:ea typeface="+mn-ea"/>
                <a:cs typeface="Segoe UI Semilight" panose="020B0402040204020203" pitchFamily="34" charset="0"/>
              </a:rPr>
              <a:t>RBP has become a catch all for a variety of claim pricing processes. Not all RBP is the same and can provide very different results.</a:t>
            </a:r>
          </a:p>
        </p:txBody>
      </p:sp>
      <p:pic>
        <p:nvPicPr>
          <p:cNvPr id="16" name="Graphic 15" descr="Toggle outline">
            <a:extLst>
              <a:ext uri="{FF2B5EF4-FFF2-40B4-BE49-F238E27FC236}">
                <a16:creationId xmlns:a16="http://schemas.microsoft.com/office/drawing/2014/main" id="{99CC7B50-0612-4773-86ED-05996F17C3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5208" y="1509717"/>
            <a:ext cx="920912" cy="920912"/>
          </a:xfrm>
          <a:prstGeom prst="rect">
            <a:avLst/>
          </a:prstGeom>
        </p:spPr>
      </p:pic>
      <p:pic>
        <p:nvPicPr>
          <p:cNvPr id="18" name="Graphic 17" descr="Venn diagram outline">
            <a:extLst>
              <a:ext uri="{FF2B5EF4-FFF2-40B4-BE49-F238E27FC236}">
                <a16:creationId xmlns:a16="http://schemas.microsoft.com/office/drawing/2014/main" id="{3C2D5C52-1598-43F8-92E1-7486784FC9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5555" y="4308776"/>
            <a:ext cx="1004068" cy="1004068"/>
          </a:xfrm>
          <a:prstGeom prst="rect">
            <a:avLst/>
          </a:prstGeom>
        </p:spPr>
      </p:pic>
      <p:pic>
        <p:nvPicPr>
          <p:cNvPr id="21" name="Graphic 20" descr="Court outline">
            <a:extLst>
              <a:ext uri="{FF2B5EF4-FFF2-40B4-BE49-F238E27FC236}">
                <a16:creationId xmlns:a16="http://schemas.microsoft.com/office/drawing/2014/main" id="{2C6BCA26-72B4-4C74-A124-7632386E4A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05560" y="1570138"/>
            <a:ext cx="914400" cy="914400"/>
          </a:xfrm>
          <a:prstGeom prst="rect">
            <a:avLst/>
          </a:prstGeom>
        </p:spPr>
      </p:pic>
      <p:pic>
        <p:nvPicPr>
          <p:cNvPr id="23" name="Graphic 22" descr="Scales of justice outline">
            <a:extLst>
              <a:ext uri="{FF2B5EF4-FFF2-40B4-BE49-F238E27FC236}">
                <a16:creationId xmlns:a16="http://schemas.microsoft.com/office/drawing/2014/main" id="{F2391A78-E210-4ED0-A094-D74E84C423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99337" y="4348719"/>
            <a:ext cx="874351" cy="874351"/>
          </a:xfrm>
          <a:prstGeom prst="rect">
            <a:avLst/>
          </a:prstGeom>
        </p:spPr>
      </p:pic>
      <p:sp>
        <p:nvSpPr>
          <p:cNvPr id="28" name="Slide Number Placeholder 6">
            <a:extLst>
              <a:ext uri="{FF2B5EF4-FFF2-40B4-BE49-F238E27FC236}">
                <a16:creationId xmlns:a16="http://schemas.microsoft.com/office/drawing/2014/main" id="{85A11D5F-E222-470E-AE7C-13F88F40E1B6}"/>
              </a:ext>
            </a:extLst>
          </p:cNvPr>
          <p:cNvSpPr txBox="1">
            <a:spLocks/>
          </p:cNvSpPr>
          <p:nvPr/>
        </p:nvSpPr>
        <p:spPr>
          <a:xfrm>
            <a:off x="9353104" y="64095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pic>
        <p:nvPicPr>
          <p:cNvPr id="19" name="Picture 2" descr="Public Resources - National Alliance of Healthcare Purchaser Coalitions">
            <a:extLst>
              <a:ext uri="{FF2B5EF4-FFF2-40B4-BE49-F238E27FC236}">
                <a16:creationId xmlns:a16="http://schemas.microsoft.com/office/drawing/2014/main" id="{028AF942-EFF8-244B-718A-BC5920A0B8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9951" y="310661"/>
            <a:ext cx="1948359" cy="4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37F574-EAF5-4FDE-BC18-7089F5C1A184}"/>
              </a:ext>
            </a:extLst>
          </p:cNvPr>
          <p:cNvSpPr>
            <a:spLocks noGrp="1"/>
          </p:cNvSpPr>
          <p:nvPr>
            <p:ph type="body" idx="4294967295"/>
          </p:nvPr>
        </p:nvSpPr>
        <p:spPr>
          <a:xfrm>
            <a:off x="695325" y="326231"/>
            <a:ext cx="8867775" cy="559405"/>
          </a:xfrm>
          <a:solidFill>
            <a:schemeClr val="tx1">
              <a:lumMod val="85000"/>
              <a:lumOff val="15000"/>
            </a:schemeClr>
          </a:solidFill>
        </p:spPr>
        <p:txBody>
          <a:bodyPr/>
          <a:lstStyle/>
          <a:p>
            <a:pPr marL="0" indent="0">
              <a:buNone/>
            </a:pPr>
            <a:r>
              <a:rPr lang="en-US" dirty="0">
                <a:solidFill>
                  <a:schemeClr val="bg1"/>
                </a:solidFill>
                <a:latin typeface="Segoe UI Light" panose="020B0502040204020203" pitchFamily="34" charset="0"/>
                <a:cs typeface="Segoe UI Light" panose="020B0502040204020203" pitchFamily="34" charset="0"/>
              </a:rPr>
              <a:t>Plan Design</a:t>
            </a:r>
          </a:p>
        </p:txBody>
      </p:sp>
      <p:sp>
        <p:nvSpPr>
          <p:cNvPr id="4" name="Slide Number Placeholder 6">
            <a:extLst>
              <a:ext uri="{FF2B5EF4-FFF2-40B4-BE49-F238E27FC236}">
                <a16:creationId xmlns:a16="http://schemas.microsoft.com/office/drawing/2014/main" id="{80A61713-260E-4ADD-A0C9-B88D6336544F}"/>
              </a:ext>
            </a:extLst>
          </p:cNvPr>
          <p:cNvSpPr txBox="1">
            <a:spLocks/>
          </p:cNvSpPr>
          <p:nvPr/>
        </p:nvSpPr>
        <p:spPr>
          <a:xfrm>
            <a:off x="9353104" y="64095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sp>
        <p:nvSpPr>
          <p:cNvPr id="11" name="Content Placeholder 2">
            <a:extLst>
              <a:ext uri="{FF2B5EF4-FFF2-40B4-BE49-F238E27FC236}">
                <a16:creationId xmlns:a16="http://schemas.microsoft.com/office/drawing/2014/main" id="{DA6029C7-C49D-8A63-3DF9-A9FB81143813}"/>
              </a:ext>
            </a:extLst>
          </p:cNvPr>
          <p:cNvSpPr txBox="1">
            <a:spLocks/>
          </p:cNvSpPr>
          <p:nvPr/>
        </p:nvSpPr>
        <p:spPr>
          <a:xfrm>
            <a:off x="2914390" y="1691794"/>
            <a:ext cx="8657779" cy="17828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RBP does require some plan language changes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ERISA plans allow for these and True RBP vendors can provide them</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Since RBP can be used in many formats the design variations are numerous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Your RBP vendor should be able to walk through each and explain expected results</a:t>
            </a:r>
          </a:p>
        </p:txBody>
      </p:sp>
      <p:pic>
        <p:nvPicPr>
          <p:cNvPr id="14" name="Graphic 13">
            <a:extLst>
              <a:ext uri="{FF2B5EF4-FFF2-40B4-BE49-F238E27FC236}">
                <a16:creationId xmlns:a16="http://schemas.microsoft.com/office/drawing/2014/main" id="{F364A706-BC00-1834-354D-72174793C52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2166" b="21128"/>
          <a:stretch/>
        </p:blipFill>
        <p:spPr>
          <a:xfrm>
            <a:off x="457844" y="1259268"/>
            <a:ext cx="2110695" cy="2454168"/>
          </a:xfrm>
          <a:prstGeom prst="rect">
            <a:avLst/>
          </a:prstGeom>
        </p:spPr>
      </p:pic>
      <p:sp>
        <p:nvSpPr>
          <p:cNvPr id="16" name="TextBox 15">
            <a:extLst>
              <a:ext uri="{FF2B5EF4-FFF2-40B4-BE49-F238E27FC236}">
                <a16:creationId xmlns:a16="http://schemas.microsoft.com/office/drawing/2014/main" id="{25A46FF2-0A8E-7502-BCDB-C0B8600131FD}"/>
              </a:ext>
            </a:extLst>
          </p:cNvPr>
          <p:cNvSpPr txBox="1"/>
          <p:nvPr/>
        </p:nvSpPr>
        <p:spPr>
          <a:xfrm>
            <a:off x="2914390" y="4393852"/>
            <a:ext cx="8202248" cy="1702710"/>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Always get a comprehensive savings analysis based on your plans claims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Member education is the most critical part of a successful RBP program</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Education on what to expect, how to manage, and where to get support</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Correcting myths about Reference Based Pricing to alleviate fears</a:t>
            </a:r>
          </a:p>
        </p:txBody>
      </p:sp>
      <p:cxnSp>
        <p:nvCxnSpPr>
          <p:cNvPr id="18" name="Straight Connector 17">
            <a:extLst>
              <a:ext uri="{FF2B5EF4-FFF2-40B4-BE49-F238E27FC236}">
                <a16:creationId xmlns:a16="http://schemas.microsoft.com/office/drawing/2014/main" id="{79AE249D-A214-7E1D-3DD8-C83CA8863FE6}"/>
              </a:ext>
            </a:extLst>
          </p:cNvPr>
          <p:cNvCxnSpPr/>
          <p:nvPr/>
        </p:nvCxnSpPr>
        <p:spPr>
          <a:xfrm>
            <a:off x="585627" y="3935002"/>
            <a:ext cx="10911155" cy="0"/>
          </a:xfrm>
          <a:prstGeom prst="line">
            <a:avLst/>
          </a:prstGeom>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7FC6F65-563F-BF95-8D85-69F15DCB857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0587" t="5992" r="19338" b="47185"/>
          <a:stretch/>
        </p:blipFill>
        <p:spPr>
          <a:xfrm>
            <a:off x="667820" y="4504496"/>
            <a:ext cx="1900719" cy="1481421"/>
          </a:xfrm>
          <a:prstGeom prst="rect">
            <a:avLst/>
          </a:prstGeom>
        </p:spPr>
      </p:pic>
      <p:pic>
        <p:nvPicPr>
          <p:cNvPr id="22" name="Graphic 21" descr="Children with solid fill">
            <a:extLst>
              <a:ext uri="{FF2B5EF4-FFF2-40B4-BE49-F238E27FC236}">
                <a16:creationId xmlns:a16="http://schemas.microsoft.com/office/drawing/2014/main" id="{75C7D518-1D52-BFC5-D7D5-1CFC5B9C03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1339" y="5338639"/>
            <a:ext cx="914400" cy="914400"/>
          </a:xfrm>
          <a:prstGeom prst="rect">
            <a:avLst/>
          </a:prstGeom>
          <a:effectLst>
            <a:outerShdw blurRad="50800" dist="38100" dir="2700000" algn="tl" rotWithShape="0">
              <a:prstClr val="black">
                <a:alpha val="40000"/>
              </a:prstClr>
            </a:outerShdw>
          </a:effectLst>
        </p:spPr>
      </p:pic>
      <p:pic>
        <p:nvPicPr>
          <p:cNvPr id="10" name="Picture 2" descr="Public Resources - National Alliance of Healthcare Purchaser Coalitions">
            <a:extLst>
              <a:ext uri="{FF2B5EF4-FFF2-40B4-BE49-F238E27FC236}">
                <a16:creationId xmlns:a16="http://schemas.microsoft.com/office/drawing/2014/main" id="{754582FA-56EA-FFF1-9847-E218938A2D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9951" y="310661"/>
            <a:ext cx="1948359" cy="4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5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150A7F-1B48-4A6C-809E-DD69914D47C2}"/>
              </a:ext>
            </a:extLst>
          </p:cNvPr>
          <p:cNvSpPr>
            <a:spLocks noGrp="1"/>
          </p:cNvSpPr>
          <p:nvPr>
            <p:ph idx="1"/>
          </p:nvPr>
        </p:nvSpPr>
        <p:spPr>
          <a:xfrm>
            <a:off x="415547" y="1262022"/>
            <a:ext cx="5551474" cy="4518665"/>
          </a:xfrm>
        </p:spPr>
        <p:txBody>
          <a:bodyPr>
            <a:noAutofit/>
          </a:bodyPr>
          <a:lstStyle/>
          <a:p>
            <a:pPr marL="0" indent="0">
              <a:lnSpc>
                <a:spcPct val="70000"/>
              </a:lnSpc>
              <a:buClr>
                <a:schemeClr val="accent2"/>
              </a:buClr>
              <a:buNone/>
            </a:pPr>
            <a:r>
              <a:rPr lang="en-US" dirty="0">
                <a:solidFill>
                  <a:srgbClr val="000000"/>
                </a:solidFill>
                <a:uFill>
                  <a:solidFill>
                    <a:srgbClr val="6E9EC8"/>
                  </a:solidFill>
                </a:uFill>
                <a:latin typeface="Calibri" panose="020F0502020204030204"/>
              </a:rPr>
              <a:t>April 5 – NASHP Hospital Reporting Tool</a:t>
            </a:r>
          </a:p>
          <a:p>
            <a:pPr marL="804863" lvl="1" indent="-285750">
              <a:lnSpc>
                <a:spcPct val="70000"/>
              </a:lnSpc>
              <a:buClr>
                <a:schemeClr val="accent2"/>
              </a:buClr>
              <a:buFont typeface="Arial" panose="020B0604020202020204" pitchFamily="34" charset="0"/>
              <a:buChar char="•"/>
            </a:pPr>
            <a:r>
              <a:rPr lang="en-US" dirty="0">
                <a:solidFill>
                  <a:srgbClr val="000000"/>
                </a:solidFill>
                <a:uFill>
                  <a:solidFill>
                    <a:srgbClr val="6E9EC8"/>
                  </a:solidFill>
                </a:uFill>
                <a:latin typeface="Calibri" panose="020F0502020204030204"/>
              </a:rPr>
              <a:t>8+ Year trend</a:t>
            </a:r>
          </a:p>
          <a:p>
            <a:pPr marL="804863" lvl="1" indent="-285750">
              <a:lnSpc>
                <a:spcPct val="70000"/>
              </a:lnSpc>
              <a:buClr>
                <a:schemeClr val="accent2"/>
              </a:buClr>
              <a:buFont typeface="Arial" panose="020B0604020202020204" pitchFamily="34" charset="0"/>
              <a:buChar char="•"/>
            </a:pPr>
            <a:r>
              <a:rPr lang="en-US" dirty="0">
                <a:solidFill>
                  <a:srgbClr val="000000"/>
                </a:solidFill>
                <a:uFill>
                  <a:solidFill>
                    <a:srgbClr val="6E9EC8"/>
                  </a:solidFill>
                </a:uFill>
                <a:latin typeface="Calibri" panose="020F0502020204030204"/>
              </a:rPr>
              <a:t>Hospital Break Even By “Market”</a:t>
            </a:r>
          </a:p>
          <a:p>
            <a:pPr marL="804863" lvl="1" indent="-285750">
              <a:lnSpc>
                <a:spcPct val="70000"/>
              </a:lnSpc>
              <a:buClr>
                <a:schemeClr val="accent2"/>
              </a:buClr>
              <a:buFont typeface="Arial" panose="020B0604020202020204" pitchFamily="34" charset="0"/>
              <a:buChar char="•"/>
            </a:pPr>
            <a:r>
              <a:rPr lang="en-US" dirty="0">
                <a:solidFill>
                  <a:srgbClr val="000000"/>
                </a:solidFill>
                <a:uFill>
                  <a:solidFill>
                    <a:srgbClr val="6E9EC8"/>
                  </a:solidFill>
                </a:uFill>
                <a:latin typeface="Calibri" panose="020F0502020204030204"/>
              </a:rPr>
              <a:t>% Medicare Break Even</a:t>
            </a:r>
          </a:p>
          <a:p>
            <a:pPr marL="804863" lvl="1" indent="-285750">
              <a:lnSpc>
                <a:spcPct val="70000"/>
              </a:lnSpc>
              <a:buClr>
                <a:schemeClr val="accent2"/>
              </a:buClr>
              <a:buFont typeface="Arial" panose="020B0604020202020204" pitchFamily="34" charset="0"/>
              <a:buChar char="•"/>
            </a:pPr>
            <a:r>
              <a:rPr lang="en-US" dirty="0">
                <a:solidFill>
                  <a:srgbClr val="000000"/>
                </a:solidFill>
                <a:uFill>
                  <a:solidFill>
                    <a:srgbClr val="6E9EC8"/>
                  </a:solidFill>
                </a:uFill>
                <a:latin typeface="Calibri" panose="020F0502020204030204"/>
              </a:rPr>
              <a:t>Commercial Break Even</a:t>
            </a:r>
          </a:p>
          <a:p>
            <a:pPr marL="0" indent="0">
              <a:lnSpc>
                <a:spcPct val="70000"/>
              </a:lnSpc>
              <a:buClr>
                <a:schemeClr val="accent2"/>
              </a:buClr>
              <a:buNone/>
            </a:pPr>
            <a:endParaRPr lang="en-US" dirty="0">
              <a:solidFill>
                <a:srgbClr val="000000"/>
              </a:solidFill>
              <a:uFill>
                <a:solidFill>
                  <a:srgbClr val="6E9EC8"/>
                </a:solidFill>
              </a:uFill>
              <a:latin typeface="Calibri" panose="020F0502020204030204"/>
            </a:endParaRPr>
          </a:p>
          <a:p>
            <a:pPr marL="0" indent="0">
              <a:lnSpc>
                <a:spcPct val="70000"/>
              </a:lnSpc>
              <a:buClr>
                <a:schemeClr val="accent2"/>
              </a:buClr>
              <a:buNone/>
            </a:pPr>
            <a:r>
              <a:rPr lang="en-US" dirty="0">
                <a:solidFill>
                  <a:srgbClr val="000000"/>
                </a:solidFill>
                <a:uFill>
                  <a:solidFill>
                    <a:srgbClr val="6E9EC8"/>
                  </a:solidFill>
                </a:uFill>
                <a:latin typeface="Calibri" panose="020F0502020204030204"/>
              </a:rPr>
              <a:t>May 5 – Hospital Value Dashboard</a:t>
            </a:r>
          </a:p>
          <a:p>
            <a:pPr lvl="1">
              <a:lnSpc>
                <a:spcPct val="70000"/>
              </a:lnSpc>
              <a:buClr>
                <a:schemeClr val="accent2"/>
              </a:buClr>
              <a:buFont typeface="Wingdings" panose="05000000000000000000" pitchFamily="2" charset="2"/>
              <a:buChar char="§"/>
            </a:pPr>
            <a:r>
              <a:rPr lang="en-US" dirty="0">
                <a:solidFill>
                  <a:srgbClr val="000000"/>
                </a:solidFill>
                <a:uFill>
                  <a:solidFill>
                    <a:srgbClr val="6E9EC8"/>
                  </a:solidFill>
                </a:uFill>
                <a:latin typeface="Calibri" panose="020F0502020204030204"/>
                <a:cs typeface="Calibri Light" charset="0"/>
              </a:rPr>
              <a:t>RAND 4.0 published April 2022</a:t>
            </a:r>
          </a:p>
          <a:p>
            <a:pPr lvl="1">
              <a:lnSpc>
                <a:spcPct val="70000"/>
              </a:lnSpc>
              <a:buClr>
                <a:schemeClr val="accent2"/>
              </a:buClr>
              <a:buFont typeface="Wingdings" panose="05000000000000000000" pitchFamily="2" charset="2"/>
              <a:buChar char="§"/>
            </a:pPr>
            <a:r>
              <a:rPr lang="en-US" dirty="0">
                <a:solidFill>
                  <a:srgbClr val="000000"/>
                </a:solidFill>
                <a:uFill>
                  <a:solidFill>
                    <a:srgbClr val="6E9EC8"/>
                  </a:solidFill>
                </a:uFill>
                <a:latin typeface="Calibri" panose="020F0502020204030204"/>
                <a:cs typeface="Calibri Light" charset="0"/>
              </a:rPr>
              <a:t>NASHP Highlights</a:t>
            </a:r>
          </a:p>
          <a:p>
            <a:pPr lvl="1">
              <a:lnSpc>
                <a:spcPct val="70000"/>
              </a:lnSpc>
              <a:buClr>
                <a:schemeClr val="accent2"/>
              </a:buClr>
              <a:buFont typeface="Wingdings" panose="05000000000000000000" pitchFamily="2" charset="2"/>
              <a:buChar char="§"/>
            </a:pPr>
            <a:r>
              <a:rPr lang="en-US" dirty="0">
                <a:solidFill>
                  <a:srgbClr val="000000"/>
                </a:solidFill>
                <a:uFill>
                  <a:solidFill>
                    <a:srgbClr val="6E9EC8"/>
                  </a:solidFill>
                </a:uFill>
                <a:latin typeface="Calibri" panose="020F0502020204030204"/>
                <a:cs typeface="Calibri Light" charset="0"/>
              </a:rPr>
              <a:t>Sample Turquoise Health Results </a:t>
            </a:r>
          </a:p>
          <a:p>
            <a:pPr lvl="1">
              <a:lnSpc>
                <a:spcPct val="70000"/>
              </a:lnSpc>
              <a:buClr>
                <a:schemeClr val="accent2"/>
              </a:buClr>
              <a:buFont typeface="Wingdings" panose="05000000000000000000" pitchFamily="2" charset="2"/>
              <a:buChar char="§"/>
            </a:pPr>
            <a:r>
              <a:rPr lang="en-US" dirty="0">
                <a:solidFill>
                  <a:srgbClr val="000000"/>
                </a:solidFill>
                <a:uFill>
                  <a:solidFill>
                    <a:srgbClr val="6E9EC8"/>
                  </a:solidFill>
                </a:uFill>
                <a:latin typeface="Calibri" panose="020F0502020204030204"/>
                <a:cs typeface="Calibri Light" charset="0"/>
              </a:rPr>
              <a:t>CMS Star Ratings</a:t>
            </a:r>
          </a:p>
          <a:p>
            <a:pPr lvl="1">
              <a:lnSpc>
                <a:spcPct val="70000"/>
              </a:lnSpc>
              <a:buClr>
                <a:schemeClr val="accent2"/>
              </a:buClr>
              <a:buFont typeface="Wingdings" panose="05000000000000000000" pitchFamily="2" charset="2"/>
              <a:buChar char="§"/>
            </a:pPr>
            <a:r>
              <a:rPr lang="en-US">
                <a:solidFill>
                  <a:srgbClr val="000000"/>
                </a:solidFill>
                <a:uFill>
                  <a:solidFill>
                    <a:srgbClr val="6E9EC8"/>
                  </a:solidFill>
                </a:uFill>
                <a:latin typeface="Calibri" panose="020F0502020204030204"/>
              </a:rPr>
              <a:t>Healthcare BlueBook </a:t>
            </a:r>
            <a:r>
              <a:rPr lang="en-US" dirty="0">
                <a:solidFill>
                  <a:srgbClr val="000000"/>
                </a:solidFill>
                <a:uFill>
                  <a:solidFill>
                    <a:srgbClr val="6E9EC8"/>
                  </a:solidFill>
                </a:uFill>
                <a:latin typeface="Calibri" panose="020F0502020204030204"/>
              </a:rPr>
              <a:t>Quality Ratings</a:t>
            </a:r>
          </a:p>
          <a:p>
            <a:pPr marL="0" indent="0">
              <a:lnSpc>
                <a:spcPct val="70000"/>
              </a:lnSpc>
              <a:buClr>
                <a:schemeClr val="accent2"/>
              </a:buClr>
              <a:buNone/>
            </a:pPr>
            <a:endParaRPr lang="en-US" dirty="0">
              <a:solidFill>
                <a:srgbClr val="000000"/>
              </a:solidFill>
              <a:uFill>
                <a:solidFill>
                  <a:srgbClr val="6E9EC8"/>
                </a:solidFill>
              </a:uFill>
              <a:latin typeface="Calibri" panose="020F0502020204030204"/>
            </a:endParaRPr>
          </a:p>
          <a:p>
            <a:pPr marL="0" indent="0">
              <a:lnSpc>
                <a:spcPct val="70000"/>
              </a:lnSpc>
              <a:buClr>
                <a:schemeClr val="accent2"/>
              </a:buClr>
              <a:buNone/>
            </a:pPr>
            <a:r>
              <a:rPr lang="en-US" dirty="0">
                <a:solidFill>
                  <a:srgbClr val="000000"/>
                </a:solidFill>
                <a:uFill>
                  <a:solidFill>
                    <a:srgbClr val="6E9EC8"/>
                  </a:solidFill>
                </a:uFill>
                <a:latin typeface="Calibri" panose="020F0502020204030204"/>
              </a:rPr>
              <a:t>July 1 – Plan Sponsor CAA Transparency Compliance</a:t>
            </a:r>
          </a:p>
          <a:p>
            <a:pPr marL="0" indent="0">
              <a:buNone/>
            </a:pPr>
            <a:endParaRPr lang="en-US" dirty="0"/>
          </a:p>
        </p:txBody>
      </p:sp>
      <p:sp>
        <p:nvSpPr>
          <p:cNvPr id="6" name="Content Placeholder 5">
            <a:extLst>
              <a:ext uri="{FF2B5EF4-FFF2-40B4-BE49-F238E27FC236}">
                <a16:creationId xmlns:a16="http://schemas.microsoft.com/office/drawing/2014/main" id="{B0B5CC3E-C6B8-1F48-B14C-DAC8A39F79C8}"/>
              </a:ext>
            </a:extLst>
          </p:cNvPr>
          <p:cNvSpPr>
            <a:spLocks noGrp="1"/>
          </p:cNvSpPr>
          <p:nvPr>
            <p:ph sz="quarter" idx="13"/>
          </p:nvPr>
        </p:nvSpPr>
        <p:spPr>
          <a:xfrm>
            <a:off x="444502" y="643469"/>
            <a:ext cx="10515600" cy="776288"/>
          </a:xfrm>
        </p:spPr>
        <p:txBody>
          <a:bodyPr>
            <a:normAutofit/>
          </a:bodyPr>
          <a:lstStyle/>
          <a:p>
            <a:r>
              <a:rPr lang="en-US" sz="2800" dirty="0">
                <a:solidFill>
                  <a:srgbClr val="002060"/>
                </a:solidFill>
                <a:latin typeface="Calibri" panose="020F0502020204030204" pitchFamily="34" charset="0"/>
                <a:ea typeface="+mj-ea"/>
                <a:cs typeface="Calibri" panose="020F0502020204030204" pitchFamily="34" charset="0"/>
              </a:rPr>
              <a:t>Hospital Price Transparency</a:t>
            </a:r>
          </a:p>
          <a:p>
            <a:endParaRPr lang="en-US" sz="2800" dirty="0">
              <a:solidFill>
                <a:srgbClr val="0070C0"/>
              </a:solidFill>
              <a:latin typeface="Calibri" panose="020F0502020204030204" pitchFamily="34" charset="0"/>
              <a:ea typeface="+mj-ea"/>
              <a:cs typeface="Calibri" panose="020F0502020204030204" pitchFamily="34" charset="0"/>
            </a:endParaRPr>
          </a:p>
        </p:txBody>
      </p:sp>
      <p:pic>
        <p:nvPicPr>
          <p:cNvPr id="10" name="Picture 9">
            <a:extLst>
              <a:ext uri="{FF2B5EF4-FFF2-40B4-BE49-F238E27FC236}">
                <a16:creationId xmlns:a16="http://schemas.microsoft.com/office/drawing/2014/main" id="{290A4042-35C0-4C14-B518-2EC743EFF568}"/>
              </a:ext>
            </a:extLst>
          </p:cNvPr>
          <p:cNvPicPr>
            <a:picLocks noChangeAspect="1"/>
          </p:cNvPicPr>
          <p:nvPr/>
        </p:nvPicPr>
        <p:blipFill>
          <a:blip r:embed="rId2"/>
          <a:stretch>
            <a:fillRect/>
          </a:stretch>
        </p:blipFill>
        <p:spPr>
          <a:xfrm>
            <a:off x="7740878" y="1753065"/>
            <a:ext cx="2880327" cy="4007680"/>
          </a:xfrm>
          <a:prstGeom prst="rect">
            <a:avLst/>
          </a:prstGeom>
        </p:spPr>
      </p:pic>
      <p:sp>
        <p:nvSpPr>
          <p:cNvPr id="2" name="TextBox 1">
            <a:extLst>
              <a:ext uri="{FF2B5EF4-FFF2-40B4-BE49-F238E27FC236}">
                <a16:creationId xmlns:a16="http://schemas.microsoft.com/office/drawing/2014/main" id="{D4A99405-06EC-7B47-8218-D0962DDED1C3}"/>
              </a:ext>
            </a:extLst>
          </p:cNvPr>
          <p:cNvSpPr txBox="1"/>
          <p:nvPr/>
        </p:nvSpPr>
        <p:spPr>
          <a:xfrm>
            <a:off x="7006167" y="736602"/>
            <a:ext cx="43497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Sage Transparency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Hospital Value Dashboard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https://dashboard.sagetransparency.com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351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3B70674E-4C49-4160-8E4A-FC63E845F825}"/>
              </a:ext>
            </a:extLst>
          </p:cNvPr>
          <p:cNvSpPr txBox="1">
            <a:spLocks/>
          </p:cNvSpPr>
          <p:nvPr/>
        </p:nvSpPr>
        <p:spPr>
          <a:xfrm>
            <a:off x="9353104" y="64095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sp>
        <p:nvSpPr>
          <p:cNvPr id="5" name="Rectangle 4">
            <a:extLst>
              <a:ext uri="{FF2B5EF4-FFF2-40B4-BE49-F238E27FC236}">
                <a16:creationId xmlns:a16="http://schemas.microsoft.com/office/drawing/2014/main" id="{F46E29C0-F616-46C7-BF5C-D390126EABF8}"/>
              </a:ext>
            </a:extLst>
          </p:cNvPr>
          <p:cNvSpPr/>
          <p:nvPr/>
        </p:nvSpPr>
        <p:spPr>
          <a:xfrm>
            <a:off x="0" y="0"/>
            <a:ext cx="5497033" cy="6858000"/>
          </a:xfrm>
          <a:prstGeom prst="rect">
            <a:avLst/>
          </a:prstGeom>
          <a:gradFill>
            <a:gsLst>
              <a:gs pos="0">
                <a:srgbClr val="3CCBDA"/>
              </a:gs>
              <a:gs pos="21000">
                <a:srgbClr val="157B96"/>
              </a:gs>
              <a:gs pos="44000">
                <a:srgbClr val="004F71"/>
              </a:gs>
              <a:gs pos="68000">
                <a:srgbClr val="004F71"/>
              </a:gs>
              <a:gs pos="100000">
                <a:srgbClr val="004F7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2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8D11C850-B091-4A08-A210-4C2CCFFA5353}"/>
              </a:ext>
            </a:extLst>
          </p:cNvPr>
          <p:cNvSpPr txBox="1">
            <a:spLocks/>
          </p:cNvSpPr>
          <p:nvPr/>
        </p:nvSpPr>
        <p:spPr>
          <a:xfrm>
            <a:off x="825797" y="2568945"/>
            <a:ext cx="3764339" cy="1720110"/>
          </a:xfrm>
          <a:prstGeom prst="rect">
            <a:avLst/>
          </a:prstGeom>
          <a:noFill/>
        </p:spPr>
        <p:txBody>
          <a:bodyPr/>
          <a:lstStyle>
            <a:lvl1pPr marL="233791" indent="-233791" algn="l" defTabSz="623443" rtl="0" eaLnBrk="1" latinLnBrk="0" hangingPunct="1">
              <a:spcBef>
                <a:spcPct val="20000"/>
              </a:spcBef>
              <a:buFont typeface="Arial" pitchFamily="34" charset="0"/>
              <a:buChar char="•"/>
              <a:defRPr sz="2182" kern="1200">
                <a:solidFill>
                  <a:schemeClr val="tx1"/>
                </a:solidFill>
                <a:latin typeface="+mn-lt"/>
                <a:ea typeface="+mn-ea"/>
                <a:cs typeface="+mn-cs"/>
              </a:defRPr>
            </a:lvl1pPr>
            <a:lvl2pPr marL="506548" indent="-194826" algn="l" defTabSz="623443" rtl="0" eaLnBrk="1" latinLnBrk="0" hangingPunct="1">
              <a:spcBef>
                <a:spcPct val="20000"/>
              </a:spcBef>
              <a:buFont typeface="Arial" pitchFamily="34" charset="0"/>
              <a:buChar char="–"/>
              <a:defRPr sz="1909" kern="1200">
                <a:solidFill>
                  <a:schemeClr val="tx1"/>
                </a:solidFill>
                <a:latin typeface="+mn-lt"/>
                <a:ea typeface="+mn-ea"/>
                <a:cs typeface="+mn-cs"/>
              </a:defRPr>
            </a:lvl2pPr>
            <a:lvl3pPr marL="779305" indent="-155861" algn="l" defTabSz="623443" rtl="0" eaLnBrk="1" latinLnBrk="0" hangingPunct="1">
              <a:spcBef>
                <a:spcPct val="20000"/>
              </a:spcBef>
              <a:buFont typeface="Arial" pitchFamily="34" charset="0"/>
              <a:buChar char="•"/>
              <a:defRPr sz="1637" kern="1200">
                <a:solidFill>
                  <a:schemeClr val="tx1"/>
                </a:solidFill>
                <a:latin typeface="+mn-lt"/>
                <a:ea typeface="+mn-ea"/>
                <a:cs typeface="+mn-cs"/>
              </a:defRPr>
            </a:lvl3pPr>
            <a:lvl4pPr marL="1091026"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4pPr>
            <a:lvl5pPr marL="1402748"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5pPr>
            <a:lvl6pPr marL="1714470"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6pPr>
            <a:lvl7pPr marL="2026191"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7pPr>
            <a:lvl8pPr marL="2337913"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8pPr>
            <a:lvl9pPr marL="2649635" indent="-155861" algn="l" defTabSz="623443" rtl="0" eaLnBrk="1" latinLnBrk="0" hangingPunct="1">
              <a:spcBef>
                <a:spcPct val="20000"/>
              </a:spcBef>
              <a:buFont typeface="Arial" pitchFamily="34" charset="0"/>
              <a:buChar char="•"/>
              <a:defRPr sz="1363" kern="1200">
                <a:solidFill>
                  <a:schemeClr val="tx1"/>
                </a:solidFill>
                <a:latin typeface="+mn-lt"/>
                <a:ea typeface="+mn-ea"/>
                <a:cs typeface="+mn-cs"/>
              </a:defRPr>
            </a:lvl9pPr>
          </a:lstStyle>
          <a:p>
            <a:pPr marL="0" marR="0" lvl="0" indent="0" algn="ctr" defTabSz="623418" rtl="0" eaLnBrk="1" fontAlgn="auto" latinLnBrk="0" hangingPunct="1">
              <a:lnSpc>
                <a:spcPct val="100000"/>
              </a:lnSpc>
              <a:spcBef>
                <a:spcPct val="20000"/>
              </a:spcBef>
              <a:spcAft>
                <a:spcPts val="0"/>
              </a:spcAft>
              <a:buClrTx/>
              <a:buSzTx/>
              <a:buFont typeface="Arial" pitchFamily="34" charset="0"/>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RBP Pricing</a:t>
            </a:r>
          </a:p>
          <a:p>
            <a:pPr marL="0" marR="0" lvl="0" indent="0" algn="ctr" defTabSz="623418" rtl="0" eaLnBrk="1" fontAlgn="auto" latinLnBrk="0" hangingPunct="1">
              <a:lnSpc>
                <a:spcPct val="100000"/>
              </a:lnSpc>
              <a:spcBef>
                <a:spcPct val="20000"/>
              </a:spcBef>
              <a:spcAft>
                <a:spcPts val="0"/>
              </a:spcAft>
              <a:buClrTx/>
              <a:buSzTx/>
              <a:buFont typeface="Arial" pitchFamily="34" charset="0"/>
              <a:buNone/>
              <a:tabLst/>
              <a:defRPr/>
            </a:pPr>
            <a:r>
              <a:rPr kumimoji="0" lang="en-US" sz="3333"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Methodology</a:t>
            </a:r>
          </a:p>
        </p:txBody>
      </p:sp>
      <p:sp>
        <p:nvSpPr>
          <p:cNvPr id="8" name="Content Placeholder 2">
            <a:extLst>
              <a:ext uri="{FF2B5EF4-FFF2-40B4-BE49-F238E27FC236}">
                <a16:creationId xmlns:a16="http://schemas.microsoft.com/office/drawing/2014/main" id="{A21797D4-29FB-6F3A-5865-153291E55325}"/>
              </a:ext>
            </a:extLst>
          </p:cNvPr>
          <p:cNvSpPr txBox="1">
            <a:spLocks/>
          </p:cNvSpPr>
          <p:nvPr/>
        </p:nvSpPr>
        <p:spPr>
          <a:xfrm>
            <a:off x="5981700" y="669449"/>
            <a:ext cx="5695950" cy="12165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4F71"/>
                </a:solidFill>
                <a:effectLst/>
                <a:uLnTx/>
                <a:uFillTx/>
                <a:latin typeface="Segoe UI Semibold" panose="020B0702040204020203" pitchFamily="34" charset="0"/>
                <a:ea typeface="+mn-ea"/>
                <a:cs typeface="Segoe UI Semibold" panose="020B0702040204020203" pitchFamily="34" charset="0"/>
              </a:rPr>
              <a:t>There are typically two ways RBP services are priced:</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As a percentage of Gross Billed Charges (GBC)</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As a PEPM fee</a:t>
            </a:r>
          </a:p>
        </p:txBody>
      </p:sp>
      <p:sp>
        <p:nvSpPr>
          <p:cNvPr id="11" name="TextBox 10">
            <a:extLst>
              <a:ext uri="{FF2B5EF4-FFF2-40B4-BE49-F238E27FC236}">
                <a16:creationId xmlns:a16="http://schemas.microsoft.com/office/drawing/2014/main" id="{526125B0-4970-9CE1-3E32-65FDFA7D75BC}"/>
              </a:ext>
            </a:extLst>
          </p:cNvPr>
          <p:cNvSpPr txBox="1"/>
          <p:nvPr/>
        </p:nvSpPr>
        <p:spPr>
          <a:xfrm>
            <a:off x="5981700" y="2658272"/>
            <a:ext cx="5295900" cy="38164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GBC is used by clients who only want to pay </a:t>
            </a:r>
            <a:b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when savings are derived – no upfront costs</a:t>
            </a:r>
            <a:b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endParaRPr kumimoji="0" lang="en-US" sz="1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PEPM is used for clients who want a fixed cost </a:t>
            </a:r>
            <a:b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annually based on enrollment</a:t>
            </a:r>
            <a:b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endParaRPr kumimoji="0" lang="en-US" sz="1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 % of savings is not used because a Fiduciary </a:t>
            </a:r>
            <a:b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cannot be paid where there is a performance </a:t>
            </a:r>
            <a:b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incentive</a:t>
            </a:r>
            <a:b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endParaRPr kumimoji="0" lang="en-US" sz="1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The majority of RBP services are sold as a PEPM</a:t>
            </a:r>
            <a:b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endParaRPr kumimoji="0" lang="en-US" sz="1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Make sure to compare services – low costs </a:t>
            </a:r>
            <a:b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eliminate critical services</a:t>
            </a:r>
          </a:p>
        </p:txBody>
      </p:sp>
      <p:cxnSp>
        <p:nvCxnSpPr>
          <p:cNvPr id="6" name="Straight Connector 5">
            <a:extLst>
              <a:ext uri="{FF2B5EF4-FFF2-40B4-BE49-F238E27FC236}">
                <a16:creationId xmlns:a16="http://schemas.microsoft.com/office/drawing/2014/main" id="{CF4C0072-655F-56A2-6D46-5BCB046DEDF0}"/>
              </a:ext>
            </a:extLst>
          </p:cNvPr>
          <p:cNvCxnSpPr>
            <a:cxnSpLocks/>
          </p:cNvCxnSpPr>
          <p:nvPr/>
        </p:nvCxnSpPr>
        <p:spPr>
          <a:xfrm>
            <a:off x="6134100" y="2305050"/>
            <a:ext cx="5303520" cy="0"/>
          </a:xfrm>
          <a:prstGeom prst="line">
            <a:avLst/>
          </a:prstGeom>
          <a:ln w="28575">
            <a:solidFill>
              <a:srgbClr val="3CCB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696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DA292C-7BF5-936B-D228-F8CF03ED59B1}"/>
              </a:ext>
            </a:extLst>
          </p:cNvPr>
          <p:cNvSpPr/>
          <p:nvPr/>
        </p:nvSpPr>
        <p:spPr>
          <a:xfrm>
            <a:off x="0" y="1219200"/>
            <a:ext cx="12192000" cy="5638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8F16D6F-08A2-DF77-3DD5-A5E68C74276F}"/>
              </a:ext>
            </a:extLst>
          </p:cNvPr>
          <p:cNvSpPr/>
          <p:nvPr/>
        </p:nvSpPr>
        <p:spPr>
          <a:xfrm>
            <a:off x="695325" y="2847946"/>
            <a:ext cx="10511155" cy="356156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0237F574-EAF5-4FDE-BC18-7089F5C1A184}"/>
              </a:ext>
            </a:extLst>
          </p:cNvPr>
          <p:cNvSpPr>
            <a:spLocks noGrp="1"/>
          </p:cNvSpPr>
          <p:nvPr>
            <p:ph type="body" idx="4294967295"/>
          </p:nvPr>
        </p:nvSpPr>
        <p:spPr>
          <a:xfrm>
            <a:off x="695325" y="326231"/>
            <a:ext cx="8867775" cy="559405"/>
          </a:xfrm>
          <a:solidFill>
            <a:schemeClr val="tx1">
              <a:lumMod val="85000"/>
              <a:lumOff val="15000"/>
            </a:schemeClr>
          </a:solidFill>
        </p:spPr>
        <p:txBody>
          <a:bodyPr/>
          <a:lstStyle/>
          <a:p>
            <a:pPr marL="0" indent="0">
              <a:buNone/>
            </a:pPr>
            <a:r>
              <a:rPr lang="en-US" dirty="0">
                <a:solidFill>
                  <a:schemeClr val="bg1"/>
                </a:solidFill>
                <a:latin typeface="Segoe UI Light" panose="020B0502040204020203" pitchFamily="34" charset="0"/>
                <a:cs typeface="Segoe UI Light" panose="020B0502040204020203" pitchFamily="34" charset="0"/>
              </a:rPr>
              <a:t>What about Balance Billing?</a:t>
            </a:r>
          </a:p>
        </p:txBody>
      </p:sp>
      <p:sp>
        <p:nvSpPr>
          <p:cNvPr id="4" name="Slide Number Placeholder 6">
            <a:extLst>
              <a:ext uri="{FF2B5EF4-FFF2-40B4-BE49-F238E27FC236}">
                <a16:creationId xmlns:a16="http://schemas.microsoft.com/office/drawing/2014/main" id="{80A61713-260E-4ADD-A0C9-B88D6336544F}"/>
              </a:ext>
            </a:extLst>
          </p:cNvPr>
          <p:cNvSpPr txBox="1">
            <a:spLocks/>
          </p:cNvSpPr>
          <p:nvPr/>
        </p:nvSpPr>
        <p:spPr>
          <a:xfrm>
            <a:off x="9353104" y="64095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sp>
        <p:nvSpPr>
          <p:cNvPr id="10" name="Content Placeholder 2">
            <a:extLst>
              <a:ext uri="{FF2B5EF4-FFF2-40B4-BE49-F238E27FC236}">
                <a16:creationId xmlns:a16="http://schemas.microsoft.com/office/drawing/2014/main" id="{FDDD8386-3E37-2C2A-12DB-294C9C0CBC12}"/>
              </a:ext>
            </a:extLst>
          </p:cNvPr>
          <p:cNvSpPr txBox="1">
            <a:spLocks/>
          </p:cNvSpPr>
          <p:nvPr/>
        </p:nvSpPr>
        <p:spPr>
          <a:xfrm>
            <a:off x="1010285" y="3623310"/>
            <a:ext cx="8657779" cy="2701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True RBP protects against Balance Billing and clients can chose their tolerance levels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True RBP offers full member Advocacy and Legal support</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Successful RBP is about balancing savings vs. member abrasion</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True RBP offers a variety of plans to manage this balance, based on client needs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Balance bills occur less frequently than most think but vary around the country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Service denial is another fear but can be eliminated by strong Care Navigation</a:t>
            </a:r>
          </a:p>
        </p:txBody>
      </p:sp>
      <p:sp>
        <p:nvSpPr>
          <p:cNvPr id="3" name="TextBox 2">
            <a:extLst>
              <a:ext uri="{FF2B5EF4-FFF2-40B4-BE49-F238E27FC236}">
                <a16:creationId xmlns:a16="http://schemas.microsoft.com/office/drawing/2014/main" id="{8557C5D6-D37F-8102-C101-9F9C2D9909F9}"/>
              </a:ext>
            </a:extLst>
          </p:cNvPr>
          <p:cNvSpPr txBox="1"/>
          <p:nvPr/>
        </p:nvSpPr>
        <p:spPr>
          <a:xfrm>
            <a:off x="522605" y="1619335"/>
            <a:ext cx="112934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gradFill flip="none" rotWithShape="1">
                  <a:gsLst>
                    <a:gs pos="0">
                      <a:srgbClr val="004F71"/>
                    </a:gs>
                    <a:gs pos="32000">
                      <a:srgbClr val="004F71"/>
                    </a:gs>
                    <a:gs pos="58000">
                      <a:srgbClr val="065A7B"/>
                    </a:gs>
                    <a:gs pos="100000">
                      <a:srgbClr val="3CCBDA"/>
                    </a:gs>
                  </a:gsLst>
                  <a:path path="circle">
                    <a:fillToRect l="100000" t="100000"/>
                  </a:path>
                  <a:tileRect r="-100000" b="-100000"/>
                </a:gradFill>
                <a:effectLst>
                  <a:outerShdw blurRad="50800" dist="38100" dir="2700000" algn="tl" rotWithShape="0">
                    <a:prstClr val="black">
                      <a:alpha val="40000"/>
                    </a:prstClr>
                  </a:outerShdw>
                </a:effectLst>
                <a:uLnTx/>
                <a:uFillTx/>
                <a:latin typeface="Segoe UI Black" panose="020B0A02040204020203" pitchFamily="34" charset="0"/>
                <a:ea typeface="Segoe UI Black" panose="020B0A02040204020203" pitchFamily="34" charset="0"/>
                <a:cs typeface="+mn-cs"/>
              </a:rPr>
              <a:t>#1 FEAR OF USING RBP = BALANCE BILLING</a:t>
            </a:r>
          </a:p>
        </p:txBody>
      </p:sp>
      <p:sp>
        <p:nvSpPr>
          <p:cNvPr id="6" name="TextBox 5">
            <a:extLst>
              <a:ext uri="{FF2B5EF4-FFF2-40B4-BE49-F238E27FC236}">
                <a16:creationId xmlns:a16="http://schemas.microsoft.com/office/drawing/2014/main" id="{83D2520E-F1EB-E4DA-4E4E-69DC46248A8F}"/>
              </a:ext>
            </a:extLst>
          </p:cNvPr>
          <p:cNvSpPr txBox="1"/>
          <p:nvPr/>
        </p:nvSpPr>
        <p:spPr>
          <a:xfrm>
            <a:off x="1010285" y="3089881"/>
            <a:ext cx="3819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F71"/>
                </a:solidFill>
                <a:effectLst/>
                <a:uLnTx/>
                <a:uFillTx/>
                <a:latin typeface="Segoe UI Semibold" panose="020B0702040204020203" pitchFamily="34" charset="0"/>
                <a:ea typeface="+mn-ea"/>
                <a:cs typeface="Segoe UI Semibold" panose="020B0702040204020203" pitchFamily="34" charset="0"/>
              </a:rPr>
              <a:t>Why a Plan Shouldn’t Worry</a:t>
            </a:r>
          </a:p>
        </p:txBody>
      </p:sp>
      <p:pic>
        <p:nvPicPr>
          <p:cNvPr id="13" name="Graphic 12" descr="Three circles each containing concentric circles.">
            <a:extLst>
              <a:ext uri="{FF2B5EF4-FFF2-40B4-BE49-F238E27FC236}">
                <a16:creationId xmlns:a16="http://schemas.microsoft.com/office/drawing/2014/main" id="{03C1ACCD-90A5-E11A-60AA-9D2BEB10A9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11054" y="2026500"/>
            <a:ext cx="2573656" cy="2573656"/>
          </a:xfrm>
          <a:prstGeom prst="rect">
            <a:avLst/>
          </a:prstGeom>
        </p:spPr>
      </p:pic>
      <p:pic>
        <p:nvPicPr>
          <p:cNvPr id="11" name="Picture 2" descr="Public Resources - National Alliance of Healthcare Purchaser Coalitions">
            <a:extLst>
              <a:ext uri="{FF2B5EF4-FFF2-40B4-BE49-F238E27FC236}">
                <a16:creationId xmlns:a16="http://schemas.microsoft.com/office/drawing/2014/main" id="{7F598925-F40A-DBDC-99DD-156483560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951" y="310661"/>
            <a:ext cx="1948359" cy="4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060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6268C3-6A3B-4FF3-B03B-F57ED69E83B2}"/>
              </a:ext>
            </a:extLst>
          </p:cNvPr>
          <p:cNvSpPr>
            <a:spLocks noGrp="1"/>
          </p:cNvSpPr>
          <p:nvPr>
            <p:ph type="body" idx="4294967295"/>
          </p:nvPr>
        </p:nvSpPr>
        <p:spPr>
          <a:xfrm>
            <a:off x="695325" y="326231"/>
            <a:ext cx="8867775" cy="559405"/>
          </a:xfrm>
          <a:solidFill>
            <a:schemeClr val="tx1">
              <a:lumMod val="85000"/>
              <a:lumOff val="15000"/>
            </a:schemeClr>
          </a:solidFill>
        </p:spPr>
        <p:txBody>
          <a:bodyPr/>
          <a:lstStyle/>
          <a:p>
            <a:pPr marL="0" indent="0">
              <a:buNone/>
            </a:pPr>
            <a:r>
              <a:rPr lang="en-US" dirty="0">
                <a:solidFill>
                  <a:schemeClr val="bg1"/>
                </a:solidFill>
                <a:latin typeface="Segoe UI Light" panose="020B0502040204020203" pitchFamily="34" charset="0"/>
                <a:cs typeface="Segoe UI Light" panose="020B0502040204020203" pitchFamily="34" charset="0"/>
              </a:rPr>
              <a:t>Typical Member Experience Pathways</a:t>
            </a:r>
          </a:p>
        </p:txBody>
      </p:sp>
      <p:sp>
        <p:nvSpPr>
          <p:cNvPr id="13" name="Slide Number Placeholder 12">
            <a:extLst>
              <a:ext uri="{FF2B5EF4-FFF2-40B4-BE49-F238E27FC236}">
                <a16:creationId xmlns:a16="http://schemas.microsoft.com/office/drawing/2014/main" id="{AED7AE1E-5ABE-8199-8417-1F22A727FD64}"/>
              </a:ext>
            </a:extLst>
          </p:cNvPr>
          <p:cNvSpPr>
            <a:spLocks noGrp="1"/>
          </p:cNvSpPr>
          <p:nvPr>
            <p:ph type="sldNum" sz="quarter" idx="12"/>
          </p:nvPr>
        </p:nvSpPr>
        <p:spPr>
          <a:xfrm>
            <a:off x="9406268" y="64716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sp>
        <p:nvSpPr>
          <p:cNvPr id="18" name="Rectangle 17">
            <a:extLst>
              <a:ext uri="{FF2B5EF4-FFF2-40B4-BE49-F238E27FC236}">
                <a16:creationId xmlns:a16="http://schemas.microsoft.com/office/drawing/2014/main" id="{3163EFC8-81D1-3C42-C296-FD107AF5BCF2}"/>
              </a:ext>
            </a:extLst>
          </p:cNvPr>
          <p:cNvSpPr/>
          <p:nvPr/>
        </p:nvSpPr>
        <p:spPr>
          <a:xfrm>
            <a:off x="757035" y="1380228"/>
            <a:ext cx="4698435" cy="658019"/>
          </a:xfrm>
          <a:prstGeom prst="rect">
            <a:avLst/>
          </a:prstGeom>
          <a:solidFill>
            <a:srgbClr val="004F7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RBP for Facility + Primary Network</a:t>
            </a:r>
          </a:p>
        </p:txBody>
      </p:sp>
      <p:sp>
        <p:nvSpPr>
          <p:cNvPr id="19" name="Rectangle 18">
            <a:extLst>
              <a:ext uri="{FF2B5EF4-FFF2-40B4-BE49-F238E27FC236}">
                <a16:creationId xmlns:a16="http://schemas.microsoft.com/office/drawing/2014/main" id="{367D4701-C3BC-F91F-4686-968EA2EECB9A}"/>
              </a:ext>
            </a:extLst>
          </p:cNvPr>
          <p:cNvSpPr/>
          <p:nvPr/>
        </p:nvSpPr>
        <p:spPr>
          <a:xfrm>
            <a:off x="6736530" y="1380227"/>
            <a:ext cx="4698435" cy="658019"/>
          </a:xfrm>
          <a:prstGeom prst="rect">
            <a:avLst/>
          </a:prstGeom>
          <a:solidFill>
            <a:srgbClr val="3CCB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Full RBP (no network)</a:t>
            </a:r>
          </a:p>
        </p:txBody>
      </p:sp>
      <p:cxnSp>
        <p:nvCxnSpPr>
          <p:cNvPr id="21" name="Straight Connector 20">
            <a:extLst>
              <a:ext uri="{FF2B5EF4-FFF2-40B4-BE49-F238E27FC236}">
                <a16:creationId xmlns:a16="http://schemas.microsoft.com/office/drawing/2014/main" id="{BA3A0871-1767-1CB0-6401-AC03CED41CF8}"/>
              </a:ext>
            </a:extLst>
          </p:cNvPr>
          <p:cNvCxnSpPr>
            <a:cxnSpLocks/>
          </p:cNvCxnSpPr>
          <p:nvPr/>
        </p:nvCxnSpPr>
        <p:spPr>
          <a:xfrm flipH="1">
            <a:off x="779337" y="2038245"/>
            <a:ext cx="1" cy="4297680"/>
          </a:xfrm>
          <a:prstGeom prst="line">
            <a:avLst/>
          </a:prstGeom>
          <a:ln w="38100" cap="rnd">
            <a:solidFill>
              <a:srgbClr val="004F71"/>
            </a:solidFill>
            <a:prstDash val="sysDot"/>
            <a:roun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E6FEFA1-37BD-99B6-0C01-CCA3F019D939}"/>
              </a:ext>
            </a:extLst>
          </p:cNvPr>
          <p:cNvSpPr/>
          <p:nvPr/>
        </p:nvSpPr>
        <p:spPr>
          <a:xfrm>
            <a:off x="651099" y="2556875"/>
            <a:ext cx="278777" cy="278781"/>
          </a:xfrm>
          <a:prstGeom prst="ellipse">
            <a:avLst/>
          </a:prstGeom>
          <a:solidFill>
            <a:srgbClr val="004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sp>
        <p:nvSpPr>
          <p:cNvPr id="23" name="TextBox 22">
            <a:extLst>
              <a:ext uri="{FF2B5EF4-FFF2-40B4-BE49-F238E27FC236}">
                <a16:creationId xmlns:a16="http://schemas.microsoft.com/office/drawing/2014/main" id="{5E15AAB8-6551-F538-5B73-7EBFACD0D753}"/>
              </a:ext>
            </a:extLst>
          </p:cNvPr>
          <p:cNvSpPr txBox="1"/>
          <p:nvPr/>
        </p:nvSpPr>
        <p:spPr>
          <a:xfrm>
            <a:off x="1058114" y="2497509"/>
            <a:ext cx="38670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Member uses primary network to access providers to find provider</a:t>
            </a:r>
          </a:p>
        </p:txBody>
      </p:sp>
      <p:sp>
        <p:nvSpPr>
          <p:cNvPr id="24" name="Oval 23">
            <a:extLst>
              <a:ext uri="{FF2B5EF4-FFF2-40B4-BE49-F238E27FC236}">
                <a16:creationId xmlns:a16="http://schemas.microsoft.com/office/drawing/2014/main" id="{9DD114B0-019E-C6CA-E584-F9B11BD0CE8C}"/>
              </a:ext>
            </a:extLst>
          </p:cNvPr>
          <p:cNvSpPr/>
          <p:nvPr/>
        </p:nvSpPr>
        <p:spPr>
          <a:xfrm>
            <a:off x="651099" y="3522389"/>
            <a:ext cx="278777" cy="278781"/>
          </a:xfrm>
          <a:prstGeom prst="ellipse">
            <a:avLst/>
          </a:prstGeom>
          <a:solidFill>
            <a:srgbClr val="004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2</a:t>
            </a:r>
          </a:p>
        </p:txBody>
      </p:sp>
      <p:sp>
        <p:nvSpPr>
          <p:cNvPr id="25" name="TextBox 24">
            <a:extLst>
              <a:ext uri="{FF2B5EF4-FFF2-40B4-BE49-F238E27FC236}">
                <a16:creationId xmlns:a16="http://schemas.microsoft.com/office/drawing/2014/main" id="{F60795C0-E99F-CA57-CC54-E91EA5730664}"/>
              </a:ext>
            </a:extLst>
          </p:cNvPr>
          <p:cNvSpPr txBox="1"/>
          <p:nvPr/>
        </p:nvSpPr>
        <p:spPr>
          <a:xfrm>
            <a:off x="1058114" y="3438188"/>
            <a:ext cx="38670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Member shows Provider ID card with logo at time of visit</a:t>
            </a:r>
          </a:p>
        </p:txBody>
      </p:sp>
      <p:sp>
        <p:nvSpPr>
          <p:cNvPr id="26" name="Oval 25">
            <a:extLst>
              <a:ext uri="{FF2B5EF4-FFF2-40B4-BE49-F238E27FC236}">
                <a16:creationId xmlns:a16="http://schemas.microsoft.com/office/drawing/2014/main" id="{9D34DD56-FE09-0151-778E-DB20AA3DBB44}"/>
              </a:ext>
            </a:extLst>
          </p:cNvPr>
          <p:cNvSpPr/>
          <p:nvPr/>
        </p:nvSpPr>
        <p:spPr>
          <a:xfrm>
            <a:off x="651099" y="4420997"/>
            <a:ext cx="278777" cy="278781"/>
          </a:xfrm>
          <a:prstGeom prst="ellipse">
            <a:avLst/>
          </a:prstGeom>
          <a:solidFill>
            <a:srgbClr val="004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3</a:t>
            </a:r>
          </a:p>
        </p:txBody>
      </p:sp>
      <p:sp>
        <p:nvSpPr>
          <p:cNvPr id="27" name="TextBox 26">
            <a:extLst>
              <a:ext uri="{FF2B5EF4-FFF2-40B4-BE49-F238E27FC236}">
                <a16:creationId xmlns:a16="http://schemas.microsoft.com/office/drawing/2014/main" id="{89EEE97B-3778-15C3-2BA3-F722ED73838E}"/>
              </a:ext>
            </a:extLst>
          </p:cNvPr>
          <p:cNvSpPr txBox="1"/>
          <p:nvPr/>
        </p:nvSpPr>
        <p:spPr>
          <a:xfrm>
            <a:off x="1058114" y="4378867"/>
            <a:ext cx="4274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If any issues, member should have provider’s office call the administrator’s number on the back of the ID card</a:t>
            </a:r>
          </a:p>
        </p:txBody>
      </p:sp>
      <p:sp>
        <p:nvSpPr>
          <p:cNvPr id="28" name="Oval 27">
            <a:extLst>
              <a:ext uri="{FF2B5EF4-FFF2-40B4-BE49-F238E27FC236}">
                <a16:creationId xmlns:a16="http://schemas.microsoft.com/office/drawing/2014/main" id="{9B7AF5B1-D164-BC99-C7D1-E2E2F20DB81A}"/>
              </a:ext>
            </a:extLst>
          </p:cNvPr>
          <p:cNvSpPr/>
          <p:nvPr/>
        </p:nvSpPr>
        <p:spPr>
          <a:xfrm>
            <a:off x="651098" y="5521251"/>
            <a:ext cx="278777" cy="278781"/>
          </a:xfrm>
          <a:prstGeom prst="ellipse">
            <a:avLst/>
          </a:prstGeom>
          <a:solidFill>
            <a:srgbClr val="004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4</a:t>
            </a:r>
          </a:p>
        </p:txBody>
      </p:sp>
      <p:sp>
        <p:nvSpPr>
          <p:cNvPr id="29" name="TextBox 28">
            <a:extLst>
              <a:ext uri="{FF2B5EF4-FFF2-40B4-BE49-F238E27FC236}">
                <a16:creationId xmlns:a16="http://schemas.microsoft.com/office/drawing/2014/main" id="{E8B7F5F8-5E57-9AE6-DF75-E93858CC97F5}"/>
              </a:ext>
            </a:extLst>
          </p:cNvPr>
          <p:cNvSpPr txBox="1"/>
          <p:nvPr/>
        </p:nvSpPr>
        <p:spPr>
          <a:xfrm>
            <a:off x="1080068" y="5488200"/>
            <a:ext cx="396565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Care given; Claim generated, and member receives EOB; Less than 0.005% result in any type of pushback or balance billing</a:t>
            </a:r>
          </a:p>
        </p:txBody>
      </p:sp>
      <p:cxnSp>
        <p:nvCxnSpPr>
          <p:cNvPr id="30" name="Straight Connector 29">
            <a:extLst>
              <a:ext uri="{FF2B5EF4-FFF2-40B4-BE49-F238E27FC236}">
                <a16:creationId xmlns:a16="http://schemas.microsoft.com/office/drawing/2014/main" id="{ACADB269-0036-A03A-ED8B-D7BF5A779EB6}"/>
              </a:ext>
            </a:extLst>
          </p:cNvPr>
          <p:cNvCxnSpPr>
            <a:cxnSpLocks/>
          </p:cNvCxnSpPr>
          <p:nvPr/>
        </p:nvCxnSpPr>
        <p:spPr>
          <a:xfrm flipH="1">
            <a:off x="6768775" y="2024248"/>
            <a:ext cx="1" cy="4297680"/>
          </a:xfrm>
          <a:prstGeom prst="line">
            <a:avLst/>
          </a:prstGeom>
          <a:ln w="38100" cap="rnd">
            <a:solidFill>
              <a:srgbClr val="3CCBDA"/>
            </a:solidFill>
            <a:prstDash val="sysDot"/>
            <a:roun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C841D5A-F8CA-EAD9-CFBF-8B1E4FA4F144}"/>
              </a:ext>
            </a:extLst>
          </p:cNvPr>
          <p:cNvSpPr/>
          <p:nvPr/>
        </p:nvSpPr>
        <p:spPr>
          <a:xfrm>
            <a:off x="6629520" y="2542878"/>
            <a:ext cx="278777" cy="278781"/>
          </a:xfrm>
          <a:prstGeom prst="ellipse">
            <a:avLst/>
          </a:prstGeom>
          <a:solidFill>
            <a:srgbClr val="3CCBDA"/>
          </a:solidFill>
          <a:ln>
            <a:solidFill>
              <a:srgbClr val="3CC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sp>
        <p:nvSpPr>
          <p:cNvPr id="32" name="TextBox 31">
            <a:extLst>
              <a:ext uri="{FF2B5EF4-FFF2-40B4-BE49-F238E27FC236}">
                <a16:creationId xmlns:a16="http://schemas.microsoft.com/office/drawing/2014/main" id="{9CAB3B96-7355-2D43-728D-E9917B820C27}"/>
              </a:ext>
            </a:extLst>
          </p:cNvPr>
          <p:cNvSpPr txBox="1"/>
          <p:nvPr/>
        </p:nvSpPr>
        <p:spPr>
          <a:xfrm>
            <a:off x="7047552" y="2483512"/>
            <a:ext cx="431680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Member calls doctor to make an appointment; If they ask what type of insurance the member has, the member will say they have Employer-based coverage and can show their ID card upon arrival</a:t>
            </a:r>
          </a:p>
        </p:txBody>
      </p:sp>
      <p:sp>
        <p:nvSpPr>
          <p:cNvPr id="35" name="Oval 34">
            <a:extLst>
              <a:ext uri="{FF2B5EF4-FFF2-40B4-BE49-F238E27FC236}">
                <a16:creationId xmlns:a16="http://schemas.microsoft.com/office/drawing/2014/main" id="{6AEF7502-9B69-FCDF-A80F-53551C0913AC}"/>
              </a:ext>
            </a:extLst>
          </p:cNvPr>
          <p:cNvSpPr/>
          <p:nvPr/>
        </p:nvSpPr>
        <p:spPr>
          <a:xfrm>
            <a:off x="6629520" y="4052433"/>
            <a:ext cx="278777" cy="278781"/>
          </a:xfrm>
          <a:prstGeom prst="ellipse">
            <a:avLst/>
          </a:prstGeom>
          <a:solidFill>
            <a:srgbClr val="3CCBDA"/>
          </a:solidFill>
          <a:ln>
            <a:solidFill>
              <a:srgbClr val="3CC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2</a:t>
            </a:r>
          </a:p>
        </p:txBody>
      </p:sp>
      <p:sp>
        <p:nvSpPr>
          <p:cNvPr id="36" name="TextBox 35">
            <a:extLst>
              <a:ext uri="{FF2B5EF4-FFF2-40B4-BE49-F238E27FC236}">
                <a16:creationId xmlns:a16="http://schemas.microsoft.com/office/drawing/2014/main" id="{861B142E-7294-6C1F-C1D9-5D326EE50336}"/>
              </a:ext>
            </a:extLst>
          </p:cNvPr>
          <p:cNvSpPr txBox="1"/>
          <p:nvPr/>
        </p:nvSpPr>
        <p:spPr>
          <a:xfrm>
            <a:off x="7047552" y="4010303"/>
            <a:ext cx="40934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If any issues, member should have provider’s office call the administrator’s number on the back of the ID card</a:t>
            </a:r>
          </a:p>
        </p:txBody>
      </p:sp>
      <p:sp>
        <p:nvSpPr>
          <p:cNvPr id="37" name="Oval 36">
            <a:extLst>
              <a:ext uri="{FF2B5EF4-FFF2-40B4-BE49-F238E27FC236}">
                <a16:creationId xmlns:a16="http://schemas.microsoft.com/office/drawing/2014/main" id="{E400928C-DB62-3B03-3C47-EB9811EDB179}"/>
              </a:ext>
            </a:extLst>
          </p:cNvPr>
          <p:cNvSpPr/>
          <p:nvPr/>
        </p:nvSpPr>
        <p:spPr>
          <a:xfrm>
            <a:off x="6629519" y="5138634"/>
            <a:ext cx="278777" cy="278781"/>
          </a:xfrm>
          <a:prstGeom prst="ellipse">
            <a:avLst/>
          </a:prstGeom>
          <a:solidFill>
            <a:srgbClr val="3CCBDA"/>
          </a:solidFill>
          <a:ln>
            <a:solidFill>
              <a:srgbClr val="3CC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3</a:t>
            </a:r>
          </a:p>
        </p:txBody>
      </p:sp>
      <p:sp>
        <p:nvSpPr>
          <p:cNvPr id="38" name="TextBox 37">
            <a:extLst>
              <a:ext uri="{FF2B5EF4-FFF2-40B4-BE49-F238E27FC236}">
                <a16:creationId xmlns:a16="http://schemas.microsoft.com/office/drawing/2014/main" id="{0E1A5104-58ED-BEC4-39F2-F3C62EF4D8E5}"/>
              </a:ext>
            </a:extLst>
          </p:cNvPr>
          <p:cNvSpPr txBox="1"/>
          <p:nvPr/>
        </p:nvSpPr>
        <p:spPr>
          <a:xfrm>
            <a:off x="7029470" y="5094566"/>
            <a:ext cx="440549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Care given; Claim generated, and member receives EOB; In the rare occurrence of a balance bill (less than 95% of the time); members will call their TPA and warm transfer the members to an AMPS Member Advocate. </a:t>
            </a:r>
          </a:p>
        </p:txBody>
      </p:sp>
      <p:pic>
        <p:nvPicPr>
          <p:cNvPr id="33" name="Picture 2" descr="Public Resources - National Alliance of Healthcare Purchaser Coalitions">
            <a:extLst>
              <a:ext uri="{FF2B5EF4-FFF2-40B4-BE49-F238E27FC236}">
                <a16:creationId xmlns:a16="http://schemas.microsoft.com/office/drawing/2014/main" id="{6187800C-B312-0A93-EEEC-77A902D26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9951" y="310661"/>
            <a:ext cx="1948359" cy="4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709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37F574-EAF5-4FDE-BC18-7089F5C1A184}"/>
              </a:ext>
            </a:extLst>
          </p:cNvPr>
          <p:cNvSpPr>
            <a:spLocks noGrp="1"/>
          </p:cNvSpPr>
          <p:nvPr>
            <p:ph type="body" idx="4294967295"/>
          </p:nvPr>
        </p:nvSpPr>
        <p:spPr>
          <a:xfrm>
            <a:off x="695325" y="326231"/>
            <a:ext cx="8867775" cy="559405"/>
          </a:xfrm>
          <a:solidFill>
            <a:schemeClr val="tx1">
              <a:lumMod val="85000"/>
              <a:lumOff val="15000"/>
            </a:schemeClr>
          </a:solidFill>
        </p:spPr>
        <p:txBody>
          <a:bodyPr/>
          <a:lstStyle/>
          <a:p>
            <a:pPr marL="0" indent="0">
              <a:buNone/>
            </a:pPr>
            <a:r>
              <a:rPr lang="en-US" dirty="0">
                <a:solidFill>
                  <a:schemeClr val="bg1"/>
                </a:solidFill>
                <a:latin typeface="Segoe UI Light" panose="020B0502040204020203" pitchFamily="34" charset="0"/>
                <a:cs typeface="Segoe UI Light" panose="020B0502040204020203" pitchFamily="34" charset="0"/>
              </a:rPr>
              <a:t>Member Education and Support</a:t>
            </a:r>
          </a:p>
        </p:txBody>
      </p:sp>
      <p:sp>
        <p:nvSpPr>
          <p:cNvPr id="4" name="Slide Number Placeholder 6">
            <a:extLst>
              <a:ext uri="{FF2B5EF4-FFF2-40B4-BE49-F238E27FC236}">
                <a16:creationId xmlns:a16="http://schemas.microsoft.com/office/drawing/2014/main" id="{80A61713-260E-4ADD-A0C9-B88D6336544F}"/>
              </a:ext>
            </a:extLst>
          </p:cNvPr>
          <p:cNvSpPr txBox="1">
            <a:spLocks/>
          </p:cNvSpPr>
          <p:nvPr/>
        </p:nvSpPr>
        <p:spPr>
          <a:xfrm>
            <a:off x="9353104" y="640951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25A254-6398-43D9-A0E3-B83738F7E1E2}" type="slidenum">
              <a:rPr kumimoji="0" lang="en-US" sz="1100" b="0" i="0" u="none" strike="noStrike" kern="1200" cap="none" spc="0" normalizeH="0" baseline="0" noProof="0" smtClean="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grpSp>
        <p:nvGrpSpPr>
          <p:cNvPr id="5" name="Group 4">
            <a:extLst>
              <a:ext uri="{FF2B5EF4-FFF2-40B4-BE49-F238E27FC236}">
                <a16:creationId xmlns:a16="http://schemas.microsoft.com/office/drawing/2014/main" id="{097B7C52-7A34-9BA6-F8C8-D13B7271E5A1}"/>
              </a:ext>
            </a:extLst>
          </p:cNvPr>
          <p:cNvGrpSpPr/>
          <p:nvPr/>
        </p:nvGrpSpPr>
        <p:grpSpPr>
          <a:xfrm>
            <a:off x="267048" y="1327727"/>
            <a:ext cx="11669824" cy="5237171"/>
            <a:chOff x="341523" y="1471816"/>
            <a:chExt cx="11669824" cy="5237171"/>
          </a:xfrm>
        </p:grpSpPr>
        <p:sp>
          <p:nvSpPr>
            <p:cNvPr id="6" name="Rectangle 5" descr="Hands held up high during a conference">
              <a:extLst>
                <a:ext uri="{FF2B5EF4-FFF2-40B4-BE49-F238E27FC236}">
                  <a16:creationId xmlns:a16="http://schemas.microsoft.com/office/drawing/2014/main" id="{589CE97E-EA6E-4D79-D2B3-FD8D9A426FFA}"/>
                </a:ext>
              </a:extLst>
            </p:cNvPr>
            <p:cNvSpPr/>
            <p:nvPr/>
          </p:nvSpPr>
          <p:spPr>
            <a:xfrm>
              <a:off x="3395031" y="1618835"/>
              <a:ext cx="2676717" cy="2318744"/>
            </a:xfrm>
            <a:prstGeom prst="rect">
              <a:avLst/>
            </a:prstGeom>
            <a:blipFill dpi="0" rotWithShape="1">
              <a:blip r:embed="rId2">
                <a:grayscl/>
                <a:extLst>
                  <a:ext uri="{28A0092B-C50C-407E-A947-70E740481C1C}">
                    <a14:useLocalDpi xmlns:a14="http://schemas.microsoft.com/office/drawing/2010/main" val="0"/>
                  </a:ext>
                </a:extLst>
              </a:blip>
              <a:srcRect/>
              <a:stretch>
                <a:fillRect r="-435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descr="Red pinpointers pinned on a road">
              <a:extLst>
                <a:ext uri="{FF2B5EF4-FFF2-40B4-BE49-F238E27FC236}">
                  <a16:creationId xmlns:a16="http://schemas.microsoft.com/office/drawing/2014/main" id="{F7B3CA60-D18D-2D9F-AA92-AE635A5A4FDF}"/>
                </a:ext>
              </a:extLst>
            </p:cNvPr>
            <p:cNvSpPr/>
            <p:nvPr/>
          </p:nvSpPr>
          <p:spPr>
            <a:xfrm>
              <a:off x="6285343" y="4197381"/>
              <a:ext cx="2676717" cy="2318744"/>
            </a:xfrm>
            <a:prstGeom prst="rect">
              <a:avLst/>
            </a:prstGeom>
            <a:blipFill dpi="0" rotWithShape="1">
              <a:blip r:embed="rId3">
                <a:grayscl/>
                <a:extLst>
                  <a:ext uri="{28A0092B-C50C-407E-A947-70E740481C1C}">
                    <a14:useLocalDpi xmlns:a14="http://schemas.microsoft.com/office/drawing/2010/main" val="0"/>
                  </a:ext>
                </a:extLst>
              </a:blip>
              <a:srcRect/>
              <a:stretch>
                <a:fillRect r="-652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descr="Team of four people using computer in call center">
              <a:extLst>
                <a:ext uri="{FF2B5EF4-FFF2-40B4-BE49-F238E27FC236}">
                  <a16:creationId xmlns:a16="http://schemas.microsoft.com/office/drawing/2014/main" id="{36C57B6C-88CA-40A1-22A0-C3D54566CDF2}"/>
                </a:ext>
              </a:extLst>
            </p:cNvPr>
            <p:cNvSpPr/>
            <p:nvPr/>
          </p:nvSpPr>
          <p:spPr>
            <a:xfrm>
              <a:off x="9143859" y="1598854"/>
              <a:ext cx="2676717" cy="2318744"/>
            </a:xfrm>
            <a:prstGeom prst="rect">
              <a:avLst/>
            </a:prstGeom>
            <a:blipFill dpi="0" rotWithShape="1">
              <a:blip r:embed="rId4">
                <a:grayscl/>
                <a:extLst>
                  <a:ext uri="{28A0092B-C50C-407E-A947-70E740481C1C}">
                    <a14:useLocalDpi xmlns:a14="http://schemas.microsoft.com/office/drawing/2010/main" val="0"/>
                  </a:ext>
                </a:extLst>
              </a:blip>
              <a:srcRect/>
              <a:stretch>
                <a:fillRect l="-45882" t="861" r="-38636" b="-110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descr="Laptop and interior design brochures on table">
              <a:extLst>
                <a:ext uri="{FF2B5EF4-FFF2-40B4-BE49-F238E27FC236}">
                  <a16:creationId xmlns:a16="http://schemas.microsoft.com/office/drawing/2014/main" id="{1B6ACB4C-9306-7B84-1B73-CA5F934E901C}"/>
                </a:ext>
              </a:extLst>
            </p:cNvPr>
            <p:cNvSpPr/>
            <p:nvPr/>
          </p:nvSpPr>
          <p:spPr>
            <a:xfrm>
              <a:off x="514647" y="4203328"/>
              <a:ext cx="2676717" cy="2318744"/>
            </a:xfrm>
            <a:prstGeom prst="rect">
              <a:avLst/>
            </a:prstGeom>
            <a:blipFill dpi="0" rotWithShape="1">
              <a:blip r:embed="rId5">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1B6E630-0CF4-3E53-193D-256D51E5A5C9}"/>
                </a:ext>
              </a:extLst>
            </p:cNvPr>
            <p:cNvGrpSpPr/>
            <p:nvPr/>
          </p:nvGrpSpPr>
          <p:grpSpPr>
            <a:xfrm>
              <a:off x="341523" y="1471816"/>
              <a:ext cx="11669824" cy="5237171"/>
              <a:chOff x="341523" y="1471816"/>
              <a:chExt cx="11669824" cy="5237171"/>
            </a:xfrm>
          </p:grpSpPr>
          <p:pic>
            <p:nvPicPr>
              <p:cNvPr id="12" name="Graphic 11">
                <a:extLst>
                  <a:ext uri="{FF2B5EF4-FFF2-40B4-BE49-F238E27FC236}">
                    <a16:creationId xmlns:a16="http://schemas.microsoft.com/office/drawing/2014/main" id="{A75239F3-AA4B-D725-5684-314EDA45EF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1523" y="1471816"/>
                <a:ext cx="11669824" cy="5237171"/>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5AA82944-6B49-6192-2D08-B03ADB5B08C9}"/>
                  </a:ext>
                </a:extLst>
              </p:cNvPr>
              <p:cNvSpPr txBox="1"/>
              <p:nvPr/>
            </p:nvSpPr>
            <p:spPr>
              <a:xfrm>
                <a:off x="673865" y="2527546"/>
                <a:ext cx="218191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Open Enrollment, Training and Education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E7D53EC-4DCA-EE5A-6446-7E52D181C917}"/>
                  </a:ext>
                </a:extLst>
              </p:cNvPr>
              <p:cNvSpPr txBox="1"/>
              <p:nvPr/>
            </p:nvSpPr>
            <p:spPr>
              <a:xfrm>
                <a:off x="6412403" y="2560597"/>
                <a:ext cx="239007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Proactive contact with Members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2CCA468-F516-B42B-56B6-570D16B19B50}"/>
                  </a:ext>
                </a:extLst>
              </p:cNvPr>
              <p:cNvSpPr txBox="1"/>
              <p:nvPr/>
            </p:nvSpPr>
            <p:spPr>
              <a:xfrm>
                <a:off x="3548017" y="5114292"/>
                <a:ext cx="24480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Availability to</a:t>
                </a:r>
                <a:br>
                  <a:rPr kumimoji="0" lang="en-U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br>
                <a:r>
                  <a:rPr kumimoji="0" lang="en-U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assist Members with</a:t>
                </a:r>
                <a:br>
                  <a:rPr kumimoji="0" lang="en-U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br>
                <a:r>
                  <a:rPr kumimoji="0" lang="en-U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questions/concerns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1459D9A-1B0C-3A5A-5D9A-686E0C2CBD7A}"/>
                  </a:ext>
                </a:extLst>
              </p:cNvPr>
              <p:cNvSpPr txBox="1"/>
              <p:nvPr/>
            </p:nvSpPr>
            <p:spPr>
              <a:xfrm>
                <a:off x="9331971" y="5047272"/>
                <a:ext cx="247528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Ongoing training and communication to keep members informed</a:t>
                </a:r>
              </a:p>
            </p:txBody>
          </p:sp>
          <p:sp>
            <p:nvSpPr>
              <p:cNvPr id="17" name="TextBox 16">
                <a:extLst>
                  <a:ext uri="{FF2B5EF4-FFF2-40B4-BE49-F238E27FC236}">
                    <a16:creationId xmlns:a16="http://schemas.microsoft.com/office/drawing/2014/main" id="{DDF306DC-1901-E8C8-8A27-946817A13B68}"/>
                  </a:ext>
                </a:extLst>
              </p:cNvPr>
              <p:cNvSpPr txBox="1"/>
              <p:nvPr/>
            </p:nvSpPr>
            <p:spPr>
              <a:xfrm>
                <a:off x="662848" y="2056258"/>
                <a:ext cx="23447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EDUCATION</a:t>
                </a:r>
              </a:p>
            </p:txBody>
          </p:sp>
          <p:sp>
            <p:nvSpPr>
              <p:cNvPr id="18" name="TextBox 17">
                <a:extLst>
                  <a:ext uri="{FF2B5EF4-FFF2-40B4-BE49-F238E27FC236}">
                    <a16:creationId xmlns:a16="http://schemas.microsoft.com/office/drawing/2014/main" id="{A26B9B1A-498D-7A9D-25CE-0B43791922AD}"/>
                  </a:ext>
                </a:extLst>
              </p:cNvPr>
              <p:cNvSpPr txBox="1"/>
              <p:nvPr/>
            </p:nvSpPr>
            <p:spPr>
              <a:xfrm>
                <a:off x="3548017" y="4657466"/>
                <a:ext cx="23447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SUPPORT</a:t>
                </a:r>
              </a:p>
            </p:txBody>
          </p:sp>
          <p:sp>
            <p:nvSpPr>
              <p:cNvPr id="19" name="TextBox 18">
                <a:extLst>
                  <a:ext uri="{FF2B5EF4-FFF2-40B4-BE49-F238E27FC236}">
                    <a16:creationId xmlns:a16="http://schemas.microsoft.com/office/drawing/2014/main" id="{4968E468-396E-CA3B-F65A-17FD0A9AEA04}"/>
                  </a:ext>
                </a:extLst>
              </p:cNvPr>
              <p:cNvSpPr txBox="1"/>
              <p:nvPr/>
            </p:nvSpPr>
            <p:spPr>
              <a:xfrm>
                <a:off x="6414387" y="2082391"/>
                <a:ext cx="23447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CONNECTION</a:t>
                </a:r>
              </a:p>
            </p:txBody>
          </p:sp>
          <p:sp>
            <p:nvSpPr>
              <p:cNvPr id="20" name="TextBox 19">
                <a:extLst>
                  <a:ext uri="{FF2B5EF4-FFF2-40B4-BE49-F238E27FC236}">
                    <a16:creationId xmlns:a16="http://schemas.microsoft.com/office/drawing/2014/main" id="{2813CFB6-A168-DDEF-083B-BFDEC7D41C5F}"/>
                  </a:ext>
                </a:extLst>
              </p:cNvPr>
              <p:cNvSpPr txBox="1"/>
              <p:nvPr/>
            </p:nvSpPr>
            <p:spPr>
              <a:xfrm>
                <a:off x="9354631" y="4590446"/>
                <a:ext cx="23447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FREQUENCY</a:t>
                </a:r>
              </a:p>
            </p:txBody>
          </p:sp>
        </p:grpSp>
      </p:grpSp>
      <p:pic>
        <p:nvPicPr>
          <p:cNvPr id="21" name="Picture 2" descr="Public Resources - National Alliance of Healthcare Purchaser Coalitions">
            <a:extLst>
              <a:ext uri="{FF2B5EF4-FFF2-40B4-BE49-F238E27FC236}">
                <a16:creationId xmlns:a16="http://schemas.microsoft.com/office/drawing/2014/main" id="{A2ECB063-E449-3620-48CC-9A13B1930A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9951" y="310661"/>
            <a:ext cx="1948359" cy="4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675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12192000" cy="393700"/>
          </a:xfrm>
          <a:custGeom>
            <a:avLst/>
            <a:gdLst/>
            <a:ahLst/>
            <a:cxnLst/>
            <a:rect l="l" t="t" r="r" b="b"/>
            <a:pathLst>
              <a:path w="12192000" h="393700">
                <a:moveTo>
                  <a:pt x="0" y="393191"/>
                </a:moveTo>
                <a:lnTo>
                  <a:pt x="12192000" y="393191"/>
                </a:lnTo>
                <a:lnTo>
                  <a:pt x="12192000" y="0"/>
                </a:lnTo>
                <a:lnTo>
                  <a:pt x="0" y="0"/>
                </a:lnTo>
                <a:lnTo>
                  <a:pt x="0" y="393191"/>
                </a:lnTo>
                <a:close/>
              </a:path>
            </a:pathLst>
          </a:custGeom>
          <a:solidFill>
            <a:srgbClr val="1F33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object 4"/>
          <p:cNvSpPr/>
          <p:nvPr/>
        </p:nvSpPr>
        <p:spPr>
          <a:xfrm>
            <a:off x="0" y="393191"/>
            <a:ext cx="12192000" cy="90170"/>
          </a:xfrm>
          <a:custGeom>
            <a:avLst/>
            <a:gdLst/>
            <a:ahLst/>
            <a:cxnLst/>
            <a:rect l="l" t="t" r="r" b="b"/>
            <a:pathLst>
              <a:path w="12192000" h="90170">
                <a:moveTo>
                  <a:pt x="0" y="89915"/>
                </a:moveTo>
                <a:lnTo>
                  <a:pt x="12192000" y="89915"/>
                </a:lnTo>
                <a:lnTo>
                  <a:pt x="12192000" y="0"/>
                </a:lnTo>
                <a:lnTo>
                  <a:pt x="0" y="0"/>
                </a:lnTo>
                <a:lnTo>
                  <a:pt x="0" y="89915"/>
                </a:lnTo>
                <a:close/>
              </a:path>
            </a:pathLst>
          </a:custGeom>
          <a:solidFill>
            <a:srgbClr val="ADC9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object 5"/>
          <p:cNvSpPr txBox="1">
            <a:spLocks noGrp="1"/>
          </p:cNvSpPr>
          <p:nvPr>
            <p:ph type="title"/>
          </p:nvPr>
        </p:nvSpPr>
        <p:spPr>
          <a:xfrm>
            <a:off x="-458230" y="760888"/>
            <a:ext cx="11658600" cy="443198"/>
          </a:xfrm>
          <a:prstGeom prst="rect">
            <a:avLst/>
          </a:prstGeom>
        </p:spPr>
        <p:txBody>
          <a:bodyPr vert="horz" wrap="square" lIns="0" tIns="0" rIns="0" bIns="0" rtlCol="0">
            <a:spAutoFit/>
          </a:bodyPr>
          <a:lstStyle/>
          <a:p>
            <a:r>
              <a:rPr lang="en-US" sz="3200" b="1" dirty="0">
                <a:solidFill>
                  <a:srgbClr val="495366"/>
                </a:solidFill>
              </a:rPr>
              <a:t>	</a:t>
            </a:r>
            <a:r>
              <a:rPr lang="en-US" sz="3200" b="1" spc="-110" dirty="0">
                <a:solidFill>
                  <a:srgbClr val="1F3358"/>
                </a:solidFill>
                <a:latin typeface="+mn-lt"/>
                <a:ea typeface="+mj-ea"/>
                <a:cs typeface="Calibri"/>
              </a:rPr>
              <a:t>Discussion</a:t>
            </a:r>
            <a:endParaRPr sz="3200" b="1" spc="-110" dirty="0">
              <a:solidFill>
                <a:srgbClr val="1F3358"/>
              </a:solidFill>
              <a:latin typeface="+mn-lt"/>
              <a:ea typeface="+mj-ea"/>
              <a:cs typeface="Calibri"/>
            </a:endParaRPr>
          </a:p>
        </p:txBody>
      </p:sp>
      <p:sp>
        <p:nvSpPr>
          <p:cNvPr id="33" name="TextBox 32">
            <a:extLst>
              <a:ext uri="{FF2B5EF4-FFF2-40B4-BE49-F238E27FC236}">
                <a16:creationId xmlns:a16="http://schemas.microsoft.com/office/drawing/2014/main" id="{667B92A0-9545-426A-A489-4C7751DE347F}"/>
              </a:ext>
            </a:extLst>
          </p:cNvPr>
          <p:cNvSpPr txBox="1"/>
          <p:nvPr/>
        </p:nvSpPr>
        <p:spPr>
          <a:xfrm>
            <a:off x="847609" y="3684049"/>
            <a:ext cx="26193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Michael Thompson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EA8C3D"/>
                </a:solidFill>
                <a:effectLst/>
                <a:uLnTx/>
                <a:uFillTx/>
                <a:latin typeface="Calibri" panose="020F0502020204030204"/>
                <a:ea typeface="+mn-ea"/>
                <a:cs typeface="+mn-cs"/>
              </a:rPr>
              <a:t>Moderator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rPr>
              <a:t>National Alliance of Healthcare Purchaser Coalitions</a:t>
            </a:r>
          </a:p>
        </p:txBody>
      </p:sp>
      <p:sp>
        <p:nvSpPr>
          <p:cNvPr id="35" name="TextBox 34">
            <a:extLst>
              <a:ext uri="{FF2B5EF4-FFF2-40B4-BE49-F238E27FC236}">
                <a16:creationId xmlns:a16="http://schemas.microsoft.com/office/drawing/2014/main" id="{62539FE9-73D7-4EBD-87A8-7D6C43F989E6}"/>
              </a:ext>
            </a:extLst>
          </p:cNvPr>
          <p:cNvSpPr txBox="1"/>
          <p:nvPr/>
        </p:nvSpPr>
        <p:spPr>
          <a:xfrm>
            <a:off x="8725016" y="3746205"/>
            <a:ext cx="28224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Lawrence Thompson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rPr>
              <a:t>Advanced Medical Pricing Solutions (AMPS)</a:t>
            </a:r>
          </a:p>
        </p:txBody>
      </p:sp>
      <p:sp>
        <p:nvSpPr>
          <p:cNvPr id="16" name="Oval 15">
            <a:extLst>
              <a:ext uri="{FF2B5EF4-FFF2-40B4-BE49-F238E27FC236}">
                <a16:creationId xmlns:a16="http://schemas.microsoft.com/office/drawing/2014/main" id="{290565A0-1DE8-3985-E9D4-B52090C4AFA3}"/>
              </a:ext>
            </a:extLst>
          </p:cNvPr>
          <p:cNvSpPr/>
          <p:nvPr/>
        </p:nvSpPr>
        <p:spPr>
          <a:xfrm>
            <a:off x="1133885" y="1632517"/>
            <a:ext cx="2046824" cy="1995789"/>
          </a:xfrm>
          <a:prstGeom prst="ellipse">
            <a:avLst/>
          </a:prstGeom>
          <a:blipFill>
            <a:blip r:embed="rId3"/>
            <a:stretch>
              <a:fillRect l="-5000" t="-8333" r="-5000" b="-1667"/>
            </a:stretch>
          </a:blipFill>
          <a:ln w="12700" cap="flat" cmpd="sng" algn="ctr">
            <a:solidFill>
              <a:srgbClr val="44546A"/>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6403A8D-9708-D13F-DAED-E9D6A452BD78}"/>
              </a:ext>
            </a:extLst>
          </p:cNvPr>
          <p:cNvSpPr txBox="1"/>
          <p:nvPr/>
        </p:nvSpPr>
        <p:spPr>
          <a:xfrm>
            <a:off x="4684777" y="3746205"/>
            <a:ext cx="28224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Peter Hayes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rPr>
              <a:t>Healthcare Purchaser Alliance of Maine</a:t>
            </a:r>
          </a:p>
        </p:txBody>
      </p:sp>
      <p:pic>
        <p:nvPicPr>
          <p:cNvPr id="2" name="Picture 1">
            <a:extLst>
              <a:ext uri="{FF2B5EF4-FFF2-40B4-BE49-F238E27FC236}">
                <a16:creationId xmlns:a16="http://schemas.microsoft.com/office/drawing/2014/main" id="{0D779F28-2AE7-6B5E-59C2-A9C7AB43D3E1}"/>
              </a:ext>
            </a:extLst>
          </p:cNvPr>
          <p:cNvPicPr>
            <a:picLocks noChangeAspect="1"/>
          </p:cNvPicPr>
          <p:nvPr/>
        </p:nvPicPr>
        <p:blipFill>
          <a:blip r:embed="rId4"/>
          <a:stretch>
            <a:fillRect/>
          </a:stretch>
        </p:blipFill>
        <p:spPr>
          <a:xfrm>
            <a:off x="5114491" y="1576957"/>
            <a:ext cx="2084688" cy="2084688"/>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54B427E4-FF92-257E-CE61-42EF064830E5}"/>
              </a:ext>
            </a:extLst>
          </p:cNvPr>
          <p:cNvPicPr>
            <a:picLocks noChangeAspect="1"/>
          </p:cNvPicPr>
          <p:nvPr/>
        </p:nvPicPr>
        <p:blipFill>
          <a:blip r:embed="rId5"/>
          <a:stretch>
            <a:fillRect/>
          </a:stretch>
        </p:blipFill>
        <p:spPr>
          <a:xfrm>
            <a:off x="8981816" y="1554552"/>
            <a:ext cx="1839982" cy="2129497"/>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72351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245BAAA-CB0E-4C21-8447-103ACBAE4EE2}"/>
              </a:ext>
            </a:extLst>
          </p:cNvPr>
          <p:cNvSpPr>
            <a:spLocks noGrp="1"/>
          </p:cNvSpPr>
          <p:nvPr>
            <p:ph idx="13"/>
          </p:nvPr>
        </p:nvSpPr>
        <p:spPr>
          <a:xfrm>
            <a:off x="369649" y="1233590"/>
            <a:ext cx="10765367" cy="776288"/>
          </a:xfrm>
        </p:spPr>
        <p:txBody>
          <a:bodyPr>
            <a:normAutofit/>
          </a:bodyPr>
          <a:lstStyle/>
          <a:p>
            <a:r>
              <a:rPr lang="en-US" sz="2800" b="1" spc="-110" dirty="0">
                <a:solidFill>
                  <a:srgbClr val="1F3358"/>
                </a:solidFill>
                <a:latin typeface="Calibri"/>
                <a:ea typeface="+mj-ea"/>
                <a:cs typeface="Calibri"/>
              </a:rPr>
              <a:t>Upcoming Webinars &amp; Events</a:t>
            </a:r>
          </a:p>
        </p:txBody>
      </p:sp>
      <p:sp>
        <p:nvSpPr>
          <p:cNvPr id="5" name="TextBox 4">
            <a:extLst>
              <a:ext uri="{FF2B5EF4-FFF2-40B4-BE49-F238E27FC236}">
                <a16:creationId xmlns:a16="http://schemas.microsoft.com/office/drawing/2014/main" id="{AE7C770C-3458-634C-84D0-57395B5D85E6}"/>
              </a:ext>
            </a:extLst>
          </p:cNvPr>
          <p:cNvSpPr txBox="1"/>
          <p:nvPr/>
        </p:nvSpPr>
        <p:spPr>
          <a:xfrm>
            <a:off x="369649" y="2009878"/>
            <a:ext cx="10409583" cy="3416320"/>
          </a:xfrm>
          <a:prstGeom prst="rect">
            <a:avLst/>
          </a:prstGeom>
          <a:noFill/>
        </p:spPr>
        <p:txBody>
          <a:bodyPr wrap="square" rtlCol="0">
            <a:spAutoFit/>
          </a:bodyPr>
          <a:lstStyle/>
          <a:p>
            <a:pPr>
              <a:defRPr/>
            </a:pPr>
            <a:r>
              <a:rPr lang="en-US" b="1" dirty="0">
                <a:solidFill>
                  <a:srgbClr val="002060"/>
                </a:solidFill>
              </a:rPr>
              <a:t>2022 Leadership Summits: June 27–28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The New Hybrid Workplace Built on 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July 14</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dirty="0">
                <a:solidFill>
                  <a:srgbClr val="000000"/>
                </a:solidFill>
                <a:latin typeface="Calibri" panose="020F0502020204030204"/>
              </a:rPr>
              <a:t>1</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:00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p.m</a:t>
            </a:r>
            <a:r>
              <a:rPr lang="en-US" dirty="0">
                <a:solidFill>
                  <a:srgbClr val="000000"/>
                </a:solidFill>
                <a:latin typeface="Calibri" panose="020F0502020204030204"/>
              </a:rPr>
              <a:t>.- 2</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:00 p.m. (EDT)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The Mental Health Index Webinar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July 22</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dirty="0">
                <a:solidFill>
                  <a:srgbClr val="000000"/>
                </a:solidFill>
                <a:latin typeface="Calibri" panose="020F0502020204030204"/>
              </a:rPr>
              <a:t>12</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:00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p.m</a:t>
            </a:r>
            <a:r>
              <a:rPr lang="en-US" dirty="0">
                <a:solidFill>
                  <a:srgbClr val="000000"/>
                </a:solidFill>
                <a:latin typeface="Calibri" panose="020F0502020204030204"/>
              </a:rPr>
              <a:t>.- 12</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:30 p.m. (EDT)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panose="020F0502020204030204"/>
            </a:endParaRPr>
          </a:p>
          <a:p>
            <a:pPr>
              <a:defRPr/>
            </a:pPr>
            <a:r>
              <a:rPr lang="en-US" b="1" dirty="0">
                <a:solidFill>
                  <a:srgbClr val="000000"/>
                </a:solidFill>
                <a:latin typeface="Calibri" panose="020F0502020204030204"/>
              </a:rPr>
              <a:t>Better Health Now: Relooking at Primary Care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July 22</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dirty="0">
                <a:solidFill>
                  <a:srgbClr val="000000"/>
                </a:solidFill>
                <a:latin typeface="Calibri" panose="020F0502020204030204"/>
              </a:rPr>
              <a:t>1</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:00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p.m</a:t>
            </a:r>
            <a:r>
              <a:rPr lang="en-US" dirty="0">
                <a:solidFill>
                  <a:srgbClr val="000000"/>
                </a:solidFill>
                <a:latin typeface="Calibri" panose="020F0502020204030204"/>
              </a:rPr>
              <a:t>.- 2</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:00 p.m. (EDT)</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6" descr="A city next to the water&#10;&#10;Description automatically generated with medium confidence">
            <a:extLst>
              <a:ext uri="{FF2B5EF4-FFF2-40B4-BE49-F238E27FC236}">
                <a16:creationId xmlns:a16="http://schemas.microsoft.com/office/drawing/2014/main" id="{12D37788-6CE9-ABE3-5F9E-473097ACB0E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40842" y="1404852"/>
            <a:ext cx="5281509" cy="1950113"/>
          </a:xfrm>
          <a:prstGeom prst="rect">
            <a:avLst/>
          </a:prstGeom>
          <a:noFill/>
          <a:ln w="19050">
            <a:solidFill>
              <a:schemeClr val="tx1"/>
            </a:solidFill>
          </a:ln>
        </p:spPr>
      </p:pic>
      <p:pic>
        <p:nvPicPr>
          <p:cNvPr id="2050" name="Picture 2">
            <a:extLst>
              <a:ext uri="{FF2B5EF4-FFF2-40B4-BE49-F238E27FC236}">
                <a16:creationId xmlns:a16="http://schemas.microsoft.com/office/drawing/2014/main" id="{A3783EB4-3EDC-2092-29B8-061C999A0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290" y="3736816"/>
            <a:ext cx="5341672" cy="177429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280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9D515C-A4FA-3C8F-39C8-3B5BE96E7F49}"/>
              </a:ext>
            </a:extLst>
          </p:cNvPr>
          <p:cNvSpPr>
            <a:spLocks noGrp="1"/>
          </p:cNvSpPr>
          <p:nvPr>
            <p:ph sz="quarter" idx="13"/>
          </p:nvPr>
        </p:nvSpPr>
        <p:spPr>
          <a:xfrm>
            <a:off x="539751" y="728136"/>
            <a:ext cx="10515600" cy="776288"/>
          </a:xfrm>
        </p:spPr>
        <p:txBody>
          <a:bodyPr>
            <a:normAutofit/>
          </a:bodyPr>
          <a:lstStyle/>
          <a:p>
            <a:r>
              <a:rPr lang="en-US" sz="2800" dirty="0">
                <a:solidFill>
                  <a:srgbClr val="1F3358"/>
                </a:solidFill>
              </a:rPr>
              <a:t>Highlights of RAND 4.0 vs NASHP Commercial Breakeven</a:t>
            </a:r>
          </a:p>
        </p:txBody>
      </p:sp>
      <p:graphicFrame>
        <p:nvGraphicFramePr>
          <p:cNvPr id="6" name="Table 5">
            <a:extLst>
              <a:ext uri="{FF2B5EF4-FFF2-40B4-BE49-F238E27FC236}">
                <a16:creationId xmlns:a16="http://schemas.microsoft.com/office/drawing/2014/main" id="{7A9BD77C-4ABF-C08E-88A3-25C2839EF809}"/>
              </a:ext>
            </a:extLst>
          </p:cNvPr>
          <p:cNvGraphicFramePr/>
          <p:nvPr/>
        </p:nvGraphicFramePr>
        <p:xfrm>
          <a:off x="571500" y="1451505"/>
          <a:ext cx="5429210" cy="5243516"/>
        </p:xfrm>
        <a:graphic>
          <a:graphicData uri="http://schemas.openxmlformats.org/drawingml/2006/table">
            <a:tbl>
              <a:tblPr>
                <a:tableStyleId>{793D81CF-94F2-401A-BA57-92F5A7B2D0C5}</a:tableStyleId>
              </a:tblPr>
              <a:tblGrid>
                <a:gridCol w="1085842">
                  <a:extLst>
                    <a:ext uri="{9D8B030D-6E8A-4147-A177-3AD203B41FA5}">
                      <a16:colId xmlns:a16="http://schemas.microsoft.com/office/drawing/2014/main" val="2094913335"/>
                    </a:ext>
                  </a:extLst>
                </a:gridCol>
                <a:gridCol w="1085842">
                  <a:extLst>
                    <a:ext uri="{9D8B030D-6E8A-4147-A177-3AD203B41FA5}">
                      <a16:colId xmlns:a16="http://schemas.microsoft.com/office/drawing/2014/main" val="3882386031"/>
                    </a:ext>
                  </a:extLst>
                </a:gridCol>
                <a:gridCol w="1085842">
                  <a:extLst>
                    <a:ext uri="{9D8B030D-6E8A-4147-A177-3AD203B41FA5}">
                      <a16:colId xmlns:a16="http://schemas.microsoft.com/office/drawing/2014/main" val="797295902"/>
                    </a:ext>
                  </a:extLst>
                </a:gridCol>
                <a:gridCol w="1085842">
                  <a:extLst>
                    <a:ext uri="{9D8B030D-6E8A-4147-A177-3AD203B41FA5}">
                      <a16:colId xmlns:a16="http://schemas.microsoft.com/office/drawing/2014/main" val="3477745013"/>
                    </a:ext>
                  </a:extLst>
                </a:gridCol>
                <a:gridCol w="1085842">
                  <a:extLst>
                    <a:ext uri="{9D8B030D-6E8A-4147-A177-3AD203B41FA5}">
                      <a16:colId xmlns:a16="http://schemas.microsoft.com/office/drawing/2014/main" val="3831681121"/>
                    </a:ext>
                  </a:extLst>
                </a:gridCol>
              </a:tblGrid>
              <a:tr h="48885">
                <a:tc>
                  <a:txBody>
                    <a:bodyPr/>
                    <a:lstStyle/>
                    <a:p>
                      <a:pPr algn="ctr" fontAlgn="b"/>
                      <a:r>
                        <a:rPr lang="en-US" sz="1200" b="1" u="none" strike="noStrike" dirty="0">
                          <a:effectLst/>
                        </a:rPr>
                        <a:t>State</a:t>
                      </a:r>
                      <a:endParaRPr lang="en-US" sz="1200" b="1" i="0"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200" b="1" u="none" strike="noStrike" dirty="0">
                          <a:effectLst/>
                        </a:rPr>
                        <a:t>Total Facility Plus Physician </a:t>
                      </a:r>
                    </a:p>
                    <a:p>
                      <a:pPr algn="ctr" fontAlgn="b"/>
                      <a:r>
                        <a:rPr lang="en-US" sz="1200" u="none" strike="noStrike" dirty="0">
                          <a:effectLst/>
                        </a:rPr>
                        <a:t>(% Medicare)</a:t>
                      </a:r>
                      <a:endParaRPr lang="en-US" sz="1200" b="1" i="0"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200" b="1" u="none" strike="noStrike" dirty="0">
                          <a:effectLst/>
                        </a:rPr>
                        <a:t>Total Facility </a:t>
                      </a:r>
                    </a:p>
                    <a:p>
                      <a:pPr algn="ctr" fontAlgn="b"/>
                      <a:r>
                        <a:rPr lang="en-US" sz="1200" u="none" strike="noStrike" dirty="0">
                          <a:effectLst/>
                        </a:rPr>
                        <a:t>(% Medicare)</a:t>
                      </a:r>
                      <a:endParaRPr lang="en-US" sz="1200" b="1" i="0"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200" b="1" u="none" strike="noStrike" dirty="0">
                          <a:effectLst/>
                        </a:rPr>
                        <a:t>NASHP Breakeven Price </a:t>
                      </a:r>
                    </a:p>
                    <a:p>
                      <a:pPr algn="ctr" fontAlgn="b"/>
                      <a:r>
                        <a:rPr lang="en-US" sz="1200" u="none" strike="noStrike" dirty="0">
                          <a:effectLst/>
                        </a:rPr>
                        <a:t>(% Medicare)</a:t>
                      </a:r>
                      <a:endParaRPr lang="en-US" sz="1200" b="1" i="0"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200" b="1" u="none" strike="noStrike" dirty="0">
                          <a:effectLst/>
                        </a:rPr>
                        <a:t>TOTAL FACILITY PRICE/NASHP BREAKEVEN</a:t>
                      </a:r>
                      <a:endParaRPr lang="en-US" sz="1200" b="1" i="0" u="none" strike="noStrike" dirty="0">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2338005502"/>
                  </a:ext>
                </a:extLst>
              </a:tr>
              <a:tr h="0">
                <a:tc>
                  <a:txBody>
                    <a:bodyPr/>
                    <a:lstStyle/>
                    <a:p>
                      <a:pPr algn="ctr" fontAlgn="b"/>
                      <a:r>
                        <a:rPr lang="en-US" sz="1000" u="none" strike="noStrike">
                          <a:effectLst/>
                        </a:rPr>
                        <a:t>Alabama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235</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dirty="0">
                          <a:effectLst/>
                        </a:rPr>
                        <a:t>246</a:t>
                      </a:r>
                      <a:endParaRPr lang="en-US" sz="1000" b="1" i="0"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100</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2.46</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3541718047"/>
                  </a:ext>
                </a:extLst>
              </a:tr>
              <a:tr h="0">
                <a:tc>
                  <a:txBody>
                    <a:bodyPr/>
                    <a:lstStyle/>
                    <a:p>
                      <a:pPr algn="ctr" fontAlgn="b"/>
                      <a:r>
                        <a:rPr lang="en-US" sz="1000" u="none" strike="noStrike">
                          <a:effectLst/>
                        </a:rPr>
                        <a:t>Alaska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278</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260</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111</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2.34</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1770770968"/>
                  </a:ext>
                </a:extLst>
              </a:tr>
              <a:tr h="0">
                <a:tc>
                  <a:txBody>
                    <a:bodyPr/>
                    <a:lstStyle/>
                    <a:p>
                      <a:pPr algn="ctr" fontAlgn="b"/>
                      <a:r>
                        <a:rPr lang="en-US" sz="1000" u="none" strike="noStrike">
                          <a:effectLst/>
                        </a:rPr>
                        <a:t>Arizona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292</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313</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132</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2.37</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1152992507"/>
                  </a:ext>
                </a:extLst>
              </a:tr>
              <a:tr h="0">
                <a:tc>
                  <a:txBody>
                    <a:bodyPr/>
                    <a:lstStyle/>
                    <a:p>
                      <a:pPr algn="ctr" fontAlgn="b"/>
                      <a:r>
                        <a:rPr lang="en-US" sz="1000" u="none" strike="noStrike">
                          <a:effectLst/>
                        </a:rPr>
                        <a:t>Arkansas</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149</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153</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100</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1.53</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3615645914"/>
                  </a:ext>
                </a:extLst>
              </a:tr>
              <a:tr h="0">
                <a:tc>
                  <a:txBody>
                    <a:bodyPr/>
                    <a:lstStyle/>
                    <a:p>
                      <a:pPr algn="ctr" fontAlgn="b"/>
                      <a:r>
                        <a:rPr lang="en-US" sz="1000" u="none" strike="noStrike">
                          <a:effectLst/>
                        </a:rPr>
                        <a:t>California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286</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307</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182</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1.69</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3158066709"/>
                  </a:ext>
                </a:extLst>
              </a:tr>
              <a:tr h="0">
                <a:tc>
                  <a:txBody>
                    <a:bodyPr/>
                    <a:lstStyle/>
                    <a:p>
                      <a:pPr algn="ctr" fontAlgn="b"/>
                      <a:r>
                        <a:rPr lang="en-US" sz="1000" u="none" strike="noStrike" dirty="0">
                          <a:effectLst/>
                        </a:rPr>
                        <a:t>Colorado</a:t>
                      </a:r>
                      <a:endParaRPr lang="en-US" sz="1000" b="1" i="1"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dirty="0">
                          <a:effectLst/>
                        </a:rPr>
                        <a:t>288</a:t>
                      </a:r>
                      <a:endParaRPr lang="en-US" sz="1000" b="1" i="1"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dirty="0">
                          <a:effectLst/>
                        </a:rPr>
                        <a:t>310</a:t>
                      </a:r>
                      <a:endParaRPr lang="en-US" sz="1000" b="1" i="1"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dirty="0">
                          <a:effectLst/>
                        </a:rPr>
                        <a:t>158</a:t>
                      </a:r>
                      <a:endParaRPr lang="en-US" sz="1000" b="1" i="1"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dirty="0">
                          <a:effectLst/>
                        </a:rPr>
                        <a:t>1.96</a:t>
                      </a:r>
                      <a:endParaRPr lang="en-US" sz="1000" b="1" i="1" u="none" strike="noStrike" dirty="0">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879870015"/>
                  </a:ext>
                </a:extLst>
              </a:tr>
              <a:tr h="0">
                <a:tc>
                  <a:txBody>
                    <a:bodyPr/>
                    <a:lstStyle/>
                    <a:p>
                      <a:pPr algn="ctr" fontAlgn="b"/>
                      <a:r>
                        <a:rPr lang="en-US" sz="1000" u="none" strike="noStrike" dirty="0">
                          <a:effectLst/>
                        </a:rPr>
                        <a:t>Connecticut</a:t>
                      </a:r>
                      <a:endParaRPr lang="en-US" sz="1000" b="1" i="0"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219</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225</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131</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1.72</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44904447"/>
                  </a:ext>
                </a:extLst>
              </a:tr>
              <a:tr h="0">
                <a:tc>
                  <a:txBody>
                    <a:bodyPr/>
                    <a:lstStyle/>
                    <a:p>
                      <a:pPr algn="ctr" fontAlgn="b"/>
                      <a:r>
                        <a:rPr lang="en-US" sz="1000" u="none" strike="noStrike">
                          <a:effectLst/>
                        </a:rPr>
                        <a:t>Delaware</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284</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322</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161</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2583956529"/>
                  </a:ext>
                </a:extLst>
              </a:tr>
              <a:tr h="0">
                <a:tc>
                  <a:txBody>
                    <a:bodyPr/>
                    <a:lstStyle/>
                    <a:p>
                      <a:pPr algn="ctr" fontAlgn="b"/>
                      <a:r>
                        <a:rPr lang="en-US" sz="1000" u="none" strike="noStrike">
                          <a:effectLst/>
                        </a:rPr>
                        <a:t>District of Columbia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244</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260</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155</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1.68</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2143340522"/>
                  </a:ext>
                </a:extLst>
              </a:tr>
              <a:tr h="0">
                <a:tc>
                  <a:txBody>
                    <a:bodyPr/>
                    <a:lstStyle/>
                    <a:p>
                      <a:pPr algn="ctr" fontAlgn="b"/>
                      <a:r>
                        <a:rPr lang="en-US" sz="1000" u="none" strike="noStrike">
                          <a:effectLst/>
                        </a:rPr>
                        <a:t>Florida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309</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345</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148</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2.33</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3521404464"/>
                  </a:ext>
                </a:extLst>
              </a:tr>
              <a:tr h="0">
                <a:tc>
                  <a:txBody>
                    <a:bodyPr/>
                    <a:lstStyle/>
                    <a:p>
                      <a:pPr algn="ctr" fontAlgn="b"/>
                      <a:r>
                        <a:rPr lang="en-US" sz="1000" u="none" strike="noStrike">
                          <a:effectLst/>
                        </a:rPr>
                        <a:t>Georgia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288</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314</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122</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2.57</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594696492"/>
                  </a:ext>
                </a:extLst>
              </a:tr>
              <a:tr h="0">
                <a:tc>
                  <a:txBody>
                    <a:bodyPr/>
                    <a:lstStyle/>
                    <a:p>
                      <a:pPr algn="ctr" fontAlgn="b"/>
                      <a:r>
                        <a:rPr lang="en-US" sz="1000" u="none" strike="noStrike">
                          <a:effectLst/>
                        </a:rPr>
                        <a:t>Hawaii</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147</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144</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82</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1.76</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2245067716"/>
                  </a:ext>
                </a:extLst>
              </a:tr>
              <a:tr h="0">
                <a:tc>
                  <a:txBody>
                    <a:bodyPr/>
                    <a:lstStyle/>
                    <a:p>
                      <a:pPr algn="ctr" fontAlgn="b"/>
                      <a:r>
                        <a:rPr lang="en-US" sz="1000" u="none" strike="noStrike">
                          <a:effectLst/>
                        </a:rPr>
                        <a:t>Idaho</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240</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254</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118</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2.15</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174035808"/>
                  </a:ext>
                </a:extLst>
              </a:tr>
              <a:tr h="0">
                <a:tc>
                  <a:txBody>
                    <a:bodyPr/>
                    <a:lstStyle/>
                    <a:p>
                      <a:pPr algn="ctr" fontAlgn="b"/>
                      <a:r>
                        <a:rPr lang="en-US" sz="1000" u="none" strike="noStrike">
                          <a:effectLst/>
                        </a:rPr>
                        <a:t>Illinois</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253</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273</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148</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1.84</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2961225329"/>
                  </a:ext>
                </a:extLst>
              </a:tr>
              <a:tr h="0">
                <a:tc>
                  <a:txBody>
                    <a:bodyPr/>
                    <a:lstStyle/>
                    <a:p>
                      <a:pPr algn="ctr" fontAlgn="b"/>
                      <a:r>
                        <a:rPr lang="en-US" sz="1000" u="none" strike="noStrike">
                          <a:effectLst/>
                        </a:rPr>
                        <a:t>Indiana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292</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329</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161</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2.04</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564088584"/>
                  </a:ext>
                </a:extLst>
              </a:tr>
              <a:tr h="0">
                <a:tc>
                  <a:txBody>
                    <a:bodyPr/>
                    <a:lstStyle/>
                    <a:p>
                      <a:pPr algn="ctr" fontAlgn="b"/>
                      <a:r>
                        <a:rPr lang="en-US" sz="1000" u="none" strike="noStrike">
                          <a:effectLst/>
                        </a:rPr>
                        <a:t>Iowa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198</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198</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101</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1.96</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1032533607"/>
                  </a:ext>
                </a:extLst>
              </a:tr>
              <a:tr h="0">
                <a:tc>
                  <a:txBody>
                    <a:bodyPr/>
                    <a:lstStyle/>
                    <a:p>
                      <a:pPr algn="ctr" fontAlgn="b"/>
                      <a:r>
                        <a:rPr lang="en-US" sz="1000" u="none" strike="noStrike">
                          <a:effectLst/>
                        </a:rPr>
                        <a:t>Kansas</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290</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315</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91</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3.46</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2426535240"/>
                  </a:ext>
                </a:extLst>
              </a:tr>
              <a:tr h="0">
                <a:tc>
                  <a:txBody>
                    <a:bodyPr/>
                    <a:lstStyle/>
                    <a:p>
                      <a:pPr algn="ctr" fontAlgn="b"/>
                      <a:r>
                        <a:rPr lang="en-US" sz="1000" u="none" strike="noStrike">
                          <a:effectLst/>
                        </a:rPr>
                        <a:t>Kentucky</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212</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230</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127</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1.81</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1120620038"/>
                  </a:ext>
                </a:extLst>
              </a:tr>
              <a:tr h="0">
                <a:tc>
                  <a:txBody>
                    <a:bodyPr/>
                    <a:lstStyle/>
                    <a:p>
                      <a:pPr algn="ctr" fontAlgn="b"/>
                      <a:r>
                        <a:rPr lang="en-US" sz="1000" u="none" strike="noStrike">
                          <a:effectLst/>
                        </a:rPr>
                        <a:t>Louisiana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230</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249</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104</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2.39</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3132189523"/>
                  </a:ext>
                </a:extLst>
              </a:tr>
              <a:tr h="0">
                <a:tc>
                  <a:txBody>
                    <a:bodyPr/>
                    <a:lstStyle/>
                    <a:p>
                      <a:pPr algn="ctr" fontAlgn="b"/>
                      <a:r>
                        <a:rPr lang="en-US" sz="1000" u="none" strike="noStrike">
                          <a:effectLst/>
                        </a:rPr>
                        <a:t>Maine</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275</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296</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123</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2.41</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732844914"/>
                  </a:ext>
                </a:extLst>
              </a:tr>
              <a:tr h="0">
                <a:tc>
                  <a:txBody>
                    <a:bodyPr/>
                    <a:lstStyle/>
                    <a:p>
                      <a:pPr algn="ctr" fontAlgn="b"/>
                      <a:r>
                        <a:rPr lang="en-US" sz="1000" u="none" strike="noStrike">
                          <a:effectLst/>
                        </a:rPr>
                        <a:t>Maryland</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73</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1866393552"/>
                  </a:ext>
                </a:extLst>
              </a:tr>
              <a:tr h="0">
                <a:tc>
                  <a:txBody>
                    <a:bodyPr/>
                    <a:lstStyle/>
                    <a:p>
                      <a:pPr algn="ctr" fontAlgn="b"/>
                      <a:r>
                        <a:rPr lang="en-US" sz="1000" u="none" strike="noStrike">
                          <a:effectLst/>
                        </a:rPr>
                        <a:t>Massachusetts</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179</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182</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101</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1.8</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2496339185"/>
                  </a:ext>
                </a:extLst>
              </a:tr>
              <a:tr h="0">
                <a:tc>
                  <a:txBody>
                    <a:bodyPr/>
                    <a:lstStyle/>
                    <a:p>
                      <a:pPr algn="ctr" fontAlgn="b"/>
                      <a:r>
                        <a:rPr lang="en-US" sz="1000" u="none" strike="noStrike">
                          <a:effectLst/>
                        </a:rPr>
                        <a:t>Michigan</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193</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203</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104</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1.95</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4120494995"/>
                  </a:ext>
                </a:extLst>
              </a:tr>
              <a:tr h="0">
                <a:tc>
                  <a:txBody>
                    <a:bodyPr/>
                    <a:lstStyle/>
                    <a:p>
                      <a:pPr algn="ctr" fontAlgn="b"/>
                      <a:r>
                        <a:rPr lang="en-US" sz="1000" u="none" strike="noStrike">
                          <a:effectLst/>
                        </a:rPr>
                        <a:t>Minnesota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297</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286</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120</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2.38</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4185396936"/>
                  </a:ext>
                </a:extLst>
              </a:tr>
              <a:tr h="0">
                <a:tc>
                  <a:txBody>
                    <a:bodyPr/>
                    <a:lstStyle/>
                    <a:p>
                      <a:pPr algn="ctr" fontAlgn="b"/>
                      <a:r>
                        <a:rPr lang="en-US" sz="1000" u="none" strike="noStrike">
                          <a:effectLst/>
                        </a:rPr>
                        <a:t>Mississippi</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193</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198</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109</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1.82</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859971250"/>
                  </a:ext>
                </a:extLst>
              </a:tr>
              <a:tr h="0">
                <a:tc>
                  <a:txBody>
                    <a:bodyPr/>
                    <a:lstStyle/>
                    <a:p>
                      <a:pPr algn="ctr" fontAlgn="b"/>
                      <a:r>
                        <a:rPr lang="en-US" sz="1000" u="none" strike="noStrike">
                          <a:effectLst/>
                        </a:rPr>
                        <a:t>Missouri</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255</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277</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128</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2.16</a:t>
                      </a:r>
                      <a:endParaRPr lang="en-US" sz="1000" b="0" i="0" u="none" strike="noStrike">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2346219353"/>
                  </a:ext>
                </a:extLst>
              </a:tr>
              <a:tr h="0">
                <a:tc>
                  <a:txBody>
                    <a:bodyPr/>
                    <a:lstStyle/>
                    <a:p>
                      <a:pPr algn="ctr" fontAlgn="b"/>
                      <a:r>
                        <a:rPr lang="en-US" sz="1000" u="none" strike="noStrike">
                          <a:effectLst/>
                        </a:rPr>
                        <a:t>Montana</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239</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a:effectLst/>
                        </a:rPr>
                        <a:t>258</a:t>
                      </a:r>
                      <a:endParaRPr lang="en-US" sz="1000" b="1" i="0" u="none" strike="noStrike">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dirty="0">
                          <a:effectLst/>
                        </a:rPr>
                        <a:t>80</a:t>
                      </a:r>
                      <a:endParaRPr lang="en-US" sz="1000" b="1" i="0" u="none" strike="noStrike" dirty="0">
                        <a:solidFill>
                          <a:srgbClr val="163A62"/>
                        </a:solidFill>
                        <a:effectLst/>
                        <a:latin typeface="Arial" panose="020B0604020202020204" pitchFamily="34" charset="0"/>
                      </a:endParaRPr>
                    </a:p>
                  </a:txBody>
                  <a:tcPr marL="3572" marR="3572" marT="3572" marB="17145" anchor="b"/>
                </a:tc>
                <a:tc>
                  <a:txBody>
                    <a:bodyPr/>
                    <a:lstStyle/>
                    <a:p>
                      <a:pPr algn="ctr" fontAlgn="b"/>
                      <a:r>
                        <a:rPr lang="en-US" sz="1000" u="none" strike="noStrike" dirty="0">
                          <a:effectLst/>
                        </a:rPr>
                        <a:t>3.23</a:t>
                      </a:r>
                      <a:endParaRPr lang="en-US" sz="1000" b="0" i="0" u="none" strike="noStrike" dirty="0">
                        <a:solidFill>
                          <a:srgbClr val="000000"/>
                        </a:solidFill>
                        <a:effectLst/>
                        <a:latin typeface="Calibri" panose="020F0502020204030204" pitchFamily="34" charset="0"/>
                      </a:endParaRPr>
                    </a:p>
                  </a:txBody>
                  <a:tcPr marL="3572" marR="3572" marT="3572" marB="17145" anchor="b"/>
                </a:tc>
                <a:extLst>
                  <a:ext uri="{0D108BD9-81ED-4DB2-BD59-A6C34878D82A}">
                    <a16:rowId xmlns:a16="http://schemas.microsoft.com/office/drawing/2014/main" val="907499800"/>
                  </a:ext>
                </a:extLst>
              </a:tr>
            </a:tbl>
          </a:graphicData>
        </a:graphic>
      </p:graphicFrame>
      <p:graphicFrame>
        <p:nvGraphicFramePr>
          <p:cNvPr id="8" name="Table 7">
            <a:extLst>
              <a:ext uri="{FF2B5EF4-FFF2-40B4-BE49-F238E27FC236}">
                <a16:creationId xmlns:a16="http://schemas.microsoft.com/office/drawing/2014/main" id="{C8073DA2-1A0A-14F5-4FBC-B3B484AB8383}"/>
              </a:ext>
            </a:extLst>
          </p:cNvPr>
          <p:cNvGraphicFramePr/>
          <p:nvPr/>
        </p:nvGraphicFramePr>
        <p:xfrm>
          <a:off x="6417730" y="1462089"/>
          <a:ext cx="5202770" cy="4916873"/>
        </p:xfrm>
        <a:graphic>
          <a:graphicData uri="http://schemas.openxmlformats.org/drawingml/2006/table">
            <a:tbl>
              <a:tblPr>
                <a:tableStyleId>{793D81CF-94F2-401A-BA57-92F5A7B2D0C5}</a:tableStyleId>
              </a:tblPr>
              <a:tblGrid>
                <a:gridCol w="1040554">
                  <a:extLst>
                    <a:ext uri="{9D8B030D-6E8A-4147-A177-3AD203B41FA5}">
                      <a16:colId xmlns:a16="http://schemas.microsoft.com/office/drawing/2014/main" val="2094913335"/>
                    </a:ext>
                  </a:extLst>
                </a:gridCol>
                <a:gridCol w="1040554">
                  <a:extLst>
                    <a:ext uri="{9D8B030D-6E8A-4147-A177-3AD203B41FA5}">
                      <a16:colId xmlns:a16="http://schemas.microsoft.com/office/drawing/2014/main" val="3882386031"/>
                    </a:ext>
                  </a:extLst>
                </a:gridCol>
                <a:gridCol w="1040554">
                  <a:extLst>
                    <a:ext uri="{9D8B030D-6E8A-4147-A177-3AD203B41FA5}">
                      <a16:colId xmlns:a16="http://schemas.microsoft.com/office/drawing/2014/main" val="797295902"/>
                    </a:ext>
                  </a:extLst>
                </a:gridCol>
                <a:gridCol w="1040554">
                  <a:extLst>
                    <a:ext uri="{9D8B030D-6E8A-4147-A177-3AD203B41FA5}">
                      <a16:colId xmlns:a16="http://schemas.microsoft.com/office/drawing/2014/main" val="3477745013"/>
                    </a:ext>
                  </a:extLst>
                </a:gridCol>
                <a:gridCol w="1040554">
                  <a:extLst>
                    <a:ext uri="{9D8B030D-6E8A-4147-A177-3AD203B41FA5}">
                      <a16:colId xmlns:a16="http://schemas.microsoft.com/office/drawing/2014/main" val="3831681121"/>
                    </a:ext>
                  </a:extLst>
                </a:gridCol>
              </a:tblGrid>
              <a:tr h="480568">
                <a:tc>
                  <a:txBody>
                    <a:bodyPr/>
                    <a:lstStyle/>
                    <a:p>
                      <a:pPr algn="ctr" fontAlgn="b"/>
                      <a:r>
                        <a:rPr lang="en-US" sz="1200" b="1" u="none" strike="noStrike" dirty="0">
                          <a:effectLst/>
                        </a:rPr>
                        <a:t>State</a:t>
                      </a:r>
                      <a:endParaRPr lang="en-US" sz="1200" b="1" i="0"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200" b="1" u="none" strike="noStrike" dirty="0">
                          <a:effectLst/>
                        </a:rPr>
                        <a:t>Total Facility Plus Physician</a:t>
                      </a:r>
                      <a:r>
                        <a:rPr lang="en-US" sz="1200" u="none" strike="noStrike" dirty="0">
                          <a:effectLst/>
                        </a:rPr>
                        <a:t> </a:t>
                      </a:r>
                    </a:p>
                    <a:p>
                      <a:pPr algn="ctr" fontAlgn="b"/>
                      <a:r>
                        <a:rPr lang="en-US" sz="1200" u="none" strike="noStrike" dirty="0">
                          <a:effectLst/>
                        </a:rPr>
                        <a:t>(% Medicare)</a:t>
                      </a:r>
                      <a:endParaRPr lang="en-US" sz="1200" b="1" i="0"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200" b="1" u="none" strike="noStrike" dirty="0">
                          <a:effectLst/>
                        </a:rPr>
                        <a:t>Total Facility </a:t>
                      </a:r>
                    </a:p>
                    <a:p>
                      <a:pPr algn="ctr" fontAlgn="b"/>
                      <a:r>
                        <a:rPr lang="en-US" sz="1200" u="none" strike="noStrike" dirty="0">
                          <a:effectLst/>
                        </a:rPr>
                        <a:t>(% Medicare)</a:t>
                      </a:r>
                      <a:endParaRPr lang="en-US" sz="1200" b="1" i="0"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200" b="1" u="none" strike="noStrike" dirty="0">
                          <a:effectLst/>
                        </a:rPr>
                        <a:t>NASHP Breakeven Price </a:t>
                      </a:r>
                    </a:p>
                    <a:p>
                      <a:pPr algn="ctr" fontAlgn="b"/>
                      <a:r>
                        <a:rPr lang="en-US" sz="1200" u="none" strike="noStrike" dirty="0">
                          <a:effectLst/>
                        </a:rPr>
                        <a:t>(% Medicare)</a:t>
                      </a:r>
                      <a:endParaRPr lang="en-US" sz="1200" b="1" i="0"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200" b="1" u="none" strike="noStrike" dirty="0">
                          <a:effectLst/>
                        </a:rPr>
                        <a:t>TOTAL FACILITY PRICE/NASHP BREAKEVEN</a:t>
                      </a:r>
                      <a:endParaRPr lang="en-US" sz="1200" b="1" i="0" u="none" strike="noStrike" dirty="0">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2338005502"/>
                  </a:ext>
                </a:extLst>
              </a:tr>
              <a:tr h="173911">
                <a:tc>
                  <a:txBody>
                    <a:bodyPr/>
                    <a:lstStyle/>
                    <a:p>
                      <a:pPr algn="ctr" fontAlgn="b"/>
                      <a:r>
                        <a:rPr lang="en-US" sz="1000" b="1" u="none" strike="noStrike" dirty="0">
                          <a:effectLst/>
                        </a:rPr>
                        <a:t>National</a:t>
                      </a:r>
                      <a:endParaRPr lang="en-US" sz="1000" b="1" i="1"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b="1" u="none" strike="noStrike" dirty="0">
                          <a:effectLst/>
                        </a:rPr>
                        <a:t>248</a:t>
                      </a:r>
                      <a:endParaRPr lang="en-US" sz="1000" b="1" i="1"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b="1" u="none" strike="noStrike" dirty="0">
                          <a:effectLst/>
                        </a:rPr>
                        <a:t>260</a:t>
                      </a:r>
                      <a:endParaRPr lang="en-US" sz="1000" b="1" i="1"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b="1" u="none" strike="noStrike" dirty="0">
                          <a:effectLst/>
                        </a:rPr>
                        <a:t>127</a:t>
                      </a:r>
                      <a:endParaRPr lang="en-US" sz="1000" b="1" i="1"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b="1" u="none" strike="noStrike" dirty="0">
                          <a:effectLst/>
                        </a:rPr>
                        <a:t>2.05</a:t>
                      </a:r>
                      <a:endParaRPr lang="en-US" sz="1000" b="1" i="1" u="none" strike="noStrike" dirty="0">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856122563"/>
                  </a:ext>
                </a:extLst>
              </a:tr>
              <a:tr h="173911">
                <a:tc>
                  <a:txBody>
                    <a:bodyPr/>
                    <a:lstStyle/>
                    <a:p>
                      <a:pPr algn="ctr" fontAlgn="b"/>
                      <a:r>
                        <a:rPr lang="en-US" sz="1000" u="none" strike="noStrike" dirty="0">
                          <a:effectLst/>
                        </a:rPr>
                        <a:t>Nebraska</a:t>
                      </a:r>
                      <a:endParaRPr lang="en-US" sz="1000" b="1" i="0"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dirty="0">
                          <a:effectLst/>
                        </a:rPr>
                        <a:t>282</a:t>
                      </a:r>
                      <a:endParaRPr lang="en-US" sz="1000" b="1" i="0"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299</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100</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dirty="0">
                          <a:effectLst/>
                        </a:rPr>
                        <a:t>2.99</a:t>
                      </a:r>
                      <a:endParaRPr lang="en-US" sz="1000" b="0" i="0" u="none" strike="noStrike" dirty="0">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2654106400"/>
                  </a:ext>
                </a:extLst>
              </a:tr>
              <a:tr h="173911">
                <a:tc>
                  <a:txBody>
                    <a:bodyPr/>
                    <a:lstStyle/>
                    <a:p>
                      <a:pPr algn="ctr" fontAlgn="b"/>
                      <a:r>
                        <a:rPr lang="en-US" sz="1000" u="none" strike="noStrike">
                          <a:effectLst/>
                        </a:rPr>
                        <a:t>Nevada</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260</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285</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111</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2.57</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3811574934"/>
                  </a:ext>
                </a:extLst>
              </a:tr>
              <a:tr h="173911">
                <a:tc>
                  <a:txBody>
                    <a:bodyPr/>
                    <a:lstStyle/>
                    <a:p>
                      <a:pPr algn="ctr" fontAlgn="b"/>
                      <a:r>
                        <a:rPr lang="en-US" sz="1000" u="none" strike="noStrike">
                          <a:effectLst/>
                        </a:rPr>
                        <a:t>New Hampshire</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218</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237</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133</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1.78</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4190571481"/>
                  </a:ext>
                </a:extLst>
              </a:tr>
              <a:tr h="173911">
                <a:tc>
                  <a:txBody>
                    <a:bodyPr/>
                    <a:lstStyle/>
                    <a:p>
                      <a:pPr algn="ctr" fontAlgn="b"/>
                      <a:r>
                        <a:rPr lang="en-US" sz="1000" u="none" strike="noStrike">
                          <a:effectLst/>
                        </a:rPr>
                        <a:t>New Jersey</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217</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dirty="0">
                          <a:effectLst/>
                        </a:rPr>
                        <a:t>235</a:t>
                      </a:r>
                      <a:endParaRPr lang="en-US" sz="1000" b="1" i="0"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145</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1.62</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932230541"/>
                  </a:ext>
                </a:extLst>
              </a:tr>
              <a:tr h="173911">
                <a:tc>
                  <a:txBody>
                    <a:bodyPr/>
                    <a:lstStyle/>
                    <a:p>
                      <a:pPr algn="ctr" fontAlgn="b"/>
                      <a:r>
                        <a:rPr lang="en-US" sz="1000" u="none" strike="noStrike">
                          <a:effectLst/>
                        </a:rPr>
                        <a:t>New Mexico</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288</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313</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153</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2.05</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892011236"/>
                  </a:ext>
                </a:extLst>
              </a:tr>
              <a:tr h="173911">
                <a:tc>
                  <a:txBody>
                    <a:bodyPr/>
                    <a:lstStyle/>
                    <a:p>
                      <a:pPr algn="ctr" fontAlgn="b"/>
                      <a:r>
                        <a:rPr lang="en-US" sz="1000" u="none" strike="noStrike">
                          <a:effectLst/>
                        </a:rPr>
                        <a:t>New York</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263</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278</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dirty="0">
                          <a:effectLst/>
                        </a:rPr>
                        <a:t>109</a:t>
                      </a:r>
                      <a:endParaRPr lang="en-US" sz="1000" b="1" i="0"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2.55</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1542660085"/>
                  </a:ext>
                </a:extLst>
              </a:tr>
              <a:tr h="173911">
                <a:tc>
                  <a:txBody>
                    <a:bodyPr/>
                    <a:lstStyle/>
                    <a:p>
                      <a:pPr algn="ctr" fontAlgn="b"/>
                      <a:r>
                        <a:rPr lang="en-US" sz="1000" u="none" strike="noStrike">
                          <a:effectLst/>
                        </a:rPr>
                        <a:t>North Carolina</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266</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280</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149</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1.88</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2826315718"/>
                  </a:ext>
                </a:extLst>
              </a:tr>
              <a:tr h="173911">
                <a:tc>
                  <a:txBody>
                    <a:bodyPr/>
                    <a:lstStyle/>
                    <a:p>
                      <a:pPr algn="ctr" fontAlgn="b"/>
                      <a:r>
                        <a:rPr lang="en-US" sz="1000" u="none" strike="noStrike">
                          <a:effectLst/>
                        </a:rPr>
                        <a:t>North Dakota</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211</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212</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76</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2.79</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3873498046"/>
                  </a:ext>
                </a:extLst>
              </a:tr>
              <a:tr h="173911">
                <a:tc>
                  <a:txBody>
                    <a:bodyPr/>
                    <a:lstStyle/>
                    <a:p>
                      <a:pPr algn="ctr" fontAlgn="b"/>
                      <a:r>
                        <a:rPr lang="en-US" sz="1000" u="none" strike="noStrike">
                          <a:effectLst/>
                        </a:rPr>
                        <a:t>Ohio</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278</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300</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133</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2.26</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2274844963"/>
                  </a:ext>
                </a:extLst>
              </a:tr>
              <a:tr h="173911">
                <a:tc>
                  <a:txBody>
                    <a:bodyPr/>
                    <a:lstStyle/>
                    <a:p>
                      <a:pPr algn="ctr" fontAlgn="b"/>
                      <a:r>
                        <a:rPr lang="en-US" sz="1000" u="none" strike="noStrike">
                          <a:effectLst/>
                        </a:rPr>
                        <a:t>Oklahoma</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195</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208</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124</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1.68</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838784161"/>
                  </a:ext>
                </a:extLst>
              </a:tr>
              <a:tr h="173911">
                <a:tc>
                  <a:txBody>
                    <a:bodyPr/>
                    <a:lstStyle/>
                    <a:p>
                      <a:pPr algn="ctr" fontAlgn="b"/>
                      <a:r>
                        <a:rPr lang="en-US" sz="1000" u="none" strike="noStrike">
                          <a:effectLst/>
                        </a:rPr>
                        <a:t>Oregon</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221</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223</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143</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1.56</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4127396965"/>
                  </a:ext>
                </a:extLst>
              </a:tr>
              <a:tr h="173911">
                <a:tc>
                  <a:txBody>
                    <a:bodyPr/>
                    <a:lstStyle/>
                    <a:p>
                      <a:pPr algn="ctr" fontAlgn="b"/>
                      <a:r>
                        <a:rPr lang="en-US" sz="1000" u="none" strike="noStrike">
                          <a:effectLst/>
                        </a:rPr>
                        <a:t>Pennsylvania</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235</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254</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120</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2.12</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3701141347"/>
                  </a:ext>
                </a:extLst>
              </a:tr>
              <a:tr h="173911">
                <a:tc>
                  <a:txBody>
                    <a:bodyPr/>
                    <a:lstStyle/>
                    <a:p>
                      <a:pPr algn="ctr" fontAlgn="b"/>
                      <a:r>
                        <a:rPr lang="en-US" sz="1000" u="none" strike="noStrike">
                          <a:effectLst/>
                        </a:rPr>
                        <a:t>Rhode Island</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194</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200</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129</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1.55</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2372904760"/>
                  </a:ext>
                </a:extLst>
              </a:tr>
              <a:tr h="173911">
                <a:tc>
                  <a:txBody>
                    <a:bodyPr/>
                    <a:lstStyle/>
                    <a:p>
                      <a:pPr algn="ctr" fontAlgn="b"/>
                      <a:r>
                        <a:rPr lang="en-US" sz="1000" u="none" strike="noStrike">
                          <a:effectLst/>
                        </a:rPr>
                        <a:t>South Carolina</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321</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351</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151</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2.32</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3757167898"/>
                  </a:ext>
                </a:extLst>
              </a:tr>
              <a:tr h="173911">
                <a:tc>
                  <a:txBody>
                    <a:bodyPr/>
                    <a:lstStyle/>
                    <a:p>
                      <a:pPr algn="ctr" fontAlgn="b"/>
                      <a:r>
                        <a:rPr lang="en-US" sz="1000" u="none" strike="noStrike">
                          <a:effectLst/>
                        </a:rPr>
                        <a:t>South Dakota</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218</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225</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99</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2.27</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548700112"/>
                  </a:ext>
                </a:extLst>
              </a:tr>
              <a:tr h="173911">
                <a:tc>
                  <a:txBody>
                    <a:bodyPr/>
                    <a:lstStyle/>
                    <a:p>
                      <a:pPr algn="ctr" fontAlgn="b"/>
                      <a:r>
                        <a:rPr lang="en-US" sz="1000" u="none" strike="noStrike">
                          <a:effectLst/>
                        </a:rPr>
                        <a:t>Tennessee</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219</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226</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132</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1.71</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4007209065"/>
                  </a:ext>
                </a:extLst>
              </a:tr>
              <a:tr h="173911">
                <a:tc>
                  <a:txBody>
                    <a:bodyPr/>
                    <a:lstStyle/>
                    <a:p>
                      <a:pPr algn="ctr" fontAlgn="b"/>
                      <a:r>
                        <a:rPr lang="en-US" sz="1000" u="none" strike="noStrike">
                          <a:effectLst/>
                        </a:rPr>
                        <a:t>Texas</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252</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271</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dirty="0">
                          <a:effectLst/>
                        </a:rPr>
                        <a:t>135</a:t>
                      </a:r>
                      <a:endParaRPr lang="en-US" sz="1000" b="1" i="0" u="none" strike="noStrike" dirty="0">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2.01</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413455488"/>
                  </a:ext>
                </a:extLst>
              </a:tr>
              <a:tr h="173911">
                <a:tc>
                  <a:txBody>
                    <a:bodyPr/>
                    <a:lstStyle/>
                    <a:p>
                      <a:pPr algn="ctr" fontAlgn="b"/>
                      <a:r>
                        <a:rPr lang="en-US" sz="1000" u="none" strike="noStrike">
                          <a:effectLst/>
                        </a:rPr>
                        <a:t>Utah</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198</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204</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137</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1.49</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3042801900"/>
                  </a:ext>
                </a:extLst>
              </a:tr>
              <a:tr h="173911">
                <a:tc>
                  <a:txBody>
                    <a:bodyPr/>
                    <a:lstStyle/>
                    <a:p>
                      <a:pPr algn="ctr" fontAlgn="b"/>
                      <a:r>
                        <a:rPr lang="en-US" sz="1000" u="none" strike="noStrike">
                          <a:effectLst/>
                        </a:rPr>
                        <a:t>Vermont</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215</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215</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109</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1.97</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1095271504"/>
                  </a:ext>
                </a:extLst>
              </a:tr>
              <a:tr h="173911">
                <a:tc>
                  <a:txBody>
                    <a:bodyPr/>
                    <a:lstStyle/>
                    <a:p>
                      <a:pPr algn="ctr" fontAlgn="b"/>
                      <a:r>
                        <a:rPr lang="en-US" sz="1000" u="none" strike="noStrike">
                          <a:effectLst/>
                        </a:rPr>
                        <a:t>Virginia</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279</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306</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169</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1.81</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2740110429"/>
                  </a:ext>
                </a:extLst>
              </a:tr>
              <a:tr h="173911">
                <a:tc>
                  <a:txBody>
                    <a:bodyPr/>
                    <a:lstStyle/>
                    <a:p>
                      <a:pPr algn="ctr" fontAlgn="b"/>
                      <a:r>
                        <a:rPr lang="en-US" sz="1000" u="none" strike="noStrike">
                          <a:effectLst/>
                        </a:rPr>
                        <a:t>Washington</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174</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176</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147</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1.2</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1558193892"/>
                  </a:ext>
                </a:extLst>
              </a:tr>
              <a:tr h="173911">
                <a:tc>
                  <a:txBody>
                    <a:bodyPr/>
                    <a:lstStyle/>
                    <a:p>
                      <a:pPr algn="ctr" fontAlgn="b"/>
                      <a:r>
                        <a:rPr lang="en-US" sz="1000" u="none" strike="noStrike">
                          <a:effectLst/>
                        </a:rPr>
                        <a:t>West Virginia</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317</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347</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137</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2.53</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162802299"/>
                  </a:ext>
                </a:extLst>
              </a:tr>
              <a:tr h="173911">
                <a:tc>
                  <a:txBody>
                    <a:bodyPr/>
                    <a:lstStyle/>
                    <a:p>
                      <a:pPr algn="ctr" fontAlgn="b"/>
                      <a:r>
                        <a:rPr lang="en-US" sz="1000" u="none" strike="noStrike">
                          <a:effectLst/>
                        </a:rPr>
                        <a:t>Wisconsin</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307</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292</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138</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2.12</a:t>
                      </a:r>
                      <a:endParaRPr lang="en-US" sz="1000" b="0" i="0" u="none" strike="noStrike">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3101291367"/>
                  </a:ext>
                </a:extLst>
              </a:tr>
              <a:tr h="173911">
                <a:tc>
                  <a:txBody>
                    <a:bodyPr/>
                    <a:lstStyle/>
                    <a:p>
                      <a:pPr algn="ctr" fontAlgn="b"/>
                      <a:r>
                        <a:rPr lang="en-US" sz="1000" u="none" strike="noStrike">
                          <a:effectLst/>
                        </a:rPr>
                        <a:t>Wyoming</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305</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312</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a:effectLst/>
                        </a:rPr>
                        <a:t>138</a:t>
                      </a:r>
                      <a:endParaRPr lang="en-US" sz="1000" b="1" i="0" u="none" strike="noStrike">
                        <a:solidFill>
                          <a:srgbClr val="163A62"/>
                        </a:solidFill>
                        <a:effectLst/>
                        <a:latin typeface="Arial" panose="020B0604020202020204" pitchFamily="34" charset="0"/>
                      </a:endParaRPr>
                    </a:p>
                  </a:txBody>
                  <a:tcPr marL="3527" marR="3527" marT="3527" marB="16931" anchor="b"/>
                </a:tc>
                <a:tc>
                  <a:txBody>
                    <a:bodyPr/>
                    <a:lstStyle/>
                    <a:p>
                      <a:pPr algn="ctr" fontAlgn="b"/>
                      <a:r>
                        <a:rPr lang="en-US" sz="1000" u="none" strike="noStrike" dirty="0">
                          <a:effectLst/>
                        </a:rPr>
                        <a:t>2.26</a:t>
                      </a:r>
                      <a:endParaRPr lang="en-US" sz="1000" b="0" i="0" u="none" strike="noStrike" dirty="0">
                        <a:solidFill>
                          <a:srgbClr val="000000"/>
                        </a:solidFill>
                        <a:effectLst/>
                        <a:latin typeface="Calibri" panose="020F0502020204030204" pitchFamily="34" charset="0"/>
                      </a:endParaRPr>
                    </a:p>
                  </a:txBody>
                  <a:tcPr marL="3527" marR="3527" marT="3527" marB="16931" anchor="b"/>
                </a:tc>
                <a:extLst>
                  <a:ext uri="{0D108BD9-81ED-4DB2-BD59-A6C34878D82A}">
                    <a16:rowId xmlns:a16="http://schemas.microsoft.com/office/drawing/2014/main" val="3392410328"/>
                  </a:ext>
                </a:extLst>
              </a:tr>
            </a:tbl>
          </a:graphicData>
        </a:graphic>
      </p:graphicFrame>
    </p:spTree>
    <p:extLst>
      <p:ext uri="{BB962C8B-B14F-4D97-AF65-F5344CB8AC3E}">
        <p14:creationId xmlns:p14="http://schemas.microsoft.com/office/powerpoint/2010/main" val="3164053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4FC80A-BD11-45D1-81BF-540158A68D49}"/>
              </a:ext>
            </a:extLst>
          </p:cNvPr>
          <p:cNvSpPr txBox="1">
            <a:spLocks/>
          </p:cNvSpPr>
          <p:nvPr/>
        </p:nvSpPr>
        <p:spPr>
          <a:xfrm>
            <a:off x="320213" y="563569"/>
            <a:ext cx="11228915" cy="8289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3200" b="0" kern="120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Getting to “Fair Price”</a:t>
            </a:r>
          </a:p>
        </p:txBody>
      </p:sp>
      <p:pic>
        <p:nvPicPr>
          <p:cNvPr id="7" name="Picture 6">
            <a:extLst>
              <a:ext uri="{FF2B5EF4-FFF2-40B4-BE49-F238E27FC236}">
                <a16:creationId xmlns:a16="http://schemas.microsoft.com/office/drawing/2014/main" id="{EFE527CA-77DE-4C0C-B269-5F68ED398901}"/>
              </a:ext>
            </a:extLst>
          </p:cNvPr>
          <p:cNvPicPr>
            <a:picLocks noChangeAspect="1"/>
          </p:cNvPicPr>
          <p:nvPr/>
        </p:nvPicPr>
        <p:blipFill>
          <a:blip r:embed="rId2"/>
          <a:stretch>
            <a:fillRect/>
          </a:stretch>
        </p:blipFill>
        <p:spPr>
          <a:xfrm>
            <a:off x="5866521" y="1322540"/>
            <a:ext cx="6256512" cy="1000462"/>
          </a:xfrm>
          <a:prstGeom prst="rect">
            <a:avLst/>
          </a:prstGeom>
        </p:spPr>
      </p:pic>
      <p:pic>
        <p:nvPicPr>
          <p:cNvPr id="8" name="Picture 7">
            <a:extLst>
              <a:ext uri="{FF2B5EF4-FFF2-40B4-BE49-F238E27FC236}">
                <a16:creationId xmlns:a16="http://schemas.microsoft.com/office/drawing/2014/main" id="{B4EBD490-D2A6-4EEE-B814-6972874AFEE4}"/>
              </a:ext>
            </a:extLst>
          </p:cNvPr>
          <p:cNvPicPr>
            <a:picLocks noChangeAspect="1"/>
          </p:cNvPicPr>
          <p:nvPr/>
        </p:nvPicPr>
        <p:blipFill>
          <a:blip r:embed="rId3"/>
          <a:stretch>
            <a:fillRect/>
          </a:stretch>
        </p:blipFill>
        <p:spPr>
          <a:xfrm>
            <a:off x="5866521" y="2593717"/>
            <a:ext cx="6217765" cy="3451975"/>
          </a:xfrm>
          <a:prstGeom prst="rect">
            <a:avLst/>
          </a:prstGeom>
        </p:spPr>
      </p:pic>
      <p:sp>
        <p:nvSpPr>
          <p:cNvPr id="9" name="TextBox 8">
            <a:extLst>
              <a:ext uri="{FF2B5EF4-FFF2-40B4-BE49-F238E27FC236}">
                <a16:creationId xmlns:a16="http://schemas.microsoft.com/office/drawing/2014/main" id="{B8139E4A-151B-46A1-BB1D-BCCD64DF914A}"/>
              </a:ext>
            </a:extLst>
          </p:cNvPr>
          <p:cNvSpPr txBox="1"/>
          <p:nvPr/>
        </p:nvSpPr>
        <p:spPr>
          <a:xfrm>
            <a:off x="188650" y="1454795"/>
            <a:ext cx="5537447"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800" cap="none" spc="0" normalizeH="0" baseline="0" noProof="0" dirty="0">
                <a:ln>
                  <a:noFill/>
                </a:ln>
                <a:solidFill>
                  <a:srgbClr val="101B2C"/>
                </a:solidFill>
                <a:effectLst/>
                <a:uLnTx/>
                <a:uFill>
                  <a:solidFill>
                    <a:srgbClr val="279C91"/>
                  </a:solidFill>
                </a:uFill>
                <a:latin typeface="Calibri" panose="020F0502020204030204" pitchFamily="34" charset="0"/>
                <a:ea typeface="Times New Roman" panose="02020603050405020304" pitchFamily="18" charset="0"/>
                <a:cs typeface="Calibri" panose="020F0502020204030204" pitchFamily="34" charset="0"/>
              </a:rPr>
              <a:t>MedPAC 2019 Highlights </a:t>
            </a:r>
            <a:endParaRPr kumimoji="0" lang="en-US" sz="2000" b="0" i="0" u="none" strike="noStrike" kern="1200" cap="none" spc="0" normalizeH="0" baseline="0" noProof="0" dirty="0">
              <a:ln>
                <a:noFill/>
              </a:ln>
              <a:solidFill>
                <a:prstClr val="black"/>
              </a:solidFill>
              <a:effectLst/>
              <a:uLnTx/>
              <a:uFillTx/>
              <a:latin typeface="Calibri" charset="0"/>
              <a:ea typeface="Calibri" charset="0"/>
              <a:cs typeface="Calibri"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charset="0"/>
              <a:ea typeface="Calibri" charset="0"/>
              <a:cs typeface="Calibri"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9F278B80-65C9-0A75-24C3-CA2BF6B04238}"/>
              </a:ext>
            </a:extLst>
          </p:cNvPr>
          <p:cNvSpPr txBox="1">
            <a:spLocks/>
          </p:cNvSpPr>
          <p:nvPr/>
        </p:nvSpPr>
        <p:spPr>
          <a:xfrm>
            <a:off x="254431" y="2223303"/>
            <a:ext cx="5405884" cy="4926364"/>
          </a:xfrm>
          <a:prstGeom prst="rect">
            <a:avLst/>
          </a:prstGeom>
        </p:spPr>
        <p:txBody>
          <a:bodyPr vert="horz" lIns="0" tIns="0" rIns="0" bIns="0" rtlCol="0">
            <a:normAutofit/>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kern="800" spc="0" baseline="0">
                <a:solidFill>
                  <a:schemeClr val="tx1"/>
                </a:solidFill>
                <a:uFill>
                  <a:solidFill>
                    <a:schemeClr val="accent4"/>
                  </a:solidFill>
                </a:uFill>
                <a:latin typeface="Calibri Light" charset="0"/>
                <a:ea typeface="Calibri Light" charset="0"/>
                <a:cs typeface="Calibri Light" charset="0"/>
              </a:defRPr>
            </a:lvl1pPr>
            <a:lvl2pPr marL="459306" indent="-230712" algn="l" defTabSz="1219170" rtl="0" eaLnBrk="1" latinLnBrk="0" hangingPunct="1">
              <a:spcBef>
                <a:spcPct val="20000"/>
              </a:spcBef>
              <a:buClr>
                <a:schemeClr val="accent1"/>
              </a:buClr>
              <a:buSzPct val="100000"/>
              <a:buFont typeface="Wingdings" pitchFamily="2" charset="2"/>
              <a:buChar char="§"/>
              <a:defRPr sz="2000" kern="800">
                <a:solidFill>
                  <a:schemeClr val="tx1"/>
                </a:solidFill>
                <a:latin typeface="+mj-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2000" kern="800">
                <a:solidFill>
                  <a:schemeClr val="tx1"/>
                </a:solidFill>
                <a:latin typeface="+mj-lt"/>
                <a:ea typeface="+mn-ea"/>
                <a:cs typeface="+mn-cs"/>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kern="800">
                <a:solidFill>
                  <a:schemeClr val="tx1"/>
                </a:solidFill>
                <a:latin typeface="+mj-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2000" kern="800">
                <a:solidFill>
                  <a:schemeClr val="tx1"/>
                </a:solidFill>
                <a:latin typeface="+mj-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800" b="0" i="0" u="none" strike="noStrike" kern="800" cap="none" spc="0" normalizeH="0" baseline="0" noProof="0" dirty="0">
                <a:ln>
                  <a:noFill/>
                </a:ln>
                <a:solidFill>
                  <a:srgbClr val="101B2C"/>
                </a:solidFill>
                <a:effectLst/>
                <a:uLnTx/>
                <a:uFill>
                  <a:solidFill>
                    <a:srgbClr val="279C91"/>
                  </a:solidFill>
                </a:uFill>
                <a:latin typeface="Calibri" panose="020F0502020204030204" pitchFamily="34" charset="0"/>
                <a:cs typeface="Calibri" panose="020F0502020204030204" pitchFamily="34" charset="0"/>
              </a:rPr>
              <a:t>A relatively efficient hospital can manage close to Medicare on average</a:t>
            </a:r>
          </a:p>
          <a:p>
            <a:pPr marL="45720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endParaRPr kumimoji="0" lang="en-US" sz="1800" b="0" i="0" u="none" strike="noStrike" kern="800" cap="none" spc="0" normalizeH="0" baseline="0" noProof="0" dirty="0">
              <a:ln>
                <a:noFill/>
              </a:ln>
              <a:solidFill>
                <a:srgbClr val="101B2C"/>
              </a:solidFill>
              <a:effectLst/>
              <a:uLnTx/>
              <a:uFill>
                <a:solidFill>
                  <a:srgbClr val="279C91"/>
                </a:solidFill>
              </a:u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800" b="0" i="0" u="none" strike="noStrike" kern="800" cap="none" spc="0" normalizeH="0" baseline="0" noProof="0" dirty="0">
                <a:ln>
                  <a:noFill/>
                </a:ln>
                <a:solidFill>
                  <a:srgbClr val="101B2C"/>
                </a:solidFill>
                <a:effectLst/>
                <a:uLnTx/>
                <a:uFill>
                  <a:solidFill>
                    <a:srgbClr val="279C91"/>
                  </a:solidFill>
                </a:uFill>
                <a:latin typeface="Calibri" panose="020F0502020204030204" pitchFamily="34" charset="0"/>
                <a:cs typeface="Calibri" panose="020F0502020204030204" pitchFamily="34" charset="0"/>
              </a:rPr>
              <a:t>Low margins on Medicare patients can result from a high-cost structure  </a:t>
            </a:r>
          </a:p>
          <a:p>
            <a:pPr marL="45720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endParaRPr kumimoji="0" lang="en-US" sz="1800" b="0" i="0" u="none" strike="noStrike" kern="800" cap="none" spc="0" normalizeH="0" baseline="0" noProof="0" dirty="0">
              <a:ln>
                <a:noFill/>
              </a:ln>
              <a:solidFill>
                <a:srgbClr val="101B2C"/>
              </a:solidFill>
              <a:effectLst/>
              <a:uLnTx/>
              <a:uFill>
                <a:solidFill>
                  <a:srgbClr val="279C91"/>
                </a:solidFill>
              </a:uFill>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800" b="0" i="0" u="none" strike="noStrike" kern="800" cap="none" spc="0" normalizeH="0" baseline="0" noProof="0" dirty="0">
                <a:ln>
                  <a:noFill/>
                </a:ln>
                <a:solidFill>
                  <a:srgbClr val="101B2C"/>
                </a:solidFill>
                <a:effectLst/>
                <a:uLnTx/>
                <a:uFill>
                  <a:solidFill>
                    <a:srgbClr val="279C91"/>
                  </a:solidFill>
                </a:uFill>
                <a:latin typeface="Calibri" panose="020F0502020204030204" pitchFamily="34" charset="0"/>
                <a:ea typeface="Times New Roman" panose="02020603050405020304" pitchFamily="18" charset="0"/>
                <a:cs typeface="Calibri" panose="020F0502020204030204" pitchFamily="34" charset="0"/>
              </a:rPr>
              <a:t>Lack of market pressure is more common in markets where a few providers dominate and have negotiating leverage over payers</a:t>
            </a:r>
          </a:p>
          <a:p>
            <a:pPr marL="45720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endParaRPr kumimoji="0" lang="en-US" sz="1800" b="0" i="0" u="none" strike="noStrike" kern="800" cap="none" spc="0" normalizeH="0" baseline="0" noProof="0" dirty="0">
              <a:ln>
                <a:noFill/>
              </a:ln>
              <a:solidFill>
                <a:srgbClr val="101B2C"/>
              </a:solidFill>
              <a:effectLst/>
              <a:uLnTx/>
              <a:uFill>
                <a:solidFill>
                  <a:srgbClr val="279C91"/>
                </a:solidFill>
              </a:uFill>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1800" b="0" i="0" u="none" strike="noStrike" kern="800" cap="none" spc="0" normalizeH="0" baseline="0" noProof="0" dirty="0">
                <a:ln>
                  <a:noFill/>
                </a:ln>
                <a:solidFill>
                  <a:srgbClr val="101B2C"/>
                </a:solidFill>
                <a:effectLst/>
                <a:uLnTx/>
                <a:uFill>
                  <a:solidFill>
                    <a:srgbClr val="279C91"/>
                  </a:solidFill>
                </a:uFill>
                <a:latin typeface="Calibri" panose="020F0502020204030204" pitchFamily="34" charset="0"/>
                <a:ea typeface="Times New Roman" panose="02020603050405020304" pitchFamily="18" charset="0"/>
                <a:cs typeface="Calibri" panose="020F0502020204030204" pitchFamily="34" charset="0"/>
              </a:rPr>
              <a:t>Medicare payment policy should not be designed simply to accommodate whatever level of cost growth a sector demonstrates. </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800" b="0" i="0" u="none" strike="noStrike" kern="800" cap="none" spc="0" normalizeH="0" baseline="0" noProof="0" dirty="0">
              <a:ln>
                <a:noFill/>
              </a:ln>
              <a:solidFill>
                <a:srgbClr val="101B2C"/>
              </a:solidFill>
              <a:effectLst/>
              <a:uLnTx/>
              <a:uFill>
                <a:solidFill>
                  <a:srgbClr val="279C91"/>
                </a:solidFill>
              </a:uFill>
              <a:latin typeface="Calibri" panose="020F0502020204030204" pitchFamily="34" charset="0"/>
              <a:ea typeface="Times New Roman" panose="02020603050405020304" pitchFamily="18" charset="0"/>
              <a:cs typeface="Calibri Light" charset="0"/>
            </a:endParaRPr>
          </a:p>
          <a:p>
            <a:pPr marL="0" marR="0" lvl="0" indent="0" algn="l" defTabSz="914400" rtl="0" eaLnBrk="1" fontAlgn="auto" latinLnBrk="0" hangingPunct="1">
              <a:lnSpc>
                <a:spcPct val="90000"/>
              </a:lnSpc>
              <a:spcBef>
                <a:spcPts val="1000"/>
              </a:spcBef>
              <a:spcAft>
                <a:spcPts val="0"/>
              </a:spcAft>
              <a:buClr>
                <a:srgbClr val="007DC5"/>
              </a:buClr>
              <a:buSzTx/>
              <a:buFontTx/>
              <a:buNone/>
              <a:tabLst/>
              <a:defRPr/>
            </a:pPr>
            <a:endParaRPr kumimoji="0" lang="en-US" sz="1800" b="0" i="0" u="none" strike="noStrike" kern="800" cap="none" spc="0" normalizeH="0" baseline="0" noProof="0" dirty="0">
              <a:ln>
                <a:noFill/>
              </a:ln>
              <a:solidFill>
                <a:srgbClr val="101B2C"/>
              </a:solidFill>
              <a:effectLst/>
              <a:uLnTx/>
              <a:uFill>
                <a:solidFill>
                  <a:srgbClr val="279C91"/>
                </a:solidFill>
              </a:uFill>
              <a:latin typeface="Calibri Light" charset="0"/>
              <a:cs typeface="Calibri Light" charset="0"/>
            </a:endParaRPr>
          </a:p>
        </p:txBody>
      </p:sp>
    </p:spTree>
    <p:extLst>
      <p:ext uri="{BB962C8B-B14F-4D97-AF65-F5344CB8AC3E}">
        <p14:creationId xmlns:p14="http://schemas.microsoft.com/office/powerpoint/2010/main" val="2571438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CF19D-C435-274D-90E6-BD9576738E25}"/>
              </a:ext>
            </a:extLst>
          </p:cNvPr>
          <p:cNvSpPr>
            <a:spLocks noGrp="1"/>
          </p:cNvSpPr>
          <p:nvPr>
            <p:ph idx="1"/>
          </p:nvPr>
        </p:nvSpPr>
        <p:spPr>
          <a:xfrm>
            <a:off x="5196415" y="2366093"/>
            <a:ext cx="5545666" cy="2586907"/>
          </a:xfrm>
        </p:spPr>
        <p:txBody>
          <a:bodyPr>
            <a:normAutofit/>
          </a:bodyPr>
          <a:lstStyle/>
          <a:p>
            <a:r>
              <a:rPr kumimoji="0" lang="en-US" b="0" i="0" u="none" strike="noStrike" kern="1200" cap="none" spc="0" normalizeH="0" baseline="0" noProof="0" dirty="0">
                <a:ln>
                  <a:noFill/>
                </a:ln>
                <a:solidFill>
                  <a:srgbClr val="48617C"/>
                </a:solidFill>
                <a:effectLst/>
                <a:uLnTx/>
                <a:uFillTx/>
                <a:latin typeface="+mn-lt"/>
                <a:ea typeface="+mn-ea"/>
                <a:cs typeface="+mn-cs"/>
              </a:rPr>
              <a:t>How can self-funded plans fulfill fiduciary obligations….?</a:t>
            </a:r>
          </a:p>
          <a:p>
            <a:pPr marL="342900" indent="-342900">
              <a:buFont typeface="Arial" panose="020B0604020202020204" pitchFamily="34" charset="0"/>
              <a:buChar char="•"/>
            </a:pPr>
            <a:r>
              <a:rPr kumimoji="0" lang="en-US" b="0" i="0" u="none" strike="noStrike" kern="1200" cap="none" spc="0" normalizeH="0" baseline="0" noProof="0" dirty="0">
                <a:ln>
                  <a:noFill/>
                </a:ln>
                <a:solidFill>
                  <a:srgbClr val="48617C"/>
                </a:solidFill>
                <a:effectLst/>
                <a:uLnTx/>
                <a:uFillTx/>
                <a:latin typeface="+mn-lt"/>
                <a:ea typeface="+mn-ea"/>
                <a:cs typeface="+mn-cs"/>
              </a:rPr>
              <a:t>without knowing prices</a:t>
            </a:r>
          </a:p>
          <a:p>
            <a:pPr marL="342900" indent="-342900">
              <a:buFont typeface="Arial" panose="020B0604020202020204" pitchFamily="34" charset="0"/>
              <a:buChar char="•"/>
            </a:pPr>
            <a:r>
              <a:rPr kumimoji="0" lang="en-US" b="0" i="0" u="none" strike="noStrike" kern="1200" cap="none" spc="0" normalizeH="0" baseline="0" noProof="0" dirty="0">
                <a:ln>
                  <a:noFill/>
                </a:ln>
                <a:solidFill>
                  <a:srgbClr val="48617C"/>
                </a:solidFill>
                <a:effectLst/>
                <a:uLnTx/>
                <a:uFillTx/>
                <a:latin typeface="+mn-lt"/>
                <a:ea typeface="+mn-ea"/>
                <a:cs typeface="+mn-cs"/>
              </a:rPr>
              <a:t>when hospitals exercise monopolistic pricing </a:t>
            </a:r>
          </a:p>
          <a:p>
            <a:pPr marL="342900" indent="-342900">
              <a:buFont typeface="Arial" panose="020B0604020202020204" pitchFamily="34" charset="0"/>
              <a:buChar char="•"/>
            </a:pPr>
            <a:r>
              <a:rPr lang="en-US" dirty="0">
                <a:solidFill>
                  <a:srgbClr val="48617C"/>
                </a:solidFill>
                <a:uFillTx/>
                <a:latin typeface="+mn-lt"/>
                <a:ea typeface="+mn-ea"/>
                <a:cs typeface="+mn-cs"/>
              </a:rPr>
              <a:t>when costs of treatments exceed affordability of both patients and purchasers</a:t>
            </a:r>
          </a:p>
          <a:p>
            <a:endParaRPr kumimoji="0" lang="en-US" b="0" i="0" u="none" strike="noStrike" kern="1200" cap="none" spc="0" normalizeH="0" baseline="0" noProof="0" dirty="0">
              <a:ln>
                <a:noFill/>
              </a:ln>
              <a:solidFill>
                <a:srgbClr val="48617C"/>
              </a:solidFill>
              <a:effectLst/>
              <a:uLnTx/>
              <a:uFillTx/>
              <a:latin typeface="+mn-lt"/>
              <a:ea typeface="+mn-ea"/>
              <a:cs typeface="+mn-cs"/>
            </a:endParaRPr>
          </a:p>
          <a:p>
            <a:pPr marL="342900" indent="-342900">
              <a:buFont typeface="Arial" panose="020B0604020202020204" pitchFamily="34" charset="0"/>
              <a:buChar char="•"/>
            </a:pPr>
            <a:endParaRPr kumimoji="0" lang="en-US" b="0" i="0" u="none" strike="noStrike" kern="1200" cap="none" spc="0" normalizeH="0" baseline="0" noProof="0" dirty="0">
              <a:ln>
                <a:noFill/>
              </a:ln>
              <a:solidFill>
                <a:srgbClr val="48617C"/>
              </a:solidFill>
              <a:effectLst/>
              <a:uLnTx/>
              <a:uFillTx/>
              <a:latin typeface="+mn-lt"/>
              <a:ea typeface="+mn-ea"/>
              <a:cs typeface="+mn-cs"/>
            </a:endParaRPr>
          </a:p>
          <a:p>
            <a:endParaRPr lang="en-US" dirty="0"/>
          </a:p>
        </p:txBody>
      </p:sp>
      <p:sp>
        <p:nvSpPr>
          <p:cNvPr id="4" name="Content Placeholder 3">
            <a:extLst>
              <a:ext uri="{FF2B5EF4-FFF2-40B4-BE49-F238E27FC236}">
                <a16:creationId xmlns:a16="http://schemas.microsoft.com/office/drawing/2014/main" id="{40D45C56-7886-5847-B66A-F8C4BE226EEC}"/>
              </a:ext>
            </a:extLst>
          </p:cNvPr>
          <p:cNvSpPr>
            <a:spLocks noGrp="1"/>
          </p:cNvSpPr>
          <p:nvPr>
            <p:ph sz="quarter" idx="13"/>
          </p:nvPr>
        </p:nvSpPr>
        <p:spPr/>
        <p:txBody>
          <a:bodyPr>
            <a:normAutofit/>
          </a:bodyPr>
          <a:lstStyle/>
          <a:p>
            <a:r>
              <a:rPr lang="en-US" sz="2800" dirty="0">
                <a:solidFill>
                  <a:srgbClr val="1F3358"/>
                </a:solidFill>
              </a:rPr>
              <a:t>Self-funded Plan Sponsors as Fiduciaries</a:t>
            </a:r>
          </a:p>
        </p:txBody>
      </p:sp>
      <p:sp>
        <p:nvSpPr>
          <p:cNvPr id="6" name="Content Placeholder 3">
            <a:extLst>
              <a:ext uri="{FF2B5EF4-FFF2-40B4-BE49-F238E27FC236}">
                <a16:creationId xmlns:a16="http://schemas.microsoft.com/office/drawing/2014/main" id="{E664A603-35B1-C342-9BCE-98DF9BA0874C}"/>
              </a:ext>
            </a:extLst>
          </p:cNvPr>
          <p:cNvSpPr txBox="1">
            <a:spLocks/>
          </p:cNvSpPr>
          <p:nvPr/>
        </p:nvSpPr>
        <p:spPr>
          <a:xfrm>
            <a:off x="1100662" y="1789113"/>
            <a:ext cx="3672418" cy="3481387"/>
          </a:xfrm>
          <a:prstGeom prst="rect">
            <a:avLst/>
          </a:prstGeom>
          <a:solidFill>
            <a:schemeClr val="bg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8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48617C"/>
              </a:solidFill>
              <a:effectLst/>
              <a:uLnTx/>
              <a:uFillTx/>
              <a:latin typeface="Futura Std Book" panose="020B0502020204020303" pitchFamily="34" charset="0"/>
              <a:ea typeface="+mn-ea"/>
              <a:cs typeface="+mn-cs"/>
            </a:endParaRPr>
          </a:p>
          <a:p>
            <a:pPr marL="0" marR="0" lvl="0" indent="0" algn="ctr" defTabSz="914400" rtl="0" eaLnBrk="1" fontAlgn="auto" latinLnBrk="0" hangingPunct="1">
              <a:lnSpc>
                <a:spcPct val="90000"/>
              </a:lnSpc>
              <a:spcBef>
                <a:spcPts val="0"/>
              </a:spcBef>
              <a:spcAft>
                <a:spcPts val="1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8617C"/>
                </a:solidFill>
                <a:effectLst/>
                <a:uLnTx/>
                <a:uFillTx/>
                <a:latin typeface="Futura Std Book" panose="020B0502020204020303" pitchFamily="34" charset="0"/>
                <a:ea typeface="+mn-ea"/>
                <a:cs typeface="+mn-cs"/>
              </a:rPr>
              <a:t>Fiduciaries have a responsibility to </a:t>
            </a:r>
            <a:r>
              <a:rPr kumimoji="0" lang="en-US" sz="2000" b="1" i="0" u="none" strike="noStrike" kern="1200" cap="none" spc="0" normalizeH="0" baseline="0" noProof="0" dirty="0">
                <a:ln>
                  <a:noFill/>
                </a:ln>
                <a:solidFill>
                  <a:srgbClr val="48617C"/>
                </a:solidFill>
                <a:effectLst/>
                <a:uLnTx/>
                <a:uFillTx/>
                <a:latin typeface="Futura Std Book" panose="020B0502020204020303" pitchFamily="34" charset="0"/>
                <a:ea typeface="+mn-ea"/>
                <a:cs typeface="+mn-cs"/>
              </a:rPr>
              <a:t>“</a:t>
            </a:r>
            <a:r>
              <a:rPr kumimoji="0" lang="en-US" sz="2000" b="1" i="1" u="none" strike="noStrike" kern="1200" cap="none" spc="0" normalizeH="0" baseline="0" noProof="0" dirty="0">
                <a:ln>
                  <a:noFill/>
                </a:ln>
                <a:solidFill>
                  <a:srgbClr val="48617C"/>
                </a:solidFill>
                <a:effectLst/>
                <a:uLnTx/>
                <a:uFillTx/>
                <a:latin typeface="Futura Std Book" panose="020B0502020204020303" pitchFamily="34" charset="0"/>
                <a:ea typeface="+mn-ea"/>
                <a:cs typeface="+mn-cs"/>
              </a:rPr>
              <a:t>act solely in the interest of plan participants and their beneficiaries and with the exclusive purpose of providing benefits to them.</a:t>
            </a:r>
            <a:r>
              <a:rPr kumimoji="0" lang="en-US" sz="2000" b="1" i="0" u="none" strike="noStrike" kern="1200" cap="none" spc="0" normalizeH="0" baseline="0" noProof="0" dirty="0">
                <a:ln>
                  <a:noFill/>
                </a:ln>
                <a:solidFill>
                  <a:srgbClr val="48617C"/>
                </a:solidFill>
                <a:effectLst/>
                <a:uLnTx/>
                <a:uFillTx/>
                <a:latin typeface="Futura Std Book" panose="020B0502020204020303" pitchFamily="34" charset="0"/>
                <a:ea typeface="+mn-ea"/>
                <a:cs typeface="+mn-cs"/>
              </a:rPr>
              <a:t>”</a:t>
            </a:r>
            <a:r>
              <a:rPr kumimoji="0" lang="en-US" sz="2000" b="0" i="0" u="none" strike="noStrike" kern="1200" cap="none" spc="0" normalizeH="0" baseline="0" noProof="0" dirty="0">
                <a:ln>
                  <a:noFill/>
                </a:ln>
                <a:solidFill>
                  <a:srgbClr val="48617C"/>
                </a:solidFill>
                <a:effectLst/>
                <a:uLnTx/>
                <a:uFillTx/>
                <a:latin typeface="Futura Std Book" panose="020B0502020204020303" pitchFamily="34" charset="0"/>
                <a:ea typeface="+mn-ea"/>
                <a:cs typeface="+mn-cs"/>
              </a:rPr>
              <a:t> </a:t>
            </a:r>
          </a:p>
          <a:p>
            <a:pPr marL="0" marR="0" lvl="0" indent="0" algn="ctr" defTabSz="914400" rtl="0" eaLnBrk="1" fontAlgn="auto" latinLnBrk="0" hangingPunct="1">
              <a:lnSpc>
                <a:spcPct val="90000"/>
              </a:lnSpc>
              <a:spcBef>
                <a:spcPts val="0"/>
              </a:spcBef>
              <a:spcAft>
                <a:spcPts val="18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617C"/>
                </a:solidFill>
                <a:effectLst/>
                <a:uLnTx/>
                <a:uFillTx/>
                <a:latin typeface="Futura Std Book" panose="020B0502020204020303" pitchFamily="34" charset="0"/>
                <a:ea typeface="+mn-ea"/>
                <a:cs typeface="+mn-cs"/>
              </a:rPr>
              <a:t>Department of Labor</a:t>
            </a:r>
          </a:p>
          <a:p>
            <a:pPr marL="0" marR="0" lvl="0" indent="0" algn="ctr" defTabSz="914400" rtl="0" eaLnBrk="1" fontAlgn="auto" latinLnBrk="0" hangingPunct="1">
              <a:lnSpc>
                <a:spcPct val="90000"/>
              </a:lnSpc>
              <a:spcBef>
                <a:spcPts val="0"/>
              </a:spcBef>
              <a:spcAft>
                <a:spcPts val="1800"/>
              </a:spcAft>
              <a:buClrTx/>
              <a:buSzTx/>
              <a:buFont typeface="Arial" panose="020B0604020202020204" pitchFamily="34" charset="0"/>
              <a:buNone/>
              <a:tabLst/>
              <a:defRPr/>
            </a:pPr>
            <a:br>
              <a:rPr kumimoji="0" lang="en-US" sz="2400" b="0" i="0" u="none" strike="noStrike" kern="1200" cap="none" spc="0" normalizeH="0" baseline="0" noProof="0" dirty="0">
                <a:ln>
                  <a:noFill/>
                </a:ln>
                <a:solidFill>
                  <a:srgbClr val="48617C"/>
                </a:solidFill>
                <a:effectLst/>
                <a:uLnTx/>
                <a:uFillTx/>
                <a:latin typeface="Futura Std Book" panose="020B0502020204020303" pitchFamily="34" charset="0"/>
                <a:ea typeface="+mn-ea"/>
                <a:cs typeface="+mn-cs"/>
              </a:rPr>
            </a:br>
            <a:endParaRPr kumimoji="0" lang="en-US" sz="2400" b="0" i="0" u="none" strike="noStrike" kern="1200" cap="none" spc="0" normalizeH="0" baseline="0" noProof="0" dirty="0">
              <a:ln>
                <a:noFill/>
              </a:ln>
              <a:solidFill>
                <a:srgbClr val="48617C"/>
              </a:solidFill>
              <a:effectLst/>
              <a:uLnTx/>
              <a:uFillTx/>
              <a:latin typeface="Futura Std Book" panose="020B0502020204020303" pitchFamily="34" charset="0"/>
              <a:ea typeface="+mn-ea"/>
              <a:cs typeface="+mn-cs"/>
            </a:endParaRPr>
          </a:p>
          <a:p>
            <a:pPr marL="0" marR="0" lvl="0" indent="0" algn="ctr" defTabSz="914400" rtl="0" eaLnBrk="1" fontAlgn="auto" latinLnBrk="0" hangingPunct="1">
              <a:lnSpc>
                <a:spcPct val="90000"/>
              </a:lnSpc>
              <a:spcBef>
                <a:spcPts val="0"/>
              </a:spcBef>
              <a:spcAft>
                <a:spcPts val="18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8617C"/>
              </a:solidFill>
              <a:effectLst/>
              <a:uLnTx/>
              <a:uFillTx/>
              <a:latin typeface="Futura Std Book" panose="020B0502020204020303" pitchFamily="34" charset="0"/>
              <a:ea typeface="+mn-ea"/>
              <a:cs typeface="+mn-cs"/>
            </a:endParaRPr>
          </a:p>
        </p:txBody>
      </p:sp>
    </p:spTree>
    <p:extLst>
      <p:ext uri="{BB962C8B-B14F-4D97-AF65-F5344CB8AC3E}">
        <p14:creationId xmlns:p14="http://schemas.microsoft.com/office/powerpoint/2010/main" val="3542205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4FC80A-BD11-45D1-81BF-540158A68D49}"/>
              </a:ext>
            </a:extLst>
          </p:cNvPr>
          <p:cNvSpPr txBox="1">
            <a:spLocks/>
          </p:cNvSpPr>
          <p:nvPr/>
        </p:nvSpPr>
        <p:spPr>
          <a:xfrm>
            <a:off x="444501" y="643468"/>
            <a:ext cx="11228915" cy="8289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3200" b="0" kern="120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 Fiduciary Dilemma</a:t>
            </a:r>
          </a:p>
        </p:txBody>
      </p:sp>
      <p:pic>
        <p:nvPicPr>
          <p:cNvPr id="7" name="Picture 6" descr="Timeline&#10;&#10;Description automatically generated">
            <a:extLst>
              <a:ext uri="{FF2B5EF4-FFF2-40B4-BE49-F238E27FC236}">
                <a16:creationId xmlns:a16="http://schemas.microsoft.com/office/drawing/2014/main" id="{AE53F265-3FE1-4764-AE79-E9F03A108D3E}"/>
              </a:ext>
            </a:extLst>
          </p:cNvPr>
          <p:cNvPicPr>
            <a:picLocks noChangeAspect="1"/>
          </p:cNvPicPr>
          <p:nvPr/>
        </p:nvPicPr>
        <p:blipFill>
          <a:blip r:embed="rId2"/>
          <a:stretch>
            <a:fillRect/>
          </a:stretch>
        </p:blipFill>
        <p:spPr>
          <a:xfrm>
            <a:off x="6786976" y="1845569"/>
            <a:ext cx="5003567" cy="2736645"/>
          </a:xfrm>
          <a:prstGeom prst="rect">
            <a:avLst/>
          </a:prstGeom>
          <a:ln>
            <a:solidFill>
              <a:srgbClr val="0070C0"/>
            </a:solidFill>
          </a:ln>
        </p:spPr>
      </p:pic>
      <p:sp>
        <p:nvSpPr>
          <p:cNvPr id="8" name="TextBox 7">
            <a:extLst>
              <a:ext uri="{FF2B5EF4-FFF2-40B4-BE49-F238E27FC236}">
                <a16:creationId xmlns:a16="http://schemas.microsoft.com/office/drawing/2014/main" id="{801F8A0F-8B1E-46B5-A64E-F7B2B6C01C81}"/>
              </a:ext>
            </a:extLst>
          </p:cNvPr>
          <p:cNvSpPr txBox="1"/>
          <p:nvPr/>
        </p:nvSpPr>
        <p:spPr>
          <a:xfrm>
            <a:off x="401457" y="1560480"/>
            <a:ext cx="5885043" cy="224676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Calibri" charset="0"/>
                <a:cs typeface="Calibri" charset="0"/>
              </a:rPr>
              <a:t>CAA reinforces that fiduciaries should pay a fair price for services provided</a:t>
            </a:r>
            <a:br>
              <a:rPr kumimoji="0" lang="en-US" sz="2000" b="0" i="0" u="none" strike="noStrike" kern="1200" cap="none" spc="0" normalizeH="0" baseline="0" noProof="0" dirty="0">
                <a:ln>
                  <a:noFill/>
                </a:ln>
                <a:solidFill>
                  <a:srgbClr val="000000"/>
                </a:solidFill>
                <a:effectLst/>
                <a:uLnTx/>
                <a:uFillTx/>
                <a:latin typeface="Calibri" charset="0"/>
                <a:ea typeface="Calibri" charset="0"/>
                <a:cs typeface="Calibri" charset="0"/>
              </a:rPr>
            </a:br>
            <a:endParaRPr kumimoji="0" lang="en-US" sz="2000" b="0" i="0" u="none" strike="noStrike" kern="1200" cap="none" spc="0" normalizeH="0" baseline="0" noProof="0" dirty="0">
              <a:ln>
                <a:noFill/>
              </a:ln>
              <a:solidFill>
                <a:srgbClr val="000000"/>
              </a:solidFill>
              <a:effectLst/>
              <a:uLnTx/>
              <a:uFillTx/>
              <a:latin typeface="Calibri" charset="0"/>
              <a:ea typeface="Calibri" charset="0"/>
              <a:cs typeface="Calibri"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Calibri" charset="0"/>
                <a:cs typeface="Calibri" charset="0"/>
              </a:rPr>
              <a:t>RAND and NASHP data suggest some health systems are charging well beyond “fair price”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Calibri" charset="0"/>
              <a:ea typeface="+mn-ea"/>
              <a:cs typeface="Calibri"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35B60544-51AC-48FE-824E-6569B2B06006}"/>
              </a:ext>
            </a:extLst>
          </p:cNvPr>
          <p:cNvSpPr txBox="1">
            <a:spLocks/>
          </p:cNvSpPr>
          <p:nvPr/>
        </p:nvSpPr>
        <p:spPr>
          <a:xfrm>
            <a:off x="359125" y="3354919"/>
            <a:ext cx="6192077" cy="890916"/>
          </a:xfrm>
          <a:prstGeom prst="rect">
            <a:avLst/>
          </a:prstGeom>
          <a:ln>
            <a:noFill/>
          </a:ln>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400" b="0" i="0" kern="1200">
                <a:solidFill>
                  <a:schemeClr val="accent1"/>
                </a:solidFill>
                <a:latin typeface="+mn-lt"/>
                <a:ea typeface="Arial" charset="0"/>
                <a:cs typeface="Arial" charset="0"/>
              </a:defRPr>
            </a:lvl1pPr>
            <a:lvl2pPr marL="519113" indent="-223838" algn="l" defTabSz="914400" rtl="0" eaLnBrk="1" latinLnBrk="0" hangingPunct="1">
              <a:lnSpc>
                <a:spcPct val="90000"/>
              </a:lnSpc>
              <a:spcBef>
                <a:spcPts val="500"/>
              </a:spcBef>
              <a:buClr>
                <a:schemeClr val="accent1"/>
              </a:buClr>
              <a:buFont typeface="Wingdings" charset="2"/>
              <a:buChar char="§"/>
              <a:tabLst/>
              <a:defRPr sz="2000" b="0" i="0" kern="1200">
                <a:solidFill>
                  <a:schemeClr val="tx1"/>
                </a:solidFill>
                <a:latin typeface="+mn-lt"/>
                <a:ea typeface="Arial" charset="0"/>
                <a:cs typeface="Arial" charset="0"/>
              </a:defRPr>
            </a:lvl2pPr>
            <a:lvl3pPr marL="862013" indent="-231775" algn="l" defTabSz="914400" rtl="0" eaLnBrk="1" latinLnBrk="0" hangingPunct="1">
              <a:lnSpc>
                <a:spcPct val="90000"/>
              </a:lnSpc>
              <a:spcBef>
                <a:spcPts val="500"/>
              </a:spcBef>
              <a:buClr>
                <a:schemeClr val="accent1"/>
              </a:buClr>
              <a:buFont typeface="Wingdings" charset="2"/>
              <a:buChar char="§"/>
              <a:tabLst/>
              <a:defRPr sz="1800" b="0" i="0" kern="1200">
                <a:solidFill>
                  <a:schemeClr val="tx1"/>
                </a:solidFill>
                <a:latin typeface="+mn-lt"/>
                <a:ea typeface="Arial" charset="0"/>
                <a:cs typeface="Arial" charset="0"/>
              </a:defRPr>
            </a:lvl3pPr>
            <a:lvl4pPr marL="1149350" indent="-231775" algn="l" defTabSz="914400" rtl="0" eaLnBrk="1" latinLnBrk="0" hangingPunct="1">
              <a:lnSpc>
                <a:spcPct val="90000"/>
              </a:lnSpc>
              <a:spcBef>
                <a:spcPts val="500"/>
              </a:spcBef>
              <a:buClr>
                <a:schemeClr val="accent1"/>
              </a:buClr>
              <a:buFont typeface="Wingdings" charset="2"/>
              <a:buChar char="§"/>
              <a:tabLst/>
              <a:defRPr sz="1600" b="0" i="0" kern="1200">
                <a:solidFill>
                  <a:schemeClr val="tx1"/>
                </a:solidFill>
                <a:latin typeface="+mn-lt"/>
                <a:ea typeface="Arial" charset="0"/>
                <a:cs typeface="Arial" charset="0"/>
              </a:defRPr>
            </a:lvl4pPr>
            <a:lvl5pPr marL="1436688" indent="-223838" algn="l" defTabSz="914400" rtl="0" eaLnBrk="1" latinLnBrk="0" hangingPunct="1">
              <a:lnSpc>
                <a:spcPct val="90000"/>
              </a:lnSpc>
              <a:spcBef>
                <a:spcPts val="500"/>
              </a:spcBef>
              <a:buClr>
                <a:schemeClr val="accent1"/>
              </a:buClr>
              <a:buFont typeface="Wingdings" charset="2"/>
              <a:buChar char="§"/>
              <a:tabLst/>
              <a:defRPr sz="16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Calibri" charset="0"/>
                <a:cs typeface="Calibri" charset="0"/>
              </a:rPr>
              <a:t>Key contributors to hospital costs</a:t>
            </a:r>
          </a:p>
          <a:p>
            <a:pPr marL="862013"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Calibri" charset="0"/>
                <a:cs typeface="Calibri" charset="0"/>
              </a:rPr>
              <a:t>Consolidation leading to less or no competition</a:t>
            </a:r>
          </a:p>
          <a:p>
            <a:pPr marL="862013"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Calibri" charset="0"/>
                <a:cs typeface="Calibri" charset="0"/>
              </a:rPr>
              <a:t>Lack of transparency</a:t>
            </a:r>
          </a:p>
          <a:p>
            <a:pPr marL="862013"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Calibri" charset="0"/>
                <a:cs typeface="Calibri" charset="0"/>
              </a:rPr>
              <a:t>Anti-competitive practices</a:t>
            </a:r>
          </a:p>
          <a:p>
            <a:pPr marL="519113" marR="0" lvl="1" indent="0" algn="l" defTabSz="914400" rtl="0" eaLnBrk="1" fontAlgn="auto" latinLnBrk="0" hangingPunct="1">
              <a:lnSpc>
                <a:spcPct val="90000"/>
              </a:lnSpc>
              <a:spcBef>
                <a:spcPts val="500"/>
              </a:spcBef>
              <a:spcAft>
                <a:spcPts val="0"/>
              </a:spcAft>
              <a:buClr>
                <a:srgbClr val="EA8C3D"/>
              </a:buClr>
              <a:buSzTx/>
              <a:buFont typeface="Wingdings" charset="2"/>
              <a:buNone/>
              <a:tabLst/>
              <a:defRPr/>
            </a:pPr>
            <a:endParaRPr kumimoji="0" lang="en-US" sz="2000" b="0" i="0" u="none" strike="noStrike" kern="1200" cap="none" spc="0" normalizeH="0" baseline="0" noProof="0" dirty="0">
              <a:ln>
                <a:noFill/>
              </a:ln>
              <a:solidFill>
                <a:srgbClr val="000000"/>
              </a:solidFill>
              <a:effectLst/>
              <a:uLnTx/>
              <a:uFillTx/>
              <a:latin typeface="Calibri" charset="0"/>
              <a:ea typeface="Calibri" charset="0"/>
              <a:cs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Calibri" charset="0"/>
                <a:cs typeface="Calibri" charset="0"/>
              </a:rPr>
              <a:t>				</a:t>
            </a:r>
            <a:endParaRPr kumimoji="0" lang="en-US" sz="2000" b="1" i="1"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sp>
        <p:nvSpPr>
          <p:cNvPr id="10" name="TextBox 9">
            <a:extLst>
              <a:ext uri="{FF2B5EF4-FFF2-40B4-BE49-F238E27FC236}">
                <a16:creationId xmlns:a16="http://schemas.microsoft.com/office/drawing/2014/main" id="{AEBAE1A7-653E-4DCD-65B6-9C4C6D645DE6}"/>
              </a:ext>
            </a:extLst>
          </p:cNvPr>
          <p:cNvSpPr txBox="1"/>
          <p:nvPr/>
        </p:nvSpPr>
        <p:spPr>
          <a:xfrm>
            <a:off x="2561167" y="5053166"/>
            <a:ext cx="6815666"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8617C"/>
                </a:solidFill>
                <a:effectLst/>
                <a:uLnTx/>
                <a:uFillTx/>
                <a:latin typeface="Calibri" panose="020F0502020204030204"/>
                <a:ea typeface="+mn-ea"/>
                <a:cs typeface="+mn-cs"/>
              </a:rPr>
              <a:t>Can Reference Based Pricing help to mitigate a “market” stalemate &amp; ensure a fair price?</a:t>
            </a:r>
            <a:r>
              <a:rPr kumimoji="0" lang="en-US" sz="2400" b="0" i="1" u="none" strike="noStrike" kern="1200" cap="none" spc="0" normalizeH="0" baseline="0" noProof="0" dirty="0">
                <a:ln>
                  <a:noFill/>
                </a:ln>
                <a:solidFill>
                  <a:srgbClr val="48617C"/>
                </a:solidFill>
                <a:effectLst/>
                <a:uLnTx/>
                <a:uFillTx/>
                <a:latin typeface="Calibri" panose="020F0502020204030204"/>
                <a:ea typeface="+mn-ea"/>
                <a:cs typeface="+mn-cs"/>
              </a:rPr>
              <a:t>  </a:t>
            </a:r>
          </a:p>
        </p:txBody>
      </p:sp>
      <p:sp>
        <p:nvSpPr>
          <p:cNvPr id="2" name="Content Placeholder 1">
            <a:extLst>
              <a:ext uri="{FF2B5EF4-FFF2-40B4-BE49-F238E27FC236}">
                <a16:creationId xmlns:a16="http://schemas.microsoft.com/office/drawing/2014/main" id="{F472A27D-98EA-12FD-EE13-A69BCBD9D481}"/>
              </a:ext>
            </a:extLst>
          </p:cNvPr>
          <p:cNvSpPr>
            <a:spLocks noGrp="1"/>
          </p:cNvSpPr>
          <p:nvPr/>
        </p:nvSpPr>
        <p:spPr>
          <a:xfrm>
            <a:off x="6786975" y="1074379"/>
            <a:ext cx="5003567" cy="920954"/>
          </a:xfrm>
          <a:prstGeom prst="rect">
            <a:avLst/>
          </a:prstGeom>
          <a:ln>
            <a:noFill/>
          </a:ln>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2000" b="0" i="0" u="none" kern="1200" spc="0" baseline="0">
                <a:solidFill>
                  <a:schemeClr val="tx1"/>
                </a:solidFill>
                <a:uFill>
                  <a:solidFill>
                    <a:schemeClr val="accent4"/>
                  </a:solidFill>
                </a:uFill>
                <a:latin typeface="Calibri Light" charset="0"/>
                <a:ea typeface="Calibri Light" charset="0"/>
                <a:cs typeface="Calibri Light" charset="0"/>
              </a:defRPr>
            </a:lvl1pPr>
            <a:lvl2pPr marL="519113" indent="-223838" algn="l" defTabSz="914400" rtl="0" eaLnBrk="1" latinLnBrk="0" hangingPunct="1">
              <a:lnSpc>
                <a:spcPct val="90000"/>
              </a:lnSpc>
              <a:spcBef>
                <a:spcPts val="500"/>
              </a:spcBef>
              <a:buClr>
                <a:schemeClr val="accent1"/>
              </a:buClr>
              <a:buSzPct val="100000"/>
              <a:buFont typeface="Wingdings" pitchFamily="2" charset="2"/>
              <a:buChar char="§"/>
              <a:tabLst/>
              <a:defRPr sz="2000" b="0" i="0" kern="1200">
                <a:solidFill>
                  <a:schemeClr val="tx1"/>
                </a:solidFill>
                <a:latin typeface="+mj-lt"/>
                <a:ea typeface="Arial" charset="0"/>
                <a:cs typeface="Arial" charset="0"/>
              </a:defRPr>
            </a:lvl2pPr>
            <a:lvl3pPr marL="862013" indent="-231775" algn="l" defTabSz="914400" rtl="0" eaLnBrk="1" latinLnBrk="0" hangingPunct="1">
              <a:lnSpc>
                <a:spcPct val="90000"/>
              </a:lnSpc>
              <a:spcBef>
                <a:spcPts val="500"/>
              </a:spcBef>
              <a:buClr>
                <a:schemeClr val="accent1"/>
              </a:buClr>
              <a:buFont typeface="Wingdings" charset="2"/>
              <a:buChar char="§"/>
              <a:tabLst/>
              <a:defRPr sz="2000" b="0" i="0" kern="1200">
                <a:solidFill>
                  <a:schemeClr val="tx1"/>
                </a:solidFill>
                <a:latin typeface="+mj-lt"/>
                <a:ea typeface="Arial" charset="0"/>
                <a:cs typeface="Arial" charset="0"/>
              </a:defRPr>
            </a:lvl3pPr>
            <a:lvl4pPr marL="1149350" marR="0" indent="-231775" algn="l" defTabSz="914400" rtl="0" eaLnBrk="1" fontAlgn="auto" latinLnBrk="0" hangingPunct="1">
              <a:lnSpc>
                <a:spcPct val="90000"/>
              </a:lnSpc>
              <a:spcBef>
                <a:spcPts val="500"/>
              </a:spcBef>
              <a:spcAft>
                <a:spcPts val="0"/>
              </a:spcAft>
              <a:buClr>
                <a:schemeClr val="accent1"/>
              </a:buClr>
              <a:buSzTx/>
              <a:buFont typeface="Wingdings" charset="2"/>
              <a:buChar char="§"/>
              <a:tabLst/>
              <a:defRPr sz="2000" b="0" i="0" kern="1200">
                <a:solidFill>
                  <a:schemeClr val="tx1"/>
                </a:solidFill>
                <a:latin typeface="+mj-lt"/>
                <a:ea typeface="Arial" charset="0"/>
                <a:cs typeface="Arial" charset="0"/>
              </a:defRPr>
            </a:lvl4pPr>
            <a:lvl5pPr marL="1436688" indent="-223838" algn="l" defTabSz="914400" rtl="0" eaLnBrk="1" latinLnBrk="0" hangingPunct="1">
              <a:lnSpc>
                <a:spcPct val="90000"/>
              </a:lnSpc>
              <a:spcBef>
                <a:spcPts val="500"/>
              </a:spcBef>
              <a:buClr>
                <a:schemeClr val="accent1"/>
              </a:buClr>
              <a:buFont typeface="Wingdings" charset="2"/>
              <a:buChar char="§"/>
              <a:tabLst/>
              <a:defRPr sz="2000" b="0" i="0" kern="1200">
                <a:solidFill>
                  <a:schemeClr val="tx1"/>
                </a:solidFill>
                <a:latin typeface="+mj-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A8C3D"/>
              </a:buClr>
              <a:buSzTx/>
              <a:buFontTx/>
              <a:buNone/>
              <a:tabLst/>
              <a:defRPr/>
            </a:pPr>
            <a:r>
              <a:rPr kumimoji="0" lang="en-US" sz="1800" b="1" i="0" u="none" strike="noStrike" kern="1200" cap="none" spc="0" normalizeH="0" baseline="0" noProof="0" dirty="0">
                <a:ln>
                  <a:noFill/>
                </a:ln>
                <a:solidFill>
                  <a:srgbClr val="48617C"/>
                </a:solidFill>
                <a:effectLst/>
                <a:uLnTx/>
                <a:uFillTx/>
                <a:latin typeface="Calibri" panose="020F0502020204030204"/>
                <a:ea typeface="+mn-ea"/>
                <a:cs typeface="Calibri Light" charset="0"/>
              </a:rPr>
              <a:t>Prices Both High and Highly Variable</a:t>
            </a:r>
          </a:p>
          <a:p>
            <a:pPr marL="0" marR="0" lvl="0" indent="0" algn="ctr" defTabSz="914400" rtl="0" eaLnBrk="1" fontAlgn="auto" latinLnBrk="0" hangingPunct="1">
              <a:lnSpc>
                <a:spcPct val="90000"/>
              </a:lnSpc>
              <a:spcBef>
                <a:spcPts val="1000"/>
              </a:spcBef>
              <a:spcAft>
                <a:spcPts val="0"/>
              </a:spcAft>
              <a:buClr>
                <a:srgbClr val="EA8C3D"/>
              </a:buClr>
              <a:buSzTx/>
              <a:buFontTx/>
              <a:buNone/>
              <a:tabLst/>
              <a:defRPr/>
            </a:pPr>
            <a:r>
              <a:rPr kumimoji="0" lang="en-US" sz="1600" b="1" i="1" u="none" strike="noStrike" kern="1200" cap="none" spc="0" normalizeH="0" baseline="0" noProof="0" dirty="0">
                <a:ln>
                  <a:noFill/>
                </a:ln>
                <a:solidFill>
                  <a:srgbClr val="000000"/>
                </a:solidFill>
                <a:effectLst/>
                <a:uLnTx/>
                <a:uFill>
                  <a:solidFill>
                    <a:srgbClr val="6E9EC8"/>
                  </a:solidFill>
                </a:uFill>
                <a:latin typeface="Calibri Light" charset="0"/>
                <a:cs typeface="Calibri Light" charset="0"/>
              </a:rPr>
              <a:t>Not Market Driven</a:t>
            </a:r>
          </a:p>
        </p:txBody>
      </p:sp>
    </p:spTree>
    <p:extLst>
      <p:ext uri="{BB962C8B-B14F-4D97-AF65-F5344CB8AC3E}">
        <p14:creationId xmlns:p14="http://schemas.microsoft.com/office/powerpoint/2010/main" val="1814312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66B5B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2529492" y="2802891"/>
            <a:ext cx="3024506" cy="125221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5829590" y="2633869"/>
            <a:ext cx="0" cy="1590675"/>
          </a:xfrm>
          <a:custGeom>
            <a:avLst/>
            <a:gdLst/>
            <a:ahLst/>
            <a:cxnLst/>
            <a:rect l="l" t="t" r="r" b="b"/>
            <a:pathLst>
              <a:path h="1590675">
                <a:moveTo>
                  <a:pt x="0" y="0"/>
                </a:moveTo>
                <a:lnTo>
                  <a:pt x="1" y="1590261"/>
                </a:lnTo>
              </a:path>
            </a:pathLst>
          </a:custGeom>
          <a:ln w="6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p:nvPr/>
        </p:nvSpPr>
        <p:spPr>
          <a:xfrm>
            <a:off x="6023093" y="3132107"/>
            <a:ext cx="4851400"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245" normalizeH="0" baseline="0" noProof="0" dirty="0">
                <a:ln>
                  <a:noFill/>
                </a:ln>
                <a:solidFill>
                  <a:srgbClr val="FFFFFF"/>
                </a:solidFill>
                <a:effectLst/>
                <a:uLnTx/>
                <a:uFillTx/>
                <a:latin typeface="Arial"/>
                <a:ea typeface="+mn-ea"/>
                <a:cs typeface="Arial"/>
              </a:rPr>
              <a:t>Reference Based Pricing</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object 7"/>
          <p:cNvSpPr txBox="1"/>
          <p:nvPr/>
        </p:nvSpPr>
        <p:spPr>
          <a:xfrm>
            <a:off x="10218584" y="6434478"/>
            <a:ext cx="1087755"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20" normalizeH="0" baseline="0" noProof="0" dirty="0">
                <a:ln>
                  <a:noFill/>
                </a:ln>
                <a:solidFill>
                  <a:srgbClr val="FFFFFF"/>
                </a:solidFill>
                <a:effectLst/>
                <a:uLnTx/>
                <a:uFillTx/>
                <a:latin typeface="Calibri"/>
                <a:ea typeface="+mn-ea"/>
                <a:cs typeface="Calibri"/>
              </a:rPr>
              <a:t>June 9</a:t>
            </a:r>
            <a:r>
              <a:rPr kumimoji="0" sz="1400" b="0" i="1" u="none" strike="noStrike" kern="1200" cap="none" spc="5" normalizeH="0" baseline="0" noProof="0" dirty="0">
                <a:ln>
                  <a:noFill/>
                </a:ln>
                <a:solidFill>
                  <a:srgbClr val="FFFFFF"/>
                </a:solidFill>
                <a:effectLst/>
                <a:uLnTx/>
                <a:uFillTx/>
                <a:latin typeface="Calibri"/>
                <a:ea typeface="+mn-ea"/>
                <a:cs typeface="Calibri"/>
              </a:rPr>
              <a:t>,</a:t>
            </a:r>
            <a:r>
              <a:rPr kumimoji="0" sz="1400" b="0" i="1" u="none" strike="noStrike" kern="1200" cap="none" spc="50" normalizeH="0" baseline="0" noProof="0" dirty="0">
                <a:ln>
                  <a:noFill/>
                </a:ln>
                <a:solidFill>
                  <a:srgbClr val="FFFFFF"/>
                </a:solidFill>
                <a:effectLst/>
                <a:uLnTx/>
                <a:uFillTx/>
                <a:latin typeface="Calibri"/>
                <a:ea typeface="+mn-ea"/>
                <a:cs typeface="Calibri"/>
              </a:rPr>
              <a:t> </a:t>
            </a:r>
            <a:r>
              <a:rPr kumimoji="0" sz="1400" b="0" i="1" u="none" strike="noStrike" kern="1200" cap="none" spc="55" normalizeH="0" baseline="0" noProof="0" dirty="0">
                <a:ln>
                  <a:noFill/>
                </a:ln>
                <a:solidFill>
                  <a:srgbClr val="FFFFFF"/>
                </a:solidFill>
                <a:effectLst/>
                <a:uLnTx/>
                <a:uFillTx/>
                <a:latin typeface="Calibri"/>
                <a:ea typeface="+mn-ea"/>
                <a:cs typeface="Calibri"/>
              </a:rPr>
              <a:t>2022</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552B82-3991-4615-9A1F-7E821E35682B}"/>
              </a:ext>
            </a:extLst>
          </p:cNvPr>
          <p:cNvSpPr txBox="1"/>
          <p:nvPr/>
        </p:nvSpPr>
        <p:spPr>
          <a:xfrm>
            <a:off x="327912" y="6202067"/>
            <a:ext cx="11864088"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NOTE: </a:t>
            </a:r>
            <a:r>
              <a:rPr kumimoji="0" lang="en-US" sz="9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Average general annual deductibles are for single coverage. Workers in plans without a general annual deductible for in-network services are assigned a value of zero.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Source: </a:t>
            </a:r>
            <a:r>
              <a:rPr kumimoji="0" lang="en-US" sz="900" b="0" i="1"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KFF Employer Health Benefits Survey, 2020</a:t>
            </a:r>
            <a:r>
              <a:rPr kumimoji="0" lang="en-US" sz="9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Kaiser/HRET Survey of Employer-Sponsored Health Benefits, 2010 and 2015. Available at: </a:t>
            </a:r>
            <a:r>
              <a:rPr kumimoji="0" lang="en-US" sz="900" b="0" i="0" u="none" strike="noStrike" kern="1200" cap="none" spc="0" normalizeH="0" baseline="0" noProof="0" dirty="0">
                <a:ln>
                  <a:noFill/>
                </a:ln>
                <a:solidFill>
                  <a:srgbClr val="0070C1"/>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3"/>
              </a:rPr>
              <a:t>https://www.kff.org/health-costs/report/2020-employer-health-benefits-survey/</a:t>
            </a:r>
            <a:r>
              <a:rPr kumimoji="0" lang="en-US" sz="900" b="0" i="0" u="none" strike="noStrike" kern="1200" cap="none" spc="0" normalizeH="0" baseline="0" noProof="0" dirty="0">
                <a:ln>
                  <a:noFill/>
                </a:ln>
                <a:solidFill>
                  <a:srgbClr val="0070C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As found in: Gloria </a:t>
            </a:r>
            <a:r>
              <a:rPr kumimoji="0" lang="en-US" sz="900" b="0" i="0" u="none" strike="noStrike" kern="1200" cap="none" spc="0" normalizeH="0" baseline="0" noProof="0" dirty="0" err="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Sachdeve</a:t>
            </a: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and Chris Whaley, “Hospital Price Transparency Study: Aligning Payment with Value,” Employers’ Forum of Indiana, December 14, 2020. Available at: </a:t>
            </a:r>
            <a:r>
              <a:rPr kumimoji="0" lang="en-US" sz="900" b="0" i="0" u="sng" strike="noStrike" kern="1200" cap="none" spc="0" normalizeH="0" baseline="0" noProof="0" dirty="0">
                <a:ln>
                  <a:noFill/>
                </a:ln>
                <a:solidFill>
                  <a:srgbClr val="0563C1"/>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4"/>
              </a:rPr>
              <a:t>https://employersforumindiana.org/media/formidable/8/MASTER-DECK-on-RAND-3.0-National-Hospital-Price-Transparency-Study.pdf</a:t>
            </a: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21CD3D7-E73B-4C94-B399-F8AB5CCB9250}"/>
              </a:ext>
            </a:extLst>
          </p:cNvPr>
          <p:cNvSpPr txBox="1"/>
          <p:nvPr/>
        </p:nvSpPr>
        <p:spPr>
          <a:xfrm rot="16200000">
            <a:off x="964766" y="3386950"/>
            <a:ext cx="2173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Cumulative Increases</a:t>
            </a:r>
          </a:p>
        </p:txBody>
      </p:sp>
      <p:sp>
        <p:nvSpPr>
          <p:cNvPr id="9" name="TextBox 8">
            <a:extLst>
              <a:ext uri="{FF2B5EF4-FFF2-40B4-BE49-F238E27FC236}">
                <a16:creationId xmlns:a16="http://schemas.microsoft.com/office/drawing/2014/main" id="{E69C929E-BC0C-4D21-85B4-48E9377219C5}"/>
              </a:ext>
            </a:extLst>
          </p:cNvPr>
          <p:cNvSpPr txBox="1"/>
          <p:nvPr/>
        </p:nvSpPr>
        <p:spPr>
          <a:xfrm>
            <a:off x="327912" y="346948"/>
            <a:ext cx="12192000" cy="5872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4CECA"/>
                </a:solidFill>
                <a:effectLst/>
                <a:uLnTx/>
                <a:uFillTx/>
                <a:latin typeface="Open Sans Semibold" charset="0"/>
                <a:ea typeface="Open Sans Semibold" charset="0"/>
                <a:cs typeface="Open Sans Semibold" charset="0"/>
              </a:rPr>
              <a:t>DEDUCTIBLES AND PREMIUMS RISING FASTER THAN WAGES</a:t>
            </a:r>
          </a:p>
        </p:txBody>
      </p:sp>
      <p:cxnSp>
        <p:nvCxnSpPr>
          <p:cNvPr id="11" name="Straight Connector 10">
            <a:extLst>
              <a:ext uri="{FF2B5EF4-FFF2-40B4-BE49-F238E27FC236}">
                <a16:creationId xmlns:a16="http://schemas.microsoft.com/office/drawing/2014/main" id="{2260498F-EF58-4B42-A984-0198DCC191B3}"/>
              </a:ext>
            </a:extLst>
          </p:cNvPr>
          <p:cNvCxnSpPr>
            <a:cxnSpLocks/>
          </p:cNvCxnSpPr>
          <p:nvPr/>
        </p:nvCxnSpPr>
        <p:spPr>
          <a:xfrm>
            <a:off x="9322904" y="697735"/>
            <a:ext cx="1954696" cy="0"/>
          </a:xfrm>
          <a:prstGeom prst="line">
            <a:avLst/>
          </a:prstGeom>
          <a:ln>
            <a:solidFill>
              <a:srgbClr val="74CEC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5C67875-685D-B247-A3E0-E9A580B5341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1482822" y="153016"/>
            <a:ext cx="524650" cy="572429"/>
          </a:xfrm>
          <a:prstGeom prst="rect">
            <a:avLst/>
          </a:prstGeom>
        </p:spPr>
      </p:pic>
      <p:pic>
        <p:nvPicPr>
          <p:cNvPr id="1026" name="Picture 2">
            <a:extLst>
              <a:ext uri="{FF2B5EF4-FFF2-40B4-BE49-F238E27FC236}">
                <a16:creationId xmlns:a16="http://schemas.microsoft.com/office/drawing/2014/main" id="{5F6FCA3B-003C-AF46-AEB7-36944F846D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49" b="16137"/>
          <a:stretch/>
        </p:blipFill>
        <p:spPr bwMode="auto">
          <a:xfrm>
            <a:off x="2235948" y="1416890"/>
            <a:ext cx="8375927" cy="430251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7AD0D180-9748-5F4D-A0DC-F9A27D8A0A74}"/>
              </a:ext>
            </a:extLst>
          </p:cNvPr>
          <p:cNvSpPr>
            <a:spLocks noGrp="1"/>
          </p:cNvSpPr>
          <p:nvPr>
            <p:ph type="sldNum" sz="quarter" idx="12"/>
          </p:nvPr>
        </p:nvSpPr>
        <p:spPr>
          <a:xfrm>
            <a:off x="11320670" y="6488182"/>
            <a:ext cx="718930" cy="23329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B7114-EA73-2C4C-957F-E6C50B58BF07}" type="slidenum">
              <a:rPr kumimoji="0" lang="en-US" sz="1050" b="0" i="0" u="none" strike="noStrike" kern="1200" cap="none" spc="0" normalizeH="0" baseline="0" noProof="0" smtClean="0">
                <a:ln>
                  <a:noFill/>
                </a:ln>
                <a:solidFill>
                  <a:srgbClr val="E7E6E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251542"/>
      </p:ext>
    </p:extLst>
  </p:cSld>
  <p:clrMapOvr>
    <a:masterClrMapping/>
  </p:clrMapOvr>
</p:sld>
</file>

<file path=ppt/theme/theme1.xml><?xml version="1.0" encoding="utf-8"?>
<a:theme xmlns:a="http://schemas.openxmlformats.org/drawingml/2006/main" name="1_bailit-ppt-template-01-no-pic">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8-0502-16x9-template" id="{A7D8ED90-6BE2-4C88-B8BA-0456E9AF60CE}" vid="{1216DB11-58B4-43AB-B22F-33558997D37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ATIONAL ALLIANCE TEMPLATE">
  <a:themeElements>
    <a:clrScheme name="Custom 1">
      <a:dk1>
        <a:srgbClr val="000000"/>
      </a:dk1>
      <a:lt1>
        <a:srgbClr val="FFFFFF"/>
      </a:lt1>
      <a:dk2>
        <a:srgbClr val="1E3856"/>
      </a:dk2>
      <a:lt2>
        <a:srgbClr val="006BA6"/>
      </a:lt2>
      <a:accent1>
        <a:srgbClr val="EA8C3D"/>
      </a:accent1>
      <a:accent2>
        <a:srgbClr val="C63F2C"/>
      </a:accent2>
      <a:accent3>
        <a:srgbClr val="E4DFD1"/>
      </a:accent3>
      <a:accent4>
        <a:srgbClr val="6E9EC8"/>
      </a:accent4>
      <a:accent5>
        <a:srgbClr val="AAC1D8"/>
      </a:accent5>
      <a:accent6>
        <a:srgbClr val="F5BC32"/>
      </a:accent6>
      <a:hlink>
        <a:srgbClr val="2D454A"/>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IONAL ALLIANCE TEMPLATE v2" id="{C2970AAE-B2C7-4FEE-887D-4121869D728B}" vid="{E645FB8C-584E-440A-8747-5C2101935AE7}"/>
    </a:ext>
  </a:extLst>
</a:theme>
</file>

<file path=ppt/theme/theme3.xml><?xml version="1.0" encoding="utf-8"?>
<a:theme xmlns:a="http://schemas.openxmlformats.org/drawingml/2006/main" name="1_NATIONAL ALLIANCE TEMPLATE">
  <a:themeElements>
    <a:clrScheme name="Custom 1">
      <a:dk1>
        <a:srgbClr val="000000"/>
      </a:dk1>
      <a:lt1>
        <a:srgbClr val="FFFFFF"/>
      </a:lt1>
      <a:dk2>
        <a:srgbClr val="1E3856"/>
      </a:dk2>
      <a:lt2>
        <a:srgbClr val="006BA6"/>
      </a:lt2>
      <a:accent1>
        <a:srgbClr val="EA8C3D"/>
      </a:accent1>
      <a:accent2>
        <a:srgbClr val="C63F2C"/>
      </a:accent2>
      <a:accent3>
        <a:srgbClr val="E4DFD1"/>
      </a:accent3>
      <a:accent4>
        <a:srgbClr val="6E9EC8"/>
      </a:accent4>
      <a:accent5>
        <a:srgbClr val="AAC1D8"/>
      </a:accent5>
      <a:accent6>
        <a:srgbClr val="F5BC32"/>
      </a:accent6>
      <a:hlink>
        <a:srgbClr val="2D454A"/>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IONAL ALLIANCE TEMPLATE v2" id="{C2970AAE-B2C7-4FEE-887D-4121869D728B}" vid="{E645FB8C-584E-440A-8747-5C2101935AE7}"/>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Teal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Blue Green">
      <a:dk1>
        <a:sysClr val="windowText" lastClr="000000"/>
      </a:dk1>
      <a:lt1>
        <a:sysClr val="window" lastClr="FFFFFF"/>
      </a:lt1>
      <a:dk2>
        <a:srgbClr val="44546A"/>
      </a:dk2>
      <a:lt2>
        <a:srgbClr val="E7E6E6"/>
      </a:lt2>
      <a:accent1>
        <a:srgbClr val="26849C"/>
      </a:accent1>
      <a:accent2>
        <a:srgbClr val="64BCB1"/>
      </a:accent2>
      <a:accent3>
        <a:srgbClr val="36AFCE"/>
      </a:accent3>
      <a:accent4>
        <a:srgbClr val="1D6FA9"/>
      </a:accent4>
      <a:accent5>
        <a:srgbClr val="B74919"/>
      </a:accent5>
      <a:accent6>
        <a:srgbClr val="F19D1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329" id="{E11F8BD9-132A-4EB6-BBB3-EA4EFBA133AF}" vid="{BF2277B4-7AFC-4BEC-848A-95723AE99962}"/>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Green">
    <a:dk1>
      <a:sysClr val="windowText" lastClr="000000"/>
    </a:dk1>
    <a:lt1>
      <a:sysClr val="window" lastClr="FFFFFF"/>
    </a:lt1>
    <a:dk2>
      <a:srgbClr val="44546A"/>
    </a:dk2>
    <a:lt2>
      <a:srgbClr val="E7E6E6"/>
    </a:lt2>
    <a:accent1>
      <a:srgbClr val="26849C"/>
    </a:accent1>
    <a:accent2>
      <a:srgbClr val="64BCB1"/>
    </a:accent2>
    <a:accent3>
      <a:srgbClr val="36AFCE"/>
    </a:accent3>
    <a:accent4>
      <a:srgbClr val="1D6FA9"/>
    </a:accent4>
    <a:accent5>
      <a:srgbClr val="B74919"/>
    </a:accent5>
    <a:accent6>
      <a:srgbClr val="F19D1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61B0E5C6DBA04CA81FC656A012DF80" ma:contentTypeVersion="4" ma:contentTypeDescription="Create a new document." ma:contentTypeScope="" ma:versionID="cd235fc15e679c5a8e3c9556a59bf644">
  <xsd:schema xmlns:xsd="http://www.w3.org/2001/XMLSchema" xmlns:xs="http://www.w3.org/2001/XMLSchema" xmlns:p="http://schemas.microsoft.com/office/2006/metadata/properties" xmlns:ns2="d29a8555-db37-4257-91ea-e6d336cdedf2" xmlns:ns3="506bf040-e6ed-4664-be69-27c2e8b46f03" targetNamespace="http://schemas.microsoft.com/office/2006/metadata/properties" ma:root="true" ma:fieldsID="35b1c6a6a1ec72fe72a85fffab66e33a" ns2:_="" ns3:_="">
    <xsd:import namespace="d29a8555-db37-4257-91ea-e6d336cdedf2"/>
    <xsd:import namespace="506bf040-e6ed-4664-be69-27c2e8b46f0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9a8555-db37-4257-91ea-e6d336cdedf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6bf040-e6ed-4664-be69-27c2e8b46f0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C4B732-95BC-45AA-8202-92770CFA4E3F}">
  <ds:schemaRefs>
    <ds:schemaRef ds:uri="http://purl.org/dc/terms/"/>
    <ds:schemaRef ds:uri="http://schemas.openxmlformats.org/package/2006/metadata/core-properties"/>
    <ds:schemaRef ds:uri="http://schemas.microsoft.com/office/2006/documentManagement/types"/>
    <ds:schemaRef ds:uri="506bf040-e6ed-4664-be69-27c2e8b46f03"/>
    <ds:schemaRef ds:uri="http://purl.org/dc/elements/1.1/"/>
    <ds:schemaRef ds:uri="http://schemas.microsoft.com/office/2006/metadata/properties"/>
    <ds:schemaRef ds:uri="http://schemas.microsoft.com/office/infopath/2007/PartnerControls"/>
    <ds:schemaRef ds:uri="d29a8555-db37-4257-91ea-e6d336cdedf2"/>
    <ds:schemaRef ds:uri="http://www.w3.org/XML/1998/namespace"/>
    <ds:schemaRef ds:uri="http://purl.org/dc/dcmitype/"/>
  </ds:schemaRefs>
</ds:datastoreItem>
</file>

<file path=customXml/itemProps2.xml><?xml version="1.0" encoding="utf-8"?>
<ds:datastoreItem xmlns:ds="http://schemas.openxmlformats.org/officeDocument/2006/customXml" ds:itemID="{9A7AE3FE-B8E6-403B-A163-42470F923A41}">
  <ds:schemaRefs>
    <ds:schemaRef ds:uri="506bf040-e6ed-4664-be69-27c2e8b46f03"/>
    <ds:schemaRef ds:uri="d29a8555-db37-4257-91ea-e6d336cded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A5BD37-CC46-45A5-9724-23D2DEC04E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3722</TotalTime>
  <Words>3260</Words>
  <Application>Microsoft Macintosh PowerPoint</Application>
  <PresentationFormat>Widescreen</PresentationFormat>
  <Paragraphs>644</Paragraphs>
  <Slides>35</Slides>
  <Notes>10</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35</vt:i4>
      </vt:variant>
    </vt:vector>
  </HeadingPairs>
  <TitlesOfParts>
    <vt:vector size="62" baseType="lpstr">
      <vt:lpstr>Abadi</vt:lpstr>
      <vt:lpstr>Arial</vt:lpstr>
      <vt:lpstr>Calibri</vt:lpstr>
      <vt:lpstr>Calibri Light</vt:lpstr>
      <vt:lpstr>Coolvetica Rg</vt:lpstr>
      <vt:lpstr>Courier New</vt:lpstr>
      <vt:lpstr>Futura Std Book</vt:lpstr>
      <vt:lpstr>Gill Sans MT</vt:lpstr>
      <vt:lpstr>Lucida Sans</vt:lpstr>
      <vt:lpstr>Open Sans</vt:lpstr>
      <vt:lpstr>Open Sans Light</vt:lpstr>
      <vt:lpstr>Open Sans Semibold</vt:lpstr>
      <vt:lpstr>Segoe UI Black</vt:lpstr>
      <vt:lpstr>Segoe UI Light</vt:lpstr>
      <vt:lpstr>Segoe UI Semibold</vt:lpstr>
      <vt:lpstr>Segoe UI Semilight</vt:lpstr>
      <vt:lpstr>Trebuchet MS</vt:lpstr>
      <vt:lpstr>Wingdings</vt:lpstr>
      <vt:lpstr>1_bailit-ppt-template-01-no-pic</vt:lpstr>
      <vt:lpstr>NATIONAL ALLIANCE TEMPLATE</vt:lpstr>
      <vt:lpstr>1_NATIONAL ALLIANCE TEMPLATE</vt:lpstr>
      <vt:lpstr>2_Office Theme</vt:lpstr>
      <vt:lpstr>Office Theme</vt:lpstr>
      <vt:lpstr>1_Office Theme</vt:lpstr>
      <vt:lpstr>3_Office Theme</vt:lpstr>
      <vt:lpstr>2_Office 主题</vt:lpstr>
      <vt:lpstr>5_Office Theme</vt:lpstr>
      <vt:lpstr>PowerPoint Presentation</vt:lpstr>
      <vt:lpstr> Speakers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on State Funding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Cost Growth Benchmark, Why Pursue One, and Its Impact on Health Care Costs</dc:title>
  <dc:creator>Stacey Yi</dc:creator>
  <cp:lastModifiedBy>Emily Loomis</cp:lastModifiedBy>
  <cp:revision>35</cp:revision>
  <dcterms:created xsi:type="dcterms:W3CDTF">2021-03-08T23:27:48Z</dcterms:created>
  <dcterms:modified xsi:type="dcterms:W3CDTF">2022-06-09T20:01:46Z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0x010100FD61B0E5C6DBA04CA81FC656A012DF80</vt:lpwstr>
  </property>
</Properties>
</file>